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73" r:id="rId8"/>
    <p:sldId id="261" r:id="rId9"/>
    <p:sldId id="270" r:id="rId10"/>
    <p:sldId id="271" r:id="rId11"/>
    <p:sldId id="262" r:id="rId12"/>
    <p:sldId id="26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4" r:id="rId21"/>
    <p:sldId id="272" r:id="rId22"/>
    <p:sldId id="265" r:id="rId23"/>
    <p:sldId id="266" r:id="rId24"/>
    <p:sldId id="267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36A049-6A0A-40BC-ACF3-ECD4AA58C837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4C0DE9-7F79-4750-8A26-45C4AD48F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6A049-6A0A-40BC-ACF3-ECD4AA58C837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C0DE9-7F79-4750-8A26-45C4AD48F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6A049-6A0A-40BC-ACF3-ECD4AA58C837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C0DE9-7F79-4750-8A26-45C4AD48F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52600"/>
            <a:ext cx="4000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4000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43336D-002E-4CC3-A1ED-87CD30C52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6A049-6A0A-40BC-ACF3-ECD4AA58C837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C0DE9-7F79-4750-8A26-45C4AD48F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6A049-6A0A-40BC-ACF3-ECD4AA58C837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C0DE9-7F79-4750-8A26-45C4AD48F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6A049-6A0A-40BC-ACF3-ECD4AA58C837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C0DE9-7F79-4750-8A26-45C4AD48F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6A049-6A0A-40BC-ACF3-ECD4AA58C837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C0DE9-7F79-4750-8A26-45C4AD48F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6A049-6A0A-40BC-ACF3-ECD4AA58C837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C0DE9-7F79-4750-8A26-45C4AD48F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6A049-6A0A-40BC-ACF3-ECD4AA58C837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C0DE9-7F79-4750-8A26-45C4AD48F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36A049-6A0A-40BC-ACF3-ECD4AA58C837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4C0DE9-7F79-4750-8A26-45C4AD48F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36A049-6A0A-40BC-ACF3-ECD4AA58C837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4C0DE9-7F79-4750-8A26-45C4AD48F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36A049-6A0A-40BC-ACF3-ECD4AA58C837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4C0DE9-7F79-4750-8A26-45C4AD48F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com/url?q=http://en.wikipedia.org/wiki/Sarcoptes_scabiei&amp;sa=U&amp;ei=bUI6Vai7BZD7gwTD7oDwBw&amp;ved=0CBYQ9QEwAA&amp;usg=AFQjCNGYnbJowBvRx_0SGe8m7dGZmiEtmw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google.com/imgres?imgurl=http://insects.tamu.edu/extension/youth/bug/images/hog_louse_lg_okstate.jpg&amp;imgrefurl=http://insects.tamu.edu/extension/youth/bug/bug024.html&amp;h=619&amp;w=500&amp;sz=159&amp;hl=en&amp;start=1&amp;tbnid=G7Hiwg4DQ4q3-M:&amp;tbnh=134&amp;tbnw=108&amp;prev=/images?q=hog+louse&amp;svnum=10&amp;hl=en&amp;lr=&amp;rls=RNWE,RNWE:2005-24,RNWE:en&amp;sa=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Swine Parasites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Diagnosis</a:t>
            </a:r>
          </a:p>
          <a:p>
            <a:r>
              <a:rPr lang="en-US" dirty="0" smtClean="0"/>
              <a:t>Egg in fecal flotation </a:t>
            </a:r>
          </a:p>
          <a:p>
            <a:r>
              <a:rPr lang="en-US" dirty="0" smtClean="0"/>
              <a:t>Adults found on small intestine</a:t>
            </a:r>
          </a:p>
          <a:p>
            <a:r>
              <a:rPr lang="en-US" dirty="0" smtClean="0"/>
              <a:t>“Milk spots” found on liver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Treatment</a:t>
            </a:r>
          </a:p>
          <a:p>
            <a:r>
              <a:rPr lang="en-US" dirty="0" err="1" smtClean="0"/>
              <a:t>Febendazole</a:t>
            </a:r>
            <a:r>
              <a:rPr lang="en-US" dirty="0" smtClean="0"/>
              <a:t> 3mg/kg x 3d</a:t>
            </a:r>
          </a:p>
          <a:p>
            <a:r>
              <a:rPr lang="en-US" dirty="0" err="1" smtClean="0"/>
              <a:t>Ivermectin</a:t>
            </a:r>
            <a:r>
              <a:rPr lang="en-US" dirty="0" smtClean="0"/>
              <a:t> 0.3mg/kg IM, SQ</a:t>
            </a:r>
          </a:p>
          <a:p>
            <a:r>
              <a:rPr lang="en-US" dirty="0" err="1" smtClean="0"/>
              <a:t>Levamisole</a:t>
            </a:r>
            <a:r>
              <a:rPr lang="en-US" dirty="0" smtClean="0"/>
              <a:t> 5-8 mg/kg PO 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Ascaris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Whipworms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important worm</a:t>
            </a:r>
          </a:p>
          <a:p>
            <a:r>
              <a:rPr lang="en-US" dirty="0"/>
              <a:t>Small (~2”), whitish worms that are shaped like a whip and live in the cecum</a:t>
            </a:r>
          </a:p>
          <a:p>
            <a:r>
              <a:rPr lang="en-US" dirty="0"/>
              <a:t>Adults burrow into the wall of the cecum and large intestine, damaging the gut</a:t>
            </a:r>
          </a:p>
          <a:p>
            <a:r>
              <a:rPr lang="en-US" dirty="0"/>
              <a:t>Results in a bloody scour</a:t>
            </a:r>
          </a:p>
          <a:p>
            <a:r>
              <a:rPr lang="en-US" dirty="0"/>
              <a:t>Eggs survive in the </a:t>
            </a:r>
            <a:br>
              <a:rPr lang="en-US" dirty="0"/>
            </a:br>
            <a:r>
              <a:rPr lang="en-US" dirty="0"/>
              <a:t>environment for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Direct life cycle</a:t>
            </a:r>
            <a:endParaRPr lang="en-US" dirty="0"/>
          </a:p>
        </p:txBody>
      </p:sp>
      <p:pic>
        <p:nvPicPr>
          <p:cNvPr id="37893" name="Picture 5" descr="trichuris_in_si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602163"/>
            <a:ext cx="3276600" cy="2179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Whipworm Life Cycle</a:t>
            </a:r>
          </a:p>
        </p:txBody>
      </p:sp>
      <p:pic>
        <p:nvPicPr>
          <p:cNvPr id="39941" name="Picture 5" descr="trichuris_life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257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7696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Arial" pitchFamily="34" charset="0"/>
                <a:cs typeface="Arial" pitchFamily="34" charset="0"/>
              </a:rPr>
              <a:t>Trichuris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suis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egg: ( 50 – 60u x 21 – 25 u)</a:t>
            </a:r>
          </a:p>
          <a:p>
            <a:pPr>
              <a:spcBef>
                <a:spcPct val="5000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Trichuroid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egg with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mucoid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plugs.  These are common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worms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swine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C:\Class slides\Review of the common Internal Parasites of Swine\Trichuris 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38400"/>
            <a:ext cx="4285614" cy="2814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77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Diagnosis</a:t>
            </a:r>
          </a:p>
          <a:p>
            <a:r>
              <a:rPr lang="en-US" dirty="0" smtClean="0"/>
              <a:t>Egg in fecal flotation </a:t>
            </a:r>
          </a:p>
          <a:p>
            <a:r>
              <a:rPr lang="en-US" dirty="0" smtClean="0"/>
              <a:t>Adults found on cecum and colon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Treatment</a:t>
            </a:r>
          </a:p>
          <a:p>
            <a:r>
              <a:rPr lang="en-US" dirty="0" smtClean="0"/>
              <a:t>Dichlorvos12-22 mg/kg PO</a:t>
            </a:r>
          </a:p>
          <a:p>
            <a:r>
              <a:rPr lang="en-US" dirty="0" err="1" smtClean="0"/>
              <a:t>Febendazole</a:t>
            </a:r>
            <a:r>
              <a:rPr lang="en-US" dirty="0" smtClean="0"/>
              <a:t> 3mg/kg x 3d</a:t>
            </a:r>
          </a:p>
          <a:p>
            <a:r>
              <a:rPr lang="en-US" dirty="0" err="1" smtClean="0"/>
              <a:t>Ivermectin</a:t>
            </a:r>
            <a:r>
              <a:rPr lang="en-US" dirty="0" smtClean="0"/>
              <a:t> 0.3mg/kg IM, SQ</a:t>
            </a:r>
          </a:p>
          <a:p>
            <a:r>
              <a:rPr lang="en-US" dirty="0" err="1" smtClean="0"/>
              <a:t>Levamisole</a:t>
            </a:r>
            <a:r>
              <a:rPr lang="en-US" dirty="0" smtClean="0"/>
              <a:t> 5-8 mg/kg PO 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Trichuris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56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7391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Arial" pitchFamily="34" charset="0"/>
                <a:cs typeface="Arial" pitchFamily="34" charset="0"/>
              </a:rPr>
              <a:t>Oesophagostomum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spp.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Egg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(73 – 89u x 34 – 45u)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eggs are typical thin-shelled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strongyle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-type eggs and are similar to the eggs of the red stomach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Hyostrongylus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endParaRPr lang="en-US" dirty="0"/>
          </a:p>
        </p:txBody>
      </p:sp>
      <p:pic>
        <p:nvPicPr>
          <p:cNvPr id="11267" name="Picture 3" descr="C:\Class slides\Review of the common Internal Parasites of Swine\Oesophagostomum 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630672"/>
            <a:ext cx="3733800" cy="3408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21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92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Arial" pitchFamily="34" charset="0"/>
                <a:cs typeface="Arial" pitchFamily="34" charset="0"/>
              </a:rPr>
              <a:t>Oesophagostomum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nodules in large intestine. These worms are very common in older swine, infection occurs by ingestion of third stage larvae which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encyst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nodules later to emerge as L4. The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prepatent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period is 23 - 53 days according to species. </a:t>
            </a:r>
          </a:p>
        </p:txBody>
      </p:sp>
      <p:pic>
        <p:nvPicPr>
          <p:cNvPr id="12291" name="Picture 3" descr="C:\Class slides\Review of the common Internal Parasites of Swine\Oesophagostomum nod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95600"/>
            <a:ext cx="3962400" cy="3486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41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7010400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Arial" pitchFamily="34" charset="0"/>
                <a:cs typeface="Arial" pitchFamily="34" charset="0"/>
              </a:rPr>
              <a:t>Oesophagostomum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nodular worm of swine are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elastic considered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non-pathogenic although very heavy infections may cause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G.I.disturbances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Rx:piperazine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salt, TBZ.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levamisole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fenbendazole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ivermectin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Dechlorvos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pyrantel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26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39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Arial" pitchFamily="34" charset="0"/>
                <a:cs typeface="Arial" pitchFamily="34" charset="0"/>
              </a:rPr>
              <a:t>Strongyloides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ransomi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eggs (45-55 u. x 26-35 um) eggs are similar to other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Strongyloides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sp. , thin-walled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larvated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4339" name="Picture 3" descr="C:\Class slides\Review of the common Internal Parasites of Swine\Strongyloides 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362200"/>
            <a:ext cx="2887663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02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01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Life cycle features of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Strongyloides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ransomi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Three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routes of infection occur, prenatal,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transcolostral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percutaneous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 lung migration).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Prepatent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periods are very short ( 2 – 10 days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Adults in small intestine of young pigs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Class slides\Review of the common Internal Parasites of Swine\Strongyloides histos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744912"/>
            <a:ext cx="3582987" cy="31130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Section of pig intestine showing location and small size of adult worms.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4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924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Introduction: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parasitic infections of swine will be diagnosed by finding the adult or larval parasites or the lesions they produce while performing a necropsy. However, in reviewing the common spp. Of swine parasites, a characteristic egg has also been included.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304800"/>
            <a:ext cx="7467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Strongyloides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  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earliest parasitic infection producing signs in very young animals.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Rx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Ivermectin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levamisole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9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Dewormers</a:t>
            </a:r>
          </a:p>
        </p:txBody>
      </p:sp>
      <p:pic>
        <p:nvPicPr>
          <p:cNvPr id="40964" name="Picture 4" descr="deworm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4870450" cy="497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Deworm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clinical signs are seen</a:t>
            </a:r>
          </a:p>
          <a:p>
            <a:pPr lvl="1"/>
            <a:r>
              <a:rPr lang="en-US"/>
              <a:t>Coughing</a:t>
            </a:r>
          </a:p>
          <a:p>
            <a:pPr lvl="1"/>
            <a:r>
              <a:rPr lang="en-US"/>
              <a:t>Weight loss</a:t>
            </a:r>
          </a:p>
          <a:p>
            <a:pPr lvl="1"/>
            <a:r>
              <a:rPr lang="en-US"/>
              <a:t>Scour</a:t>
            </a:r>
          </a:p>
          <a:p>
            <a:r>
              <a:rPr lang="en-US"/>
              <a:t>Every 6-8 week on heavily infected lots</a:t>
            </a:r>
          </a:p>
          <a:p>
            <a:r>
              <a:rPr lang="en-US"/>
              <a:t>Can monitor with fecal exams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Parasites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5486400" cy="4572000"/>
          </a:xfrm>
        </p:spPr>
        <p:txBody>
          <a:bodyPr/>
          <a:lstStyle/>
          <a:p>
            <a:r>
              <a:rPr lang="en-US" sz="3200" dirty="0" smtClean="0"/>
              <a:t>Mange </a:t>
            </a:r>
            <a:r>
              <a:rPr lang="en-US" sz="2800" dirty="0" smtClean="0"/>
              <a:t>(</a:t>
            </a:r>
            <a:r>
              <a:rPr lang="en-US" sz="2800" i="1" dirty="0" err="1" smtClean="0"/>
              <a:t>Sarcoptes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scabiei</a:t>
            </a:r>
            <a:r>
              <a:rPr lang="en-US" sz="2800" i="1" dirty="0" smtClean="0"/>
              <a:t>)</a:t>
            </a:r>
            <a:endParaRPr lang="en-US" sz="2800" i="1" dirty="0"/>
          </a:p>
          <a:p>
            <a:pPr lvl="1"/>
            <a:r>
              <a:rPr lang="en-US" dirty="0"/>
              <a:t>Mites burrow under the skin</a:t>
            </a:r>
          </a:p>
          <a:p>
            <a:pPr lvl="1"/>
            <a:r>
              <a:rPr lang="en-US" dirty="0"/>
              <a:t>Causes severe skin irritation </a:t>
            </a:r>
            <a:br>
              <a:rPr lang="en-US" dirty="0"/>
            </a:br>
            <a:r>
              <a:rPr lang="en-US" dirty="0"/>
              <a:t>and itching</a:t>
            </a:r>
          </a:p>
          <a:p>
            <a:pPr lvl="1"/>
            <a:r>
              <a:rPr lang="en-US" dirty="0"/>
              <a:t>Itching results in hair loss</a:t>
            </a:r>
          </a:p>
          <a:p>
            <a:pPr lvl="1"/>
            <a:r>
              <a:rPr lang="en-US" dirty="0"/>
              <a:t>Small, red bumps on the </a:t>
            </a:r>
            <a:br>
              <a:rPr lang="en-US" dirty="0"/>
            </a:br>
            <a:r>
              <a:rPr lang="en-US" dirty="0"/>
              <a:t>skin – particularly </a:t>
            </a:r>
            <a:br>
              <a:rPr lang="en-US" dirty="0"/>
            </a:br>
            <a:r>
              <a:rPr lang="en-US" dirty="0"/>
              <a:t>between the legs, on the </a:t>
            </a:r>
            <a:br>
              <a:rPr lang="en-US" dirty="0"/>
            </a:br>
            <a:r>
              <a:rPr lang="en-US" dirty="0"/>
              <a:t>neck/jowl area and inside </a:t>
            </a:r>
            <a:br>
              <a:rPr lang="en-US" dirty="0"/>
            </a:br>
            <a:r>
              <a:rPr lang="en-US" dirty="0"/>
              <a:t>the ears</a:t>
            </a:r>
          </a:p>
        </p:txBody>
      </p:sp>
      <p:pic>
        <p:nvPicPr>
          <p:cNvPr id="43016" name="Picture 8" descr="Mange 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324350"/>
            <a:ext cx="3098800" cy="2324100"/>
          </a:xfrm>
          <a:prstGeom prst="rect">
            <a:avLst/>
          </a:prstGeom>
          <a:noFill/>
        </p:spPr>
      </p:pic>
      <p:pic>
        <p:nvPicPr>
          <p:cNvPr id="43018" name="Picture 10" descr="Mange 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76900" y="1676400"/>
            <a:ext cx="3162300" cy="2371725"/>
          </a:xfrm>
        </p:spPr>
      </p:pic>
      <p:pic>
        <p:nvPicPr>
          <p:cNvPr id="3074" name="Picture 2" descr="https://encrypted-tbn0.gstatic.com/images?q=tbn:ANd9GcQgKko1cEGOQI50QHhF97sKwrzaC2SNjmjc7yC_DTaUis_3m4zBks9qrsVYD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181600"/>
            <a:ext cx="1400175" cy="160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Parasites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Lice (</a:t>
            </a:r>
            <a:r>
              <a:rPr lang="en-US" i="1" dirty="0" err="1" smtClean="0"/>
              <a:t>Haematopinus</a:t>
            </a:r>
            <a:r>
              <a:rPr lang="en-US" i="1" dirty="0" smtClean="0"/>
              <a:t> </a:t>
            </a:r>
            <a:r>
              <a:rPr lang="en-US" i="1" dirty="0" err="1" smtClean="0"/>
              <a:t>suis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Similar clinical signs as mange</a:t>
            </a:r>
          </a:p>
          <a:p>
            <a:pPr lvl="2"/>
            <a:r>
              <a:rPr lang="en-US" dirty="0"/>
              <a:t>Itchy pigs</a:t>
            </a:r>
          </a:p>
          <a:p>
            <a:pPr lvl="1"/>
            <a:r>
              <a:rPr lang="en-US" dirty="0"/>
              <a:t>Can actually see lice on the pigs</a:t>
            </a:r>
          </a:p>
          <a:p>
            <a:pPr lvl="1"/>
            <a:r>
              <a:rPr lang="en-US" dirty="0"/>
              <a:t>Like mange, lice are host specific and are normally transmitted from pig to pig</a:t>
            </a:r>
          </a:p>
        </p:txBody>
      </p:sp>
      <p:pic>
        <p:nvPicPr>
          <p:cNvPr id="44037" name="Picture 5" descr="hog_louse_lg_oksta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0" y="4343400"/>
            <a:ext cx="176530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Lice and Mange Treatment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Ivermectin is the most common treatment</a:t>
            </a:r>
          </a:p>
          <a:p>
            <a:pPr lvl="1"/>
            <a:r>
              <a:rPr lang="en-US"/>
              <a:t>Injectable or feed grade</a:t>
            </a:r>
          </a:p>
          <a:p>
            <a:pPr lvl="2"/>
            <a:r>
              <a:rPr lang="en-US"/>
              <a:t>Also effective for internal parasites</a:t>
            </a:r>
          </a:p>
          <a:p>
            <a:r>
              <a:rPr lang="en-US"/>
              <a:t>Pour-ons also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Parasites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Roundworms (</a:t>
            </a:r>
            <a:r>
              <a:rPr lang="en-US" dirty="0" err="1" smtClean="0">
                <a:solidFill>
                  <a:srgbClr val="FF0000"/>
                </a:solidFill>
              </a:rPr>
              <a:t>Ascarid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i="1" dirty="0" err="1" smtClean="0">
                <a:solidFill>
                  <a:srgbClr val="FF0000"/>
                </a:solidFill>
              </a:rPr>
              <a:t>Ascaris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suum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Whipworms (</a:t>
            </a:r>
            <a:r>
              <a:rPr lang="en-US" dirty="0" err="1" smtClean="0">
                <a:solidFill>
                  <a:srgbClr val="FF0000"/>
                </a:solidFill>
              </a:rPr>
              <a:t>Trichuroidea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i="1" dirty="0" err="1" smtClean="0">
                <a:solidFill>
                  <a:srgbClr val="FF0000"/>
                </a:solidFill>
              </a:rPr>
              <a:t>Trichuris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suis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Nodular </a:t>
            </a:r>
            <a:r>
              <a:rPr lang="en-US" dirty="0" smtClean="0"/>
              <a:t>worms (Nodular worm) 			</a:t>
            </a:r>
            <a:r>
              <a:rPr lang="en-US" i="1" dirty="0" err="1" smtClean="0"/>
              <a:t>Oesophagostomum</a:t>
            </a:r>
            <a:r>
              <a:rPr lang="en-US" i="1" dirty="0" smtClean="0"/>
              <a:t> </a:t>
            </a:r>
            <a:r>
              <a:rPr lang="en-US" i="1" dirty="0" err="1" smtClean="0"/>
              <a:t>dentatum</a:t>
            </a:r>
            <a:endParaRPr lang="en-US" dirty="0"/>
          </a:p>
          <a:p>
            <a:r>
              <a:rPr lang="en-US" dirty="0"/>
              <a:t>Stomach </a:t>
            </a:r>
            <a:r>
              <a:rPr lang="en-US" dirty="0" smtClean="0"/>
              <a:t>worms </a:t>
            </a:r>
            <a:r>
              <a:rPr lang="en-US" i="1" dirty="0" err="1" smtClean="0"/>
              <a:t>Hyostrngylus</a:t>
            </a:r>
            <a:r>
              <a:rPr lang="en-US" i="1" dirty="0" smtClean="0"/>
              <a:t>, </a:t>
            </a:r>
            <a:r>
              <a:rPr lang="en-US" i="1" dirty="0" err="1" smtClean="0"/>
              <a:t>Ascarops</a:t>
            </a:r>
            <a:r>
              <a:rPr lang="en-US" i="1" dirty="0" smtClean="0"/>
              <a:t>, 	</a:t>
            </a:r>
            <a:r>
              <a:rPr lang="en-US" i="1" dirty="0" err="1" smtClean="0"/>
              <a:t>Physocephalus</a:t>
            </a:r>
            <a:r>
              <a:rPr lang="en-US" i="1" dirty="0" smtClean="0"/>
              <a:t> </a:t>
            </a:r>
            <a:endParaRPr lang="en-US" i="1" dirty="0"/>
          </a:p>
          <a:p>
            <a:r>
              <a:rPr lang="en-US" dirty="0"/>
              <a:t>Lung </a:t>
            </a:r>
            <a:r>
              <a:rPr lang="en-US" dirty="0" smtClean="0"/>
              <a:t>worms (</a:t>
            </a:r>
            <a:r>
              <a:rPr lang="en-US" dirty="0" err="1" smtClean="0"/>
              <a:t>Metastrongyloidea</a:t>
            </a:r>
            <a:r>
              <a:rPr lang="en-US" dirty="0" smtClean="0"/>
              <a:t>) 	</a:t>
            </a:r>
            <a:r>
              <a:rPr lang="en-US" i="1" dirty="0" err="1" smtClean="0"/>
              <a:t>Metastrongylus</a:t>
            </a:r>
            <a:r>
              <a:rPr lang="en-US" i="1" dirty="0" smtClean="0"/>
              <a:t> spp.</a:t>
            </a:r>
            <a:endParaRPr lang="en-US" i="1" dirty="0"/>
          </a:p>
          <a:p>
            <a:r>
              <a:rPr lang="en-US" dirty="0"/>
              <a:t>Kidney </a:t>
            </a:r>
            <a:r>
              <a:rPr lang="en-US" dirty="0" smtClean="0"/>
              <a:t>worms </a:t>
            </a:r>
            <a:r>
              <a:rPr lang="en-US" i="1" dirty="0" err="1" smtClean="0"/>
              <a:t>Stephanurus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Threadworms (</a:t>
            </a:r>
            <a:r>
              <a:rPr lang="en-US" dirty="0" err="1" smtClean="0"/>
              <a:t>Rhabditoidea</a:t>
            </a:r>
            <a:r>
              <a:rPr lang="en-US" dirty="0" smtClean="0"/>
              <a:t>) </a:t>
            </a:r>
            <a:r>
              <a:rPr lang="en-US" i="1" dirty="0" err="1" smtClean="0"/>
              <a:t>Strongyloides</a:t>
            </a:r>
            <a:r>
              <a:rPr lang="en-US" i="1" dirty="0" smtClean="0"/>
              <a:t> 	</a:t>
            </a:r>
            <a:r>
              <a:rPr lang="en-US" i="1" dirty="0" err="1" smtClean="0"/>
              <a:t>ransomi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Roundworms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5562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Most common internal parasite of swine</a:t>
            </a:r>
          </a:p>
          <a:p>
            <a:pPr>
              <a:lnSpc>
                <a:spcPct val="90000"/>
              </a:lnSpc>
            </a:pPr>
            <a:r>
              <a:rPr lang="en-US" dirty="0"/>
              <a:t>Large, white, round worms that are ~8” long</a:t>
            </a:r>
          </a:p>
          <a:p>
            <a:pPr>
              <a:lnSpc>
                <a:spcPct val="90000"/>
              </a:lnSpc>
            </a:pPr>
            <a:r>
              <a:rPr lang="en-US" dirty="0"/>
              <a:t>Compete for nutrients from the pig in the small intestine</a:t>
            </a:r>
          </a:p>
          <a:p>
            <a:pPr>
              <a:lnSpc>
                <a:spcPct val="90000"/>
              </a:lnSpc>
            </a:pPr>
            <a:r>
              <a:rPr lang="en-US" dirty="0"/>
              <a:t>Females lay up to 1,000,000 eggs per day</a:t>
            </a:r>
          </a:p>
          <a:p>
            <a:pPr>
              <a:lnSpc>
                <a:spcPct val="90000"/>
              </a:lnSpc>
            </a:pPr>
            <a:r>
              <a:rPr lang="en-US" dirty="0"/>
              <a:t>Eggs are sticky and hard to get rid of in the environment</a:t>
            </a:r>
          </a:p>
          <a:p>
            <a:pPr>
              <a:lnSpc>
                <a:spcPct val="90000"/>
              </a:lnSpc>
            </a:pPr>
            <a:r>
              <a:rPr lang="en-US" dirty="0"/>
              <a:t>Eggs survive in the environment for </a:t>
            </a:r>
            <a:r>
              <a:rPr lang="en-US" dirty="0" smtClean="0"/>
              <a:t>years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Potential </a:t>
            </a:r>
            <a:r>
              <a:rPr lang="en-US" dirty="0" err="1" smtClean="0"/>
              <a:t>zoonotic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7" descr="ascaris_posterior_end_label male and fema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066800"/>
            <a:ext cx="43053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Roundworms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5257800"/>
          </a:xfrm>
        </p:spPr>
        <p:txBody>
          <a:bodyPr/>
          <a:lstStyle/>
          <a:p>
            <a:r>
              <a:rPr lang="en-US" sz="2700" dirty="0"/>
              <a:t>Life cycle</a:t>
            </a:r>
          </a:p>
          <a:p>
            <a:pPr lvl="1"/>
            <a:r>
              <a:rPr lang="en-US" sz="2200" dirty="0"/>
              <a:t>Eggs are shed in feces (can survive for years in soil)</a:t>
            </a:r>
          </a:p>
          <a:p>
            <a:pPr lvl="1"/>
            <a:r>
              <a:rPr lang="en-US" sz="2200" dirty="0"/>
              <a:t>Eggs requires 2 weeks to become infective</a:t>
            </a:r>
          </a:p>
          <a:p>
            <a:pPr lvl="1"/>
            <a:r>
              <a:rPr lang="en-US" sz="2200" dirty="0"/>
              <a:t>Eggs ingested by pig</a:t>
            </a:r>
          </a:p>
          <a:p>
            <a:pPr lvl="1"/>
            <a:r>
              <a:rPr lang="en-US" sz="2200" dirty="0"/>
              <a:t>Eggs hatch in gut</a:t>
            </a:r>
          </a:p>
          <a:p>
            <a:pPr lvl="1"/>
            <a:r>
              <a:rPr lang="en-US" sz="2200" dirty="0"/>
              <a:t>Larvae travel through gut mucosa and blood stream to liver (</a:t>
            </a:r>
            <a:r>
              <a:rPr lang="en-US" sz="2200" b="1" dirty="0">
                <a:solidFill>
                  <a:srgbClr val="FF0000"/>
                </a:solidFill>
              </a:rPr>
              <a:t>liver migration leaves scarring </a:t>
            </a:r>
            <a:r>
              <a:rPr lang="en-US" sz="2200" dirty="0"/>
              <a:t>– </a:t>
            </a:r>
            <a:r>
              <a:rPr lang="en-US" sz="2200" b="1" dirty="0">
                <a:solidFill>
                  <a:srgbClr val="FF0000"/>
                </a:solidFill>
              </a:rPr>
              <a:t>milk spots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Larvae travel through bloodstream to lungs</a:t>
            </a:r>
          </a:p>
          <a:p>
            <a:pPr lvl="1"/>
            <a:r>
              <a:rPr lang="en-US" sz="2200" dirty="0"/>
              <a:t>Migrate up trachea (coughed up) and </a:t>
            </a:r>
            <a:r>
              <a:rPr lang="en-US" sz="2200" dirty="0" err="1"/>
              <a:t>reswallowed</a:t>
            </a:r>
            <a:r>
              <a:rPr lang="en-US" sz="2200" dirty="0"/>
              <a:t> to get back into gut</a:t>
            </a:r>
          </a:p>
          <a:p>
            <a:pPr lvl="1"/>
            <a:r>
              <a:rPr lang="en-US" sz="2200" dirty="0"/>
              <a:t>Mature to adult stage in small intestine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Roundworm Life Cycle</a:t>
            </a:r>
          </a:p>
        </p:txBody>
      </p:sp>
      <p:pic>
        <p:nvPicPr>
          <p:cNvPr id="35844" name="Picture 4" descr="Roundworm life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7696200" cy="4846638"/>
          </a:xfrm>
          <a:prstGeom prst="rect">
            <a:avLst/>
          </a:prstGeom>
          <a:noFill/>
        </p:spPr>
      </p:pic>
      <p:pic>
        <p:nvPicPr>
          <p:cNvPr id="4" name="Picture 8" descr="roundwor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7051" y="609600"/>
            <a:ext cx="305934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010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Adult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Ascaris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suum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: heavy infection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Large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numbers of adult worms adult may  occlude or perforate the gut. Migration into the bile duct has been reported. This migration may occur after treatment. </a:t>
            </a:r>
          </a:p>
        </p:txBody>
      </p:sp>
      <p:pic>
        <p:nvPicPr>
          <p:cNvPr id="7171" name="Picture 3" descr="C:\Class slides\Review of the common Internal Parasites of Swine\Ascaris heavy inf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00400"/>
            <a:ext cx="4343400" cy="295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68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Milk Spots</a:t>
            </a:r>
          </a:p>
        </p:txBody>
      </p:sp>
      <p:pic>
        <p:nvPicPr>
          <p:cNvPr id="36877" name="Picture 13" descr="roundworm milk sp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6629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produced by host response to migrating larvae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may cause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considerable loss at slaughter due to condemnations. The majority of these may resolve in a period of 25- 40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days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C:\Class slides\Review of the common Internal Parasites of Swine\Ascaris liver milksp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366" y="3581400"/>
            <a:ext cx="3389234" cy="2860675"/>
          </a:xfrm>
          <a:prstGeom prst="rect">
            <a:avLst/>
          </a:prstGeom>
          <a:noFill/>
        </p:spPr>
      </p:pic>
      <p:pic>
        <p:nvPicPr>
          <p:cNvPr id="8196" name="Picture 4" descr="C:\Class slides\Review of the common Internal Parasites of Swine\Ascaris liver milkspot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231" y="3505200"/>
            <a:ext cx="3921369" cy="28321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Gross liver lesions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</TotalTime>
  <Words>724</Words>
  <Application>Microsoft Office PowerPoint</Application>
  <PresentationFormat>On-screen Show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Swine Parasites </vt:lpstr>
      <vt:lpstr>Slide 2</vt:lpstr>
      <vt:lpstr>Internal Parasites</vt:lpstr>
      <vt:lpstr>Roundworms</vt:lpstr>
      <vt:lpstr>Roundworms</vt:lpstr>
      <vt:lpstr>Roundworm Life Cycle</vt:lpstr>
      <vt:lpstr>Slide 7</vt:lpstr>
      <vt:lpstr>Liver Milk Spots</vt:lpstr>
      <vt:lpstr>Gross liver lesions </vt:lpstr>
      <vt:lpstr>Ascaris</vt:lpstr>
      <vt:lpstr>Whipworms</vt:lpstr>
      <vt:lpstr>Whipworm Life Cycle</vt:lpstr>
      <vt:lpstr>Slide 13</vt:lpstr>
      <vt:lpstr>Trichuris</vt:lpstr>
      <vt:lpstr>Slide 15</vt:lpstr>
      <vt:lpstr>Slide 16</vt:lpstr>
      <vt:lpstr>Slide 17</vt:lpstr>
      <vt:lpstr>Slide 18</vt:lpstr>
      <vt:lpstr>Slide 19</vt:lpstr>
      <vt:lpstr>Slide 20</vt:lpstr>
      <vt:lpstr>Dewormers</vt:lpstr>
      <vt:lpstr>When To Deworm</vt:lpstr>
      <vt:lpstr>External Parasites</vt:lpstr>
      <vt:lpstr>External Parasites</vt:lpstr>
      <vt:lpstr>Lice and Mange Treatment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Swine Parasites </dc:title>
  <dc:creator>alberto</dc:creator>
  <cp:lastModifiedBy>alberto</cp:lastModifiedBy>
  <cp:revision>15</cp:revision>
  <dcterms:created xsi:type="dcterms:W3CDTF">2014-08-19T17:16:07Z</dcterms:created>
  <dcterms:modified xsi:type="dcterms:W3CDTF">2015-04-24T13:18:19Z</dcterms:modified>
</cp:coreProperties>
</file>