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8"/>
  </p:notesMasterIdLst>
  <p:sldIdLst>
    <p:sldId id="256" r:id="rId2"/>
    <p:sldId id="312" r:id="rId3"/>
    <p:sldId id="315" r:id="rId4"/>
    <p:sldId id="316" r:id="rId5"/>
    <p:sldId id="317" r:id="rId6"/>
    <p:sldId id="465" r:id="rId7"/>
    <p:sldId id="466" r:id="rId8"/>
    <p:sldId id="318" r:id="rId9"/>
    <p:sldId id="319" r:id="rId10"/>
    <p:sldId id="467" r:id="rId11"/>
    <p:sldId id="468" r:id="rId12"/>
    <p:sldId id="321" r:id="rId13"/>
    <p:sldId id="469" r:id="rId14"/>
    <p:sldId id="470" r:id="rId15"/>
    <p:sldId id="471" r:id="rId16"/>
    <p:sldId id="322" r:id="rId17"/>
    <p:sldId id="323" r:id="rId18"/>
    <p:sldId id="472" r:id="rId19"/>
    <p:sldId id="327" r:id="rId20"/>
    <p:sldId id="476" r:id="rId21"/>
    <p:sldId id="477" r:id="rId22"/>
    <p:sldId id="328" r:id="rId23"/>
    <p:sldId id="478" r:id="rId24"/>
    <p:sldId id="479" r:id="rId25"/>
    <p:sldId id="332" r:id="rId26"/>
    <p:sldId id="480" r:id="rId27"/>
    <p:sldId id="482" r:id="rId28"/>
    <p:sldId id="481" r:id="rId29"/>
    <p:sldId id="333" r:id="rId30"/>
    <p:sldId id="334" r:id="rId31"/>
    <p:sldId id="335" r:id="rId32"/>
    <p:sldId id="336" r:id="rId33"/>
    <p:sldId id="337" r:id="rId34"/>
    <p:sldId id="338" r:id="rId35"/>
    <p:sldId id="339" r:id="rId36"/>
    <p:sldId id="483" r:id="rId37"/>
    <p:sldId id="484" r:id="rId38"/>
    <p:sldId id="344" r:id="rId39"/>
    <p:sldId id="485" r:id="rId40"/>
    <p:sldId id="345" r:id="rId41"/>
    <p:sldId id="486" r:id="rId42"/>
    <p:sldId id="487" r:id="rId43"/>
    <p:sldId id="488" r:id="rId44"/>
    <p:sldId id="346" r:id="rId45"/>
    <p:sldId id="347" r:id="rId46"/>
    <p:sldId id="348" r:id="rId47"/>
    <p:sldId id="489" r:id="rId48"/>
    <p:sldId id="490" r:id="rId49"/>
    <p:sldId id="349" r:id="rId50"/>
    <p:sldId id="350" r:id="rId51"/>
    <p:sldId id="491" r:id="rId52"/>
    <p:sldId id="351" r:id="rId53"/>
    <p:sldId id="352" r:id="rId54"/>
    <p:sldId id="353" r:id="rId55"/>
    <p:sldId id="354" r:id="rId56"/>
    <p:sldId id="355" r:id="rId57"/>
    <p:sldId id="356" r:id="rId58"/>
    <p:sldId id="357" r:id="rId59"/>
    <p:sldId id="358" r:id="rId60"/>
    <p:sldId id="360" r:id="rId61"/>
    <p:sldId id="361" r:id="rId62"/>
    <p:sldId id="362" r:id="rId63"/>
    <p:sldId id="363" r:id="rId64"/>
    <p:sldId id="464" r:id="rId65"/>
    <p:sldId id="364" r:id="rId66"/>
    <p:sldId id="492" r:id="rId67"/>
    <p:sldId id="493" r:id="rId68"/>
    <p:sldId id="365" r:id="rId69"/>
    <p:sldId id="366" r:id="rId70"/>
    <p:sldId id="367" r:id="rId71"/>
    <p:sldId id="494" r:id="rId72"/>
    <p:sldId id="368" r:id="rId73"/>
    <p:sldId id="461" r:id="rId74"/>
    <p:sldId id="462" r:id="rId75"/>
    <p:sldId id="369" r:id="rId76"/>
    <p:sldId id="370" r:id="rId77"/>
    <p:sldId id="371" r:id="rId78"/>
    <p:sldId id="372" r:id="rId79"/>
    <p:sldId id="376" r:id="rId80"/>
    <p:sldId id="377" r:id="rId81"/>
    <p:sldId id="378" r:id="rId82"/>
    <p:sldId id="496" r:id="rId83"/>
    <p:sldId id="497" r:id="rId84"/>
    <p:sldId id="498" r:id="rId85"/>
    <p:sldId id="499" r:id="rId86"/>
    <p:sldId id="379" r:id="rId87"/>
    <p:sldId id="380" r:id="rId88"/>
    <p:sldId id="381" r:id="rId89"/>
    <p:sldId id="382" r:id="rId90"/>
    <p:sldId id="383" r:id="rId91"/>
    <p:sldId id="384" r:id="rId92"/>
    <p:sldId id="385" r:id="rId93"/>
    <p:sldId id="390" r:id="rId94"/>
    <p:sldId id="391" r:id="rId95"/>
    <p:sldId id="392" r:id="rId96"/>
    <p:sldId id="396" r:id="rId97"/>
    <p:sldId id="397" r:id="rId98"/>
    <p:sldId id="401" r:id="rId99"/>
    <p:sldId id="402" r:id="rId100"/>
    <p:sldId id="403" r:id="rId101"/>
    <p:sldId id="404" r:id="rId102"/>
    <p:sldId id="405" r:id="rId103"/>
    <p:sldId id="415" r:id="rId104"/>
    <p:sldId id="416" r:id="rId105"/>
    <p:sldId id="417" r:id="rId106"/>
    <p:sldId id="418" r:id="rId107"/>
    <p:sldId id="419" r:id="rId108"/>
    <p:sldId id="420" r:id="rId109"/>
    <p:sldId id="421" r:id="rId110"/>
    <p:sldId id="423" r:id="rId111"/>
    <p:sldId id="424" r:id="rId112"/>
    <p:sldId id="425" r:id="rId113"/>
    <p:sldId id="426" r:id="rId114"/>
    <p:sldId id="427" r:id="rId115"/>
    <p:sldId id="433" r:id="rId116"/>
    <p:sldId id="434" r:id="rId117"/>
    <p:sldId id="435" r:id="rId118"/>
    <p:sldId id="436" r:id="rId119"/>
    <p:sldId id="437" r:id="rId120"/>
    <p:sldId id="438" r:id="rId121"/>
    <p:sldId id="444" r:id="rId122"/>
    <p:sldId id="446" r:id="rId123"/>
    <p:sldId id="463" r:id="rId124"/>
    <p:sldId id="451" r:id="rId125"/>
    <p:sldId id="452" r:id="rId126"/>
    <p:sldId id="460" r:id="rId1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59A3A3-38D1-4E1C-9BAE-CA2CDEED1214}" type="datetimeFigureOut">
              <a:rPr lang="en-US" smtClean="0"/>
              <a:pPr/>
              <a:t>4/23/2015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4178A3-C47C-477F-BAAF-858E4C86B7D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4178A3-C47C-477F-BAAF-858E4C86B7DF}"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0413"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dirty="0">
              <a:latin typeface="Albany" pitchFamily="18"/>
              <a:cs typeface="Tahoma"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0413"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dirty="0">
              <a:latin typeface="Albany" pitchFamily="18"/>
              <a:cs typeface="Tahoma"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08835" y="694171"/>
            <a:ext cx="443893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dirty="0">
              <a:latin typeface="Albany" pitchFamily="18"/>
              <a:cs typeface="Tahoma"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Said that can</a:t>
            </a:r>
            <a:r>
              <a:rPr lang="en-US" baseline="0" dirty="0" smtClean="0"/>
              <a:t> be carried by the wind up to a mile and a half away.</a:t>
            </a:r>
            <a:endParaRPr lang="en-US" dirty="0"/>
          </a:p>
        </p:txBody>
      </p:sp>
      <p:sp>
        <p:nvSpPr>
          <p:cNvPr id="4" name="Slide Number Placeholder 3"/>
          <p:cNvSpPr>
            <a:spLocks noGrp="1"/>
          </p:cNvSpPr>
          <p:nvPr>
            <p:ph type="sldNum" sz="quarter" idx="10"/>
          </p:nvPr>
        </p:nvSpPr>
        <p:spPr/>
        <p:txBody>
          <a:bodyPr/>
          <a:lstStyle/>
          <a:p>
            <a:fld id="{41FAA0BE-AE89-4981-94E8-21996D4139C7}" type="slidenum">
              <a:rPr lang="en-US" smtClean="0"/>
              <a:pPr/>
              <a:t>51</a:t>
            </a:fld>
            <a:endParaRPr lang="en-US"/>
          </a:p>
        </p:txBody>
      </p:sp>
    </p:spTree>
    <p:extLst>
      <p:ext uri="{BB962C8B-B14F-4D97-AF65-F5344CB8AC3E}">
        <p14:creationId xmlns="" xmlns:p14="http://schemas.microsoft.com/office/powerpoint/2010/main" val="148933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2F39FEE1-1A13-41D5-9B6D-85BFE454FDC8}" type="slidenum">
              <a:rPr lang="en-GB"/>
              <a:pPr/>
              <a:t>66</a:t>
            </a:fld>
            <a:endParaRPr lang="en-GB"/>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31A4F041-DE9E-410C-849D-6F7B9E96E079}" type="slidenum">
              <a:rPr lang="en-GB"/>
              <a:pPr/>
              <a:t>67</a:t>
            </a:fld>
            <a:endParaRPr lang="en-GB"/>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EE9BC08-F176-4648-AD96-E8A149CEB68F}" type="datetimeFigureOut">
              <a:rPr lang="en-US" smtClean="0"/>
              <a:pPr/>
              <a:t>4/23/2015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D0A841F-A4A8-45A4-9886-808C5312CB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E9BC08-F176-4648-AD96-E8A149CEB68F}" type="datetimeFigureOut">
              <a:rPr lang="en-US" smtClean="0"/>
              <a:pPr/>
              <a:t>4/23/2015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0A841F-A4A8-45A4-9886-808C5312CB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E9BC08-F176-4648-AD96-E8A149CEB68F}" type="datetimeFigureOut">
              <a:rPr lang="en-US" smtClean="0"/>
              <a:pPr/>
              <a:t>4/23/2015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0A841F-A4A8-45A4-9886-808C5312CB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E9BC08-F176-4648-AD96-E8A149CEB68F}" type="datetimeFigureOut">
              <a:rPr lang="en-US" smtClean="0"/>
              <a:pPr/>
              <a:t>4/23/2015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0A841F-A4A8-45A4-9886-808C5312CB4D}"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EE9BC08-F176-4648-AD96-E8A149CEB68F}" type="datetimeFigureOut">
              <a:rPr lang="en-US" smtClean="0"/>
              <a:pPr/>
              <a:t>4/23/2015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0A841F-A4A8-45A4-9886-808C5312CB4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E9BC08-F176-4648-AD96-E8A149CEB68F}" type="datetimeFigureOut">
              <a:rPr lang="en-US" smtClean="0"/>
              <a:pPr/>
              <a:t>4/23/2015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D0A841F-A4A8-45A4-9886-808C5312CB4D}"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E9BC08-F176-4648-AD96-E8A149CEB68F}" type="datetimeFigureOut">
              <a:rPr lang="en-US" smtClean="0"/>
              <a:pPr/>
              <a:t>4/23/2015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D0A841F-A4A8-45A4-9886-808C5312CB4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EE9BC08-F176-4648-AD96-E8A149CEB68F}" type="datetimeFigureOut">
              <a:rPr lang="en-US" smtClean="0"/>
              <a:pPr/>
              <a:t>4/23/2015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D0A841F-A4A8-45A4-9886-808C5312CB4D}"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EE9BC08-F176-4648-AD96-E8A149CEB68F}" type="datetimeFigureOut">
              <a:rPr lang="en-US" smtClean="0"/>
              <a:pPr/>
              <a:t>4/23/2015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D0A841F-A4A8-45A4-9886-808C5312CB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EE9BC08-F176-4648-AD96-E8A149CEB68F}" type="datetimeFigureOut">
              <a:rPr lang="en-US" smtClean="0"/>
              <a:pPr/>
              <a:t>4/23/2015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D0A841F-A4A8-45A4-9886-808C5312CB4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EE9BC08-F176-4648-AD96-E8A149CEB68F}" type="datetimeFigureOut">
              <a:rPr lang="en-US" smtClean="0"/>
              <a:pPr/>
              <a:t>4/23/2015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D0A841F-A4A8-45A4-9886-808C5312CB4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EE9BC08-F176-4648-AD96-E8A149CEB68F}" type="datetimeFigureOut">
              <a:rPr lang="en-US" smtClean="0"/>
              <a:pPr/>
              <a:t>4/23/2015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D0A841F-A4A8-45A4-9886-808C5312CB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www.lubing.com/tl_files/inhalt/produkte/schwein/1-traenke-systeme/1-wasserversorgung/2-traenkenippel/Nippel_Schwein.jpg" TargetMode="Externa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hyperlink" Target="http://www.lubing.com/tl_files/inhalt/produkte/schwein/1-traenke-systeme/1-wasserversorgung/2-traenkenippel/Nippel-6006-6026.png"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609600" y="4038600"/>
            <a:ext cx="7772400" cy="1199704"/>
          </a:xfrm>
        </p:spPr>
        <p:txBody>
          <a:bodyPr>
            <a:normAutofit/>
          </a:bodyPr>
          <a:lstStyle/>
          <a:p>
            <a:r>
              <a:rPr lang="en-US" sz="4400" dirty="0" smtClean="0"/>
              <a:t>Swine diseases </a:t>
            </a:r>
            <a:endParaRPr lang="en-US" sz="4400" dirty="0"/>
          </a:p>
        </p:txBody>
      </p:sp>
      <p:pic>
        <p:nvPicPr>
          <p:cNvPr id="6148" name="Picture 4" descr="http://images.clipartof.com/small/42346-Clipart-Illustration-Of-A-Doctor-Watching-A-Pig-Puke-By-Another-Sick-Pig.jpg"/>
          <p:cNvPicPr>
            <a:picLocks noChangeAspect="1" noChangeArrowheads="1"/>
          </p:cNvPicPr>
          <p:nvPr/>
        </p:nvPicPr>
        <p:blipFill>
          <a:blip r:embed="rId2" cstate="print"/>
          <a:srcRect/>
          <a:stretch>
            <a:fillRect/>
          </a:stretch>
        </p:blipFill>
        <p:spPr bwMode="auto">
          <a:xfrm>
            <a:off x="2057400" y="685800"/>
            <a:ext cx="4286250" cy="31146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06" y="117476"/>
            <a:ext cx="7886700" cy="1325563"/>
          </a:xfrm>
        </p:spPr>
        <p:txBody>
          <a:bodyPr/>
          <a:lstStyle/>
          <a:p>
            <a:pPr algn="ctr"/>
            <a:r>
              <a:rPr lang="en-US" dirty="0" smtClean="0"/>
              <a:t>transmission</a:t>
            </a:r>
            <a:endParaRPr lang="en-US" dirty="0"/>
          </a:p>
        </p:txBody>
      </p:sp>
      <p:sp>
        <p:nvSpPr>
          <p:cNvPr id="3" name="Content Placeholder 2"/>
          <p:cNvSpPr>
            <a:spLocks noGrp="1"/>
          </p:cNvSpPr>
          <p:nvPr>
            <p:ph idx="1"/>
          </p:nvPr>
        </p:nvSpPr>
        <p:spPr/>
        <p:txBody>
          <a:bodyPr/>
          <a:lstStyle/>
          <a:p>
            <a:r>
              <a:rPr lang="en-US" dirty="0" smtClean="0"/>
              <a:t>Spread by swine carriers in herd </a:t>
            </a:r>
          </a:p>
          <a:p>
            <a:r>
              <a:rPr lang="en-US" dirty="0" smtClean="0"/>
              <a:t>Flies and tick – transmit from swine to swine </a:t>
            </a:r>
          </a:p>
          <a:p>
            <a:r>
              <a:rPr lang="en-US" dirty="0" smtClean="0"/>
              <a:t>Ingestion of contaminated feed and water </a:t>
            </a:r>
          </a:p>
          <a:p>
            <a:r>
              <a:rPr lang="en-US" dirty="0" smtClean="0"/>
              <a:t>Skin wounds – even though less common</a:t>
            </a:r>
          </a:p>
          <a:p>
            <a:r>
              <a:rPr lang="en-US" dirty="0" smtClean="0"/>
              <a:t>Contaminated bedding</a:t>
            </a:r>
          </a:p>
          <a:p>
            <a:r>
              <a:rPr lang="en-US" dirty="0" smtClean="0"/>
              <a:t>Contaminated feces </a:t>
            </a:r>
          </a:p>
          <a:p>
            <a:pPr lvl="1"/>
            <a:r>
              <a:rPr lang="en-US" dirty="0" smtClean="0"/>
              <a:t>Not infective after 35 days </a:t>
            </a:r>
          </a:p>
          <a:p>
            <a:pPr marL="457200" lvl="1" indent="0">
              <a:buNone/>
            </a:pP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87357" y="3733800"/>
            <a:ext cx="3151557" cy="2811571"/>
          </a:xfrm>
          <a:prstGeom prst="rect">
            <a:avLst/>
          </a:prstGeom>
          <a:ln>
            <a:noFill/>
          </a:ln>
          <a:effectLst>
            <a:softEdge rad="112500"/>
          </a:effectLst>
        </p:spPr>
      </p:pic>
    </p:spTree>
    <p:extLst>
      <p:ext uri="{BB962C8B-B14F-4D97-AF65-F5344CB8AC3E}">
        <p14:creationId xmlns:p14="http://schemas.microsoft.com/office/powerpoint/2010/main" xmlns="" val="115626037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Suppurative arthritis</a:t>
            </a:r>
          </a:p>
        </p:txBody>
      </p:sp>
      <p:pic>
        <p:nvPicPr>
          <p:cNvPr id="83972" name="Picture 4" descr="pic"/>
          <p:cNvPicPr>
            <a:picLocks noChangeAspect="1" noChangeArrowheads="1"/>
          </p:cNvPicPr>
          <p:nvPr/>
        </p:nvPicPr>
        <p:blipFill>
          <a:blip r:embed="rId2" cstate="print"/>
          <a:srcRect/>
          <a:stretch>
            <a:fillRect/>
          </a:stretch>
        </p:blipFill>
        <p:spPr bwMode="auto">
          <a:xfrm>
            <a:off x="2133600" y="1828800"/>
            <a:ext cx="4572000" cy="4572000"/>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idx="1"/>
          </p:nvPr>
        </p:nvSpPr>
        <p:spPr/>
        <p:txBody>
          <a:bodyPr/>
          <a:lstStyle/>
          <a:p>
            <a:r>
              <a:rPr lang="en-US"/>
              <a:t>Mycoplasma hyosynoviae</a:t>
            </a:r>
          </a:p>
          <a:p>
            <a:r>
              <a:rPr lang="en-US"/>
              <a:t>4-12 weeks of age</a:t>
            </a:r>
          </a:p>
          <a:p>
            <a:r>
              <a:rPr lang="en-US"/>
              <a:t>acute or chronic lameness</a:t>
            </a:r>
          </a:p>
          <a:p>
            <a:r>
              <a:rPr lang="en-US"/>
              <a:t>non-suppurative arthritis/synovitis</a:t>
            </a:r>
          </a:p>
          <a:p>
            <a:r>
              <a:rPr lang="en-US"/>
              <a:t>edema of synovial tissue</a:t>
            </a:r>
          </a:p>
          <a:p>
            <a:r>
              <a:rPr lang="en-US"/>
              <a:t>Lincomysin to treat</a:t>
            </a:r>
          </a:p>
        </p:txBody>
      </p:sp>
      <p:sp>
        <p:nvSpPr>
          <p:cNvPr id="6147" name="Rectangle 3"/>
          <p:cNvSpPr>
            <a:spLocks noGrp="1" noChangeArrowheads="1"/>
          </p:cNvSpPr>
          <p:nvPr>
            <p:ph type="title"/>
          </p:nvPr>
        </p:nvSpPr>
        <p:spPr/>
        <p:txBody>
          <a:bodyPr/>
          <a:lstStyle/>
          <a:p>
            <a:r>
              <a:rPr lang="en-US"/>
              <a:t>Mycoplasmal arthritis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Mycoplasmal arthritis</a:t>
            </a:r>
          </a:p>
        </p:txBody>
      </p:sp>
      <p:pic>
        <p:nvPicPr>
          <p:cNvPr id="131076" name="Picture 4" descr="pic"/>
          <p:cNvPicPr>
            <a:picLocks noChangeAspect="1" noChangeArrowheads="1"/>
          </p:cNvPicPr>
          <p:nvPr/>
        </p:nvPicPr>
        <p:blipFill>
          <a:blip r:embed="rId2" cstate="print"/>
          <a:srcRect/>
          <a:stretch>
            <a:fillRect/>
          </a:stretch>
        </p:blipFill>
        <p:spPr bwMode="auto">
          <a:xfrm>
            <a:off x="2438400" y="1676400"/>
            <a:ext cx="4400550" cy="3170238"/>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noFill/>
          <a:ln/>
        </p:spPr>
        <p:txBody>
          <a:bodyPr lIns="90488" tIns="44450" rIns="90488" bIns="44450"/>
          <a:lstStyle/>
          <a:p>
            <a:r>
              <a:rPr lang="en-US" dirty="0"/>
              <a:t>Parvovirus</a:t>
            </a:r>
          </a:p>
          <a:p>
            <a:r>
              <a:rPr lang="en-US" dirty="0" err="1"/>
              <a:t>Leptospirosis</a:t>
            </a:r>
            <a:endParaRPr lang="en-US" dirty="0"/>
          </a:p>
          <a:p>
            <a:r>
              <a:rPr lang="en-US" dirty="0"/>
              <a:t>PRRS</a:t>
            </a:r>
          </a:p>
          <a:p>
            <a:r>
              <a:rPr lang="en-US" dirty="0" smtClean="0"/>
              <a:t>Brucellosis</a:t>
            </a:r>
            <a:endParaRPr lang="en-US" dirty="0"/>
          </a:p>
        </p:txBody>
      </p:sp>
      <p:sp>
        <p:nvSpPr>
          <p:cNvPr id="66562" name="Rectangle 2"/>
          <p:cNvSpPr>
            <a:spLocks noGrp="1" noChangeArrowheads="1"/>
          </p:cNvSpPr>
          <p:nvPr>
            <p:ph type="title"/>
          </p:nvPr>
        </p:nvSpPr>
        <p:spPr>
          <a:noFill/>
          <a:ln/>
        </p:spPr>
        <p:txBody>
          <a:bodyPr lIns="90488" tIns="44450" rIns="90488" bIns="44450" anchor="t"/>
          <a:lstStyle/>
          <a:p>
            <a:r>
              <a:rPr lang="en-US"/>
              <a:t>Reproductive disease</a:t>
            </a:r>
          </a:p>
        </p:txBody>
      </p:sp>
      <p:graphicFrame>
        <p:nvGraphicFramePr>
          <p:cNvPr id="66564" name="Object 4"/>
          <p:cNvGraphicFramePr>
            <a:graphicFrameLocks noChangeAspect="1"/>
          </p:cNvGraphicFramePr>
          <p:nvPr/>
        </p:nvGraphicFramePr>
        <p:xfrm>
          <a:off x="5105400" y="4495800"/>
          <a:ext cx="3505200" cy="1906588"/>
        </p:xfrm>
        <a:graphic>
          <a:graphicData uri="http://schemas.openxmlformats.org/presentationml/2006/ole">
            <p:oleObj spid="_x0000_s5122" name="Clip" r:id="rId3" imgW="9371686" imgH="5096866" progId="">
              <p:embed/>
            </p:oleObj>
          </a:graphicData>
        </a:graphic>
      </p:graphicFrame>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8" name="Rectangle 0"/>
          <p:cNvSpPr>
            <a:spLocks noGrp="1" noChangeArrowheads="1"/>
          </p:cNvSpPr>
          <p:nvPr>
            <p:ph idx="1"/>
          </p:nvPr>
        </p:nvSpPr>
        <p:spPr/>
        <p:txBody>
          <a:bodyPr/>
          <a:lstStyle/>
          <a:p>
            <a:r>
              <a:rPr lang="en-US"/>
              <a:t>100% prevalence</a:t>
            </a:r>
          </a:p>
          <a:p>
            <a:r>
              <a:rPr lang="en-US"/>
              <a:t>Signs depend on time of infection</a:t>
            </a:r>
          </a:p>
          <a:p>
            <a:pPr lvl="2"/>
            <a:r>
              <a:rPr lang="en-US"/>
              <a:t>&lt;30days - embryo resorbed</a:t>
            </a:r>
          </a:p>
          <a:p>
            <a:pPr lvl="2"/>
            <a:r>
              <a:rPr lang="en-US"/>
              <a:t>30-70days - mummy</a:t>
            </a:r>
          </a:p>
          <a:p>
            <a:pPr lvl="2"/>
            <a:r>
              <a:rPr lang="en-US"/>
              <a:t>&gt;70days - dead or weak, survive normally</a:t>
            </a:r>
          </a:p>
          <a:p>
            <a:pPr lvl="2"/>
            <a:r>
              <a:rPr lang="en-US"/>
              <a:t>no other signs of illness</a:t>
            </a:r>
          </a:p>
          <a:p>
            <a:r>
              <a:rPr lang="en-US"/>
              <a:t>SMEDI - </a:t>
            </a:r>
            <a:r>
              <a:rPr lang="en-US" sz="2000" u="sng"/>
              <a:t>s</a:t>
            </a:r>
            <a:r>
              <a:rPr lang="en-US" sz="2000"/>
              <a:t>tillbirth, </a:t>
            </a:r>
            <a:r>
              <a:rPr lang="en-US" sz="2000" u="sng"/>
              <a:t>m</a:t>
            </a:r>
            <a:r>
              <a:rPr lang="en-US" sz="2000"/>
              <a:t>ummy, </a:t>
            </a:r>
            <a:r>
              <a:rPr lang="en-US" sz="2000" u="sng"/>
              <a:t>e</a:t>
            </a:r>
            <a:r>
              <a:rPr lang="en-US" sz="2000"/>
              <a:t>mbryonic </a:t>
            </a:r>
            <a:r>
              <a:rPr lang="en-US" sz="2000" u="sng"/>
              <a:t>d</a:t>
            </a:r>
            <a:r>
              <a:rPr lang="en-US" sz="2000"/>
              <a:t>eath, </a:t>
            </a:r>
            <a:r>
              <a:rPr lang="en-US" sz="2000" u="sng"/>
              <a:t>i</a:t>
            </a:r>
            <a:r>
              <a:rPr lang="en-US" sz="2000"/>
              <a:t>nfertility</a:t>
            </a:r>
          </a:p>
          <a:p>
            <a:r>
              <a:rPr lang="en-US"/>
              <a:t>Diagnosis </a:t>
            </a:r>
            <a:r>
              <a:rPr lang="en-US" sz="2000"/>
              <a:t>- detection of virus in mummy by immunofluorescence or by rising titer</a:t>
            </a:r>
            <a:endParaRPr lang="en-US"/>
          </a:p>
        </p:txBody>
      </p:sp>
      <p:sp>
        <p:nvSpPr>
          <p:cNvPr id="201729" name="Rectangle 1"/>
          <p:cNvSpPr>
            <a:spLocks noGrp="1" noChangeArrowheads="1"/>
          </p:cNvSpPr>
          <p:nvPr>
            <p:ph type="title"/>
          </p:nvPr>
        </p:nvSpPr>
        <p:spPr/>
        <p:txBody>
          <a:bodyPr/>
          <a:lstStyle/>
          <a:p>
            <a:r>
              <a:rPr lang="en-US"/>
              <a:t>Porcine parvovirus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1"/>
          <p:cNvSpPr>
            <a:spLocks noGrp="1" noChangeArrowheads="1"/>
          </p:cNvSpPr>
          <p:nvPr>
            <p:ph type="title"/>
          </p:nvPr>
        </p:nvSpPr>
        <p:spPr/>
        <p:txBody>
          <a:bodyPr/>
          <a:lstStyle/>
          <a:p>
            <a:r>
              <a:rPr lang="en-US"/>
              <a:t>Parvo - SMEDI</a:t>
            </a:r>
          </a:p>
        </p:txBody>
      </p:sp>
      <p:pic>
        <p:nvPicPr>
          <p:cNvPr id="200704" name="Picture 0" descr="pic"/>
          <p:cNvPicPr>
            <a:picLocks noChangeAspect="1" noChangeArrowheads="1"/>
          </p:cNvPicPr>
          <p:nvPr/>
        </p:nvPicPr>
        <p:blipFill>
          <a:blip r:embed="rId2" cstate="print"/>
          <a:srcRect/>
          <a:stretch>
            <a:fillRect/>
          </a:stretch>
        </p:blipFill>
        <p:spPr bwMode="auto">
          <a:xfrm>
            <a:off x="1295400" y="1905000"/>
            <a:ext cx="6424613" cy="3170238"/>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p:txBody>
          <a:bodyPr/>
          <a:lstStyle/>
          <a:p>
            <a:r>
              <a:rPr lang="en-US"/>
              <a:t>Control</a:t>
            </a:r>
          </a:p>
          <a:p>
            <a:pPr lvl="1"/>
            <a:r>
              <a:rPr lang="en-US"/>
              <a:t>Natural infection of gilts before breeding</a:t>
            </a:r>
          </a:p>
          <a:p>
            <a:pPr lvl="1"/>
            <a:r>
              <a:rPr lang="en-US"/>
              <a:t>Commingle gilts with sows</a:t>
            </a:r>
          </a:p>
          <a:p>
            <a:pPr lvl="1"/>
            <a:r>
              <a:rPr lang="en-US"/>
              <a:t>Grind up mummies and feed to gilts</a:t>
            </a:r>
          </a:p>
          <a:p>
            <a:pPr lvl="1"/>
            <a:r>
              <a:rPr lang="en-US"/>
              <a:t>Vaccination!</a:t>
            </a:r>
          </a:p>
          <a:p>
            <a:pPr lvl="3"/>
            <a:r>
              <a:rPr lang="en-US"/>
              <a:t>may still get some losses</a:t>
            </a:r>
          </a:p>
        </p:txBody>
      </p:sp>
      <p:sp>
        <p:nvSpPr>
          <p:cNvPr id="94210" name="Rectangle 2"/>
          <p:cNvSpPr>
            <a:spLocks noGrp="1" noChangeArrowheads="1"/>
          </p:cNvSpPr>
          <p:nvPr>
            <p:ph type="title"/>
          </p:nvPr>
        </p:nvSpPr>
        <p:spPr/>
        <p:txBody>
          <a:bodyPr/>
          <a:lstStyle/>
          <a:p>
            <a:r>
              <a:rPr lang="en-US"/>
              <a:t>Porcine parvovirus cont...</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p:txBody>
          <a:bodyPr/>
          <a:lstStyle/>
          <a:p>
            <a:r>
              <a:rPr lang="en-US" i="1"/>
              <a:t>Leptospira interrogans</a:t>
            </a:r>
            <a:endParaRPr lang="en-US"/>
          </a:p>
          <a:p>
            <a:pPr lvl="2"/>
            <a:r>
              <a:rPr lang="en-US"/>
              <a:t>serovar </a:t>
            </a:r>
            <a:r>
              <a:rPr lang="en-US" i="1"/>
              <a:t>pomona - </a:t>
            </a:r>
            <a:r>
              <a:rPr lang="en-US"/>
              <a:t>most common</a:t>
            </a:r>
          </a:p>
          <a:p>
            <a:pPr lvl="2"/>
            <a:r>
              <a:rPr lang="en-US"/>
              <a:t>serovar </a:t>
            </a:r>
            <a:r>
              <a:rPr lang="en-US" i="1"/>
              <a:t>bratislava</a:t>
            </a:r>
          </a:p>
          <a:p>
            <a:r>
              <a:rPr lang="en-US"/>
              <a:t>Clinical signs</a:t>
            </a:r>
          </a:p>
          <a:p>
            <a:pPr lvl="2"/>
            <a:r>
              <a:rPr lang="en-US"/>
              <a:t>Pyrexia, last trimester abortion, stillbirths</a:t>
            </a:r>
          </a:p>
          <a:p>
            <a:r>
              <a:rPr lang="en-US"/>
              <a:t>Diagnosis</a:t>
            </a:r>
          </a:p>
          <a:p>
            <a:pPr lvl="2"/>
            <a:r>
              <a:rPr lang="en-US"/>
              <a:t>Culture difficult</a:t>
            </a:r>
          </a:p>
          <a:p>
            <a:pPr lvl="2"/>
            <a:r>
              <a:rPr lang="en-US"/>
              <a:t>Dark field microscopy of fetal fluids, urine</a:t>
            </a:r>
          </a:p>
          <a:p>
            <a:pPr lvl="2"/>
            <a:r>
              <a:rPr lang="en-US"/>
              <a:t>Serology (&lt;1:800)</a:t>
            </a:r>
          </a:p>
        </p:txBody>
      </p:sp>
      <p:sp>
        <p:nvSpPr>
          <p:cNvPr id="95234" name="Rectangle 2"/>
          <p:cNvSpPr>
            <a:spLocks noGrp="1" noChangeArrowheads="1"/>
          </p:cNvSpPr>
          <p:nvPr>
            <p:ph type="title"/>
          </p:nvPr>
        </p:nvSpPr>
        <p:spPr/>
        <p:txBody>
          <a:bodyPr/>
          <a:lstStyle/>
          <a:p>
            <a:r>
              <a:rPr lang="en-US"/>
              <a:t>Leptospirosis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 name="Rectangle 0"/>
          <p:cNvSpPr>
            <a:spLocks noGrp="1" noChangeArrowheads="1"/>
          </p:cNvSpPr>
          <p:nvPr>
            <p:ph idx="1"/>
          </p:nvPr>
        </p:nvSpPr>
        <p:spPr/>
        <p:txBody>
          <a:bodyPr/>
          <a:lstStyle/>
          <a:p>
            <a:r>
              <a:rPr lang="en-US"/>
              <a:t>Treatment</a:t>
            </a:r>
          </a:p>
          <a:p>
            <a:pPr lvl="2"/>
            <a:r>
              <a:rPr lang="en-US"/>
              <a:t>Chlortetracycline in feed</a:t>
            </a:r>
          </a:p>
          <a:p>
            <a:r>
              <a:rPr lang="en-US"/>
              <a:t>Control</a:t>
            </a:r>
          </a:p>
          <a:p>
            <a:pPr lvl="2"/>
            <a:r>
              <a:rPr lang="en-US"/>
              <a:t>Vaccination</a:t>
            </a:r>
          </a:p>
          <a:p>
            <a:pPr lvl="2"/>
            <a:r>
              <a:rPr lang="en-US"/>
              <a:t>Gilts twice before first breeding</a:t>
            </a:r>
          </a:p>
          <a:p>
            <a:pPr lvl="2"/>
            <a:r>
              <a:rPr lang="en-US"/>
              <a:t>Sows before every breeding</a:t>
            </a:r>
          </a:p>
        </p:txBody>
      </p:sp>
      <p:sp>
        <p:nvSpPr>
          <p:cNvPr id="199681" name="Rectangle 1"/>
          <p:cNvSpPr>
            <a:spLocks noGrp="1" noChangeArrowheads="1"/>
          </p:cNvSpPr>
          <p:nvPr>
            <p:ph type="title"/>
          </p:nvPr>
        </p:nvSpPr>
        <p:spPr/>
        <p:txBody>
          <a:bodyPr/>
          <a:lstStyle/>
          <a:p>
            <a:r>
              <a:rPr lang="en-US"/>
              <a:t>Leptospirosis cont...</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p:txBody>
          <a:bodyPr/>
          <a:lstStyle/>
          <a:p>
            <a:r>
              <a:rPr lang="en-US" sz="2800"/>
              <a:t>Porcine reproductive/respiratory syndrome</a:t>
            </a:r>
          </a:p>
          <a:p>
            <a:r>
              <a:rPr lang="en-US" sz="2800"/>
              <a:t>Premature farrowing</a:t>
            </a:r>
          </a:p>
          <a:p>
            <a:r>
              <a:rPr lang="en-US" sz="2800"/>
              <a:t>Small weak piglets or stillborns</a:t>
            </a:r>
          </a:p>
          <a:p>
            <a:r>
              <a:rPr lang="en-US" sz="2800"/>
              <a:t>increased numbers of mummies</a:t>
            </a:r>
          </a:p>
          <a:p>
            <a:r>
              <a:rPr lang="en-US" sz="2800"/>
              <a:t>Delayed or abnormal estrus</a:t>
            </a:r>
          </a:p>
          <a:p>
            <a:r>
              <a:rPr lang="en-US" sz="2800"/>
              <a:t>Serology to diagnose</a:t>
            </a:r>
          </a:p>
          <a:p>
            <a:r>
              <a:rPr lang="en-US" sz="2800"/>
              <a:t>Vaccination for prevention</a:t>
            </a:r>
            <a:endParaRPr lang="en-US"/>
          </a:p>
        </p:txBody>
      </p:sp>
      <p:sp>
        <p:nvSpPr>
          <p:cNvPr id="97282" name="Rectangle 2"/>
          <p:cNvSpPr>
            <a:spLocks noGrp="1" noChangeArrowheads="1"/>
          </p:cNvSpPr>
          <p:nvPr>
            <p:ph type="title"/>
          </p:nvPr>
        </p:nvSpPr>
        <p:spPr/>
        <p:txBody>
          <a:bodyPr/>
          <a:lstStyle/>
          <a:p>
            <a:r>
              <a:rPr lang="en-US"/>
              <a:t>PRRS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wellness</a:t>
            </a:r>
            <a:endParaRPr lang="en-US" dirty="0"/>
          </a:p>
        </p:txBody>
      </p:sp>
      <p:sp>
        <p:nvSpPr>
          <p:cNvPr id="4" name="Text Placeholder 3"/>
          <p:cNvSpPr>
            <a:spLocks noGrp="1"/>
          </p:cNvSpPr>
          <p:nvPr>
            <p:ph type="body" idx="1"/>
          </p:nvPr>
        </p:nvSpPr>
        <p:spPr/>
        <p:txBody>
          <a:bodyPr/>
          <a:lstStyle/>
          <a:p>
            <a:pPr algn="ctr"/>
            <a:r>
              <a:rPr lang="en-US" dirty="0" smtClean="0"/>
              <a:t>Treatment</a:t>
            </a:r>
            <a:endParaRPr lang="en-US" dirty="0"/>
          </a:p>
        </p:txBody>
      </p:sp>
      <p:sp>
        <p:nvSpPr>
          <p:cNvPr id="5" name="Content Placeholder 4"/>
          <p:cNvSpPr>
            <a:spLocks noGrp="1"/>
          </p:cNvSpPr>
          <p:nvPr>
            <p:ph sz="half" idx="2"/>
          </p:nvPr>
        </p:nvSpPr>
        <p:spPr>
          <a:xfrm>
            <a:off x="762000" y="1447800"/>
            <a:ext cx="4040188" cy="3941763"/>
          </a:xfrm>
        </p:spPr>
        <p:txBody>
          <a:bodyPr>
            <a:normAutofit/>
          </a:bodyPr>
          <a:lstStyle/>
          <a:p>
            <a:r>
              <a:rPr lang="en-US" dirty="0" smtClean="0"/>
              <a:t>Treatment </a:t>
            </a:r>
          </a:p>
          <a:p>
            <a:pPr lvl="1"/>
            <a:r>
              <a:rPr lang="en-US" dirty="0" smtClean="0"/>
              <a:t>Penicillin 12hr intervals </a:t>
            </a:r>
          </a:p>
          <a:p>
            <a:pPr lvl="1"/>
            <a:r>
              <a:rPr lang="en-US" dirty="0" smtClean="0"/>
              <a:t>At least 3 days </a:t>
            </a:r>
          </a:p>
          <a:p>
            <a:r>
              <a:rPr lang="en-US" dirty="0" err="1" smtClean="0"/>
              <a:t>Tetracyclines</a:t>
            </a:r>
            <a:r>
              <a:rPr lang="en-US" dirty="0" smtClean="0"/>
              <a:t> </a:t>
            </a:r>
          </a:p>
          <a:p>
            <a:pPr lvl="1"/>
            <a:r>
              <a:rPr lang="en-US" dirty="0" smtClean="0"/>
              <a:t>In food or water </a:t>
            </a:r>
            <a:endParaRPr lang="en-US" dirty="0"/>
          </a:p>
          <a:p>
            <a:pPr lvl="1"/>
            <a:r>
              <a:rPr lang="en-US" dirty="0" smtClean="0"/>
              <a:t>Administration to a large number of swine</a:t>
            </a:r>
          </a:p>
          <a:p>
            <a:r>
              <a:rPr lang="en-US" dirty="0" smtClean="0"/>
              <a:t>Aspirin </a:t>
            </a:r>
          </a:p>
          <a:p>
            <a:pPr lvl="1"/>
            <a:r>
              <a:rPr lang="en-US" dirty="0" smtClean="0"/>
              <a:t>Help with fever in acute cases </a:t>
            </a:r>
            <a:endParaRPr lang="en-US" dirty="0"/>
          </a:p>
        </p:txBody>
      </p:sp>
      <p:sp>
        <p:nvSpPr>
          <p:cNvPr id="6" name="Text Placeholder 5"/>
          <p:cNvSpPr>
            <a:spLocks noGrp="1"/>
          </p:cNvSpPr>
          <p:nvPr>
            <p:ph type="body" sz="quarter" idx="3"/>
          </p:nvPr>
        </p:nvSpPr>
        <p:spPr/>
        <p:txBody>
          <a:bodyPr/>
          <a:lstStyle/>
          <a:p>
            <a:pPr algn="ctr"/>
            <a:r>
              <a:rPr lang="en-US" dirty="0" smtClean="0"/>
              <a:t>Prognosis &amp; Prevention</a:t>
            </a:r>
            <a:endParaRPr lang="en-US" dirty="0"/>
          </a:p>
        </p:txBody>
      </p:sp>
      <p:sp>
        <p:nvSpPr>
          <p:cNvPr id="8" name="Content Placeholder 7"/>
          <p:cNvSpPr>
            <a:spLocks noGrp="1"/>
          </p:cNvSpPr>
          <p:nvPr>
            <p:ph sz="quarter" idx="4"/>
          </p:nvPr>
        </p:nvSpPr>
        <p:spPr/>
        <p:txBody>
          <a:bodyPr>
            <a:normAutofit fontScale="92500" lnSpcReduction="10000"/>
          </a:bodyPr>
          <a:lstStyle/>
          <a:p>
            <a:r>
              <a:rPr lang="en-US" dirty="0" smtClean="0"/>
              <a:t>Prognosis is good</a:t>
            </a:r>
          </a:p>
          <a:p>
            <a:pPr lvl="1"/>
            <a:r>
              <a:rPr lang="en-US" dirty="0" smtClean="0"/>
              <a:t>If treated as soon as clinical signs appear</a:t>
            </a:r>
          </a:p>
          <a:p>
            <a:pPr lvl="1"/>
            <a:r>
              <a:rPr lang="en-US" dirty="0" smtClean="0"/>
              <a:t>If all are checked</a:t>
            </a:r>
          </a:p>
          <a:p>
            <a:r>
              <a:rPr lang="en-US" dirty="0" smtClean="0"/>
              <a:t>Prevention </a:t>
            </a:r>
          </a:p>
          <a:p>
            <a:pPr lvl="1"/>
            <a:r>
              <a:rPr lang="en-US" dirty="0" smtClean="0"/>
              <a:t>Vaccines very effective </a:t>
            </a:r>
          </a:p>
          <a:p>
            <a:pPr lvl="1"/>
            <a:r>
              <a:rPr lang="en-US" dirty="0" smtClean="0"/>
              <a:t>Susceptible pigs – prior, during, and after weaning</a:t>
            </a:r>
          </a:p>
          <a:p>
            <a:pPr lvl="1"/>
            <a:r>
              <a:rPr lang="en-US" dirty="0" smtClean="0"/>
              <a:t>Those selected breeding herd – booster 3-5 weeks later</a:t>
            </a:r>
          </a:p>
          <a:p>
            <a:pPr lvl="1"/>
            <a:r>
              <a:rPr lang="en-US" dirty="0" smtClean="0"/>
              <a:t>Breeding stock twice yearly </a:t>
            </a:r>
          </a:p>
          <a:p>
            <a:pPr lvl="1"/>
            <a:r>
              <a:rPr lang="en-US" dirty="0" smtClean="0"/>
              <a:t>Good sanitation </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72797" y="258022"/>
            <a:ext cx="1300163" cy="2638425"/>
          </a:xfrm>
          <a:prstGeom prst="rect">
            <a:avLst/>
          </a:prstGeom>
          <a:ln>
            <a:noFill/>
          </a:ln>
          <a:effectLst>
            <a:softEdge rad="112500"/>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321594" cy="2590800"/>
          </a:xfrm>
          <a:prstGeom prst="rect">
            <a:avLst/>
          </a:prstGeom>
          <a:ln>
            <a:noFill/>
          </a:ln>
          <a:effectLst>
            <a:softEdge rad="112500"/>
          </a:effectLst>
        </p:spPr>
      </p:pic>
    </p:spTree>
    <p:extLst>
      <p:ext uri="{BB962C8B-B14F-4D97-AF65-F5344CB8AC3E}">
        <p14:creationId xmlns:p14="http://schemas.microsoft.com/office/powerpoint/2010/main" xmlns="" val="15418676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2" name="Rectangle 0"/>
          <p:cNvSpPr>
            <a:spLocks noGrp="1" noChangeArrowheads="1"/>
          </p:cNvSpPr>
          <p:nvPr>
            <p:ph idx="1"/>
          </p:nvPr>
        </p:nvSpPr>
        <p:spPr/>
        <p:txBody>
          <a:bodyPr/>
          <a:lstStyle/>
          <a:p>
            <a:r>
              <a:rPr lang="en-US"/>
              <a:t>Brucella suis</a:t>
            </a:r>
          </a:p>
          <a:p>
            <a:r>
              <a:rPr lang="en-US"/>
              <a:t>Clinical signs</a:t>
            </a:r>
          </a:p>
          <a:p>
            <a:pPr lvl="2"/>
            <a:r>
              <a:rPr lang="en-US"/>
              <a:t>abortion at any time in gestation</a:t>
            </a:r>
          </a:p>
          <a:p>
            <a:pPr lvl="2"/>
            <a:r>
              <a:rPr lang="en-US"/>
              <a:t>infertility - many sows coming back into heat</a:t>
            </a:r>
          </a:p>
          <a:p>
            <a:pPr lvl="2"/>
            <a:r>
              <a:rPr lang="en-US"/>
              <a:t>infected sows recover and deliver normally </a:t>
            </a:r>
          </a:p>
          <a:p>
            <a:r>
              <a:rPr lang="en-US"/>
              <a:t>Lesions</a:t>
            </a:r>
          </a:p>
          <a:p>
            <a:pPr lvl="2"/>
            <a:r>
              <a:rPr lang="en-US"/>
              <a:t>mild endometritis</a:t>
            </a:r>
          </a:p>
          <a:p>
            <a:pPr lvl="2"/>
            <a:r>
              <a:rPr lang="en-US"/>
              <a:t>arthritis</a:t>
            </a:r>
          </a:p>
          <a:p>
            <a:pPr lvl="2"/>
            <a:r>
              <a:rPr lang="en-US"/>
              <a:t>orchitis</a:t>
            </a:r>
          </a:p>
        </p:txBody>
      </p:sp>
      <p:sp>
        <p:nvSpPr>
          <p:cNvPr id="197633" name="Rectangle 1"/>
          <p:cNvSpPr>
            <a:spLocks noGrp="1" noChangeArrowheads="1"/>
          </p:cNvSpPr>
          <p:nvPr>
            <p:ph type="title"/>
          </p:nvPr>
        </p:nvSpPr>
        <p:spPr/>
        <p:txBody>
          <a:bodyPr/>
          <a:lstStyle/>
          <a:p>
            <a:r>
              <a:rPr lang="en-US"/>
              <a:t>Brucellosis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1"/>
          <p:cNvSpPr>
            <a:spLocks noGrp="1" noChangeArrowheads="1"/>
          </p:cNvSpPr>
          <p:nvPr>
            <p:ph type="title"/>
          </p:nvPr>
        </p:nvSpPr>
        <p:spPr/>
        <p:txBody>
          <a:bodyPr/>
          <a:lstStyle/>
          <a:p>
            <a:r>
              <a:rPr lang="en-US"/>
              <a:t>Brucellosis</a:t>
            </a:r>
          </a:p>
        </p:txBody>
      </p:sp>
      <p:pic>
        <p:nvPicPr>
          <p:cNvPr id="196608" name="Picture 0" descr="pic"/>
          <p:cNvPicPr>
            <a:picLocks noChangeAspect="1" noChangeArrowheads="1"/>
          </p:cNvPicPr>
          <p:nvPr/>
        </p:nvPicPr>
        <p:blipFill>
          <a:blip r:embed="rId2" cstate="print"/>
          <a:srcRect/>
          <a:stretch>
            <a:fillRect/>
          </a:stretch>
        </p:blipFill>
        <p:spPr bwMode="auto">
          <a:xfrm>
            <a:off x="1600200" y="1828800"/>
            <a:ext cx="6324600" cy="4383088"/>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p:txBody>
          <a:bodyPr/>
          <a:lstStyle/>
          <a:p>
            <a:r>
              <a:rPr lang="en-US"/>
              <a:t>Diagnosis</a:t>
            </a:r>
          </a:p>
          <a:p>
            <a:pPr lvl="2"/>
            <a:r>
              <a:rPr lang="en-US"/>
              <a:t>Serology - card test</a:t>
            </a:r>
          </a:p>
          <a:p>
            <a:pPr lvl="2"/>
            <a:r>
              <a:rPr lang="en-US"/>
              <a:t>Culture</a:t>
            </a:r>
          </a:p>
          <a:p>
            <a:r>
              <a:rPr lang="en-US"/>
              <a:t>Treatment and control</a:t>
            </a:r>
          </a:p>
          <a:p>
            <a:pPr lvl="1"/>
            <a:r>
              <a:rPr lang="en-US"/>
              <a:t>Test and slaughter</a:t>
            </a:r>
          </a:p>
          <a:p>
            <a:pPr lvl="1"/>
            <a:r>
              <a:rPr lang="en-US"/>
              <a:t>Zoonotic</a:t>
            </a:r>
          </a:p>
        </p:txBody>
      </p:sp>
      <p:sp>
        <p:nvSpPr>
          <p:cNvPr id="101378" name="Rectangle 2"/>
          <p:cNvSpPr>
            <a:spLocks noGrp="1" noChangeArrowheads="1"/>
          </p:cNvSpPr>
          <p:nvPr>
            <p:ph type="title"/>
          </p:nvPr>
        </p:nvSpPr>
        <p:spPr/>
        <p:txBody>
          <a:bodyPr/>
          <a:lstStyle/>
          <a:p>
            <a:r>
              <a:rPr lang="en-US"/>
              <a:t>Brucellosis cont...</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idx="1"/>
          </p:nvPr>
        </p:nvSpPr>
        <p:spPr/>
        <p:txBody>
          <a:bodyPr/>
          <a:lstStyle/>
          <a:p>
            <a:r>
              <a:rPr lang="en-US"/>
              <a:t>Parvo virus</a:t>
            </a:r>
          </a:p>
          <a:p>
            <a:r>
              <a:rPr lang="en-US"/>
              <a:t>PRRS</a:t>
            </a:r>
          </a:p>
          <a:p>
            <a:r>
              <a:rPr lang="en-US"/>
              <a:t>Pseudorabies</a:t>
            </a:r>
          </a:p>
          <a:p>
            <a:r>
              <a:rPr lang="en-US"/>
              <a:t>Lepto</a:t>
            </a:r>
          </a:p>
        </p:txBody>
      </p:sp>
      <p:sp>
        <p:nvSpPr>
          <p:cNvPr id="147458" name="Rectangle 2"/>
          <p:cNvSpPr>
            <a:spLocks noGrp="1" noChangeArrowheads="1"/>
          </p:cNvSpPr>
          <p:nvPr>
            <p:ph type="title"/>
          </p:nvPr>
        </p:nvSpPr>
        <p:spPr/>
        <p:txBody>
          <a:bodyPr/>
          <a:lstStyle/>
          <a:p>
            <a:r>
              <a:rPr lang="en-US"/>
              <a:t>Abortions/stillbirths</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noFill/>
          <a:ln/>
        </p:spPr>
        <p:txBody>
          <a:bodyPr lIns="90488" tIns="44450" rIns="90488" bIns="44450"/>
          <a:lstStyle/>
          <a:p>
            <a:r>
              <a:rPr lang="en-US" dirty="0"/>
              <a:t>Mange</a:t>
            </a:r>
          </a:p>
          <a:p>
            <a:r>
              <a:rPr lang="en-US" dirty="0"/>
              <a:t>Greasy pig disease</a:t>
            </a:r>
          </a:p>
          <a:p>
            <a:r>
              <a:rPr lang="en-US" dirty="0"/>
              <a:t>Swine pox</a:t>
            </a:r>
          </a:p>
          <a:p>
            <a:r>
              <a:rPr lang="en-US" dirty="0" smtClean="0"/>
              <a:t>Erysipelas</a:t>
            </a:r>
            <a:endParaRPr lang="en-US" dirty="0"/>
          </a:p>
        </p:txBody>
      </p:sp>
      <p:sp>
        <p:nvSpPr>
          <p:cNvPr id="67586" name="Rectangle 2"/>
          <p:cNvSpPr>
            <a:spLocks noGrp="1" noChangeArrowheads="1"/>
          </p:cNvSpPr>
          <p:nvPr>
            <p:ph type="title"/>
          </p:nvPr>
        </p:nvSpPr>
        <p:spPr>
          <a:noFill/>
          <a:ln/>
        </p:spPr>
        <p:txBody>
          <a:bodyPr lIns="90488" tIns="44450" rIns="90488" bIns="44450" anchor="t"/>
          <a:lstStyle/>
          <a:p>
            <a:r>
              <a:rPr lang="en-US"/>
              <a:t>Dermatologic diseases</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 name="Rectangle 0"/>
          <p:cNvSpPr>
            <a:spLocks noGrp="1" noChangeArrowheads="1"/>
          </p:cNvSpPr>
          <p:nvPr>
            <p:ph idx="1"/>
          </p:nvPr>
        </p:nvSpPr>
        <p:spPr>
          <a:xfrm>
            <a:off x="381000" y="1676400"/>
            <a:ext cx="8458200" cy="4181475"/>
          </a:xfrm>
        </p:spPr>
        <p:txBody>
          <a:bodyPr/>
          <a:lstStyle/>
          <a:p>
            <a:r>
              <a:rPr lang="en-US"/>
              <a:t>Exudative dermatitis</a:t>
            </a:r>
          </a:p>
          <a:p>
            <a:r>
              <a:rPr lang="en-US" i="1"/>
              <a:t>Staphylococcus hyicus</a:t>
            </a:r>
          </a:p>
          <a:p>
            <a:r>
              <a:rPr lang="en-US"/>
              <a:t>Affects late preweaning pigs</a:t>
            </a:r>
          </a:p>
          <a:p>
            <a:r>
              <a:rPr lang="en-US"/>
              <a:t>Clinical signs</a:t>
            </a:r>
          </a:p>
          <a:p>
            <a:pPr lvl="2"/>
            <a:r>
              <a:rPr lang="en-US"/>
              <a:t>exfoliation of skin, excess sebaceous secretion</a:t>
            </a:r>
          </a:p>
          <a:p>
            <a:pPr lvl="2"/>
            <a:r>
              <a:rPr lang="en-US"/>
              <a:t>pruritis not a feature unless complicated my mange</a:t>
            </a:r>
          </a:p>
          <a:p>
            <a:r>
              <a:rPr lang="en-US"/>
              <a:t>Diagnosis - clinical signs and culture</a:t>
            </a:r>
          </a:p>
        </p:txBody>
      </p:sp>
      <p:sp>
        <p:nvSpPr>
          <p:cNvPr id="73729" name="Rectangle 1"/>
          <p:cNvSpPr>
            <a:spLocks noGrp="1" noChangeArrowheads="1"/>
          </p:cNvSpPr>
          <p:nvPr>
            <p:ph type="title"/>
          </p:nvPr>
        </p:nvSpPr>
        <p:spPr/>
        <p:txBody>
          <a:bodyPr/>
          <a:lstStyle/>
          <a:p>
            <a:r>
              <a:rPr lang="en-US"/>
              <a:t>Greasy pig disease</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t>Greasy pigs</a:t>
            </a:r>
          </a:p>
        </p:txBody>
      </p:sp>
      <p:pic>
        <p:nvPicPr>
          <p:cNvPr id="134148" name="Picture 4" descr="pic"/>
          <p:cNvPicPr>
            <a:picLocks noChangeAspect="1" noChangeArrowheads="1"/>
          </p:cNvPicPr>
          <p:nvPr/>
        </p:nvPicPr>
        <p:blipFill>
          <a:blip r:embed="rId2" cstate="print">
            <a:lum bright="12000"/>
          </a:blip>
          <a:srcRect/>
          <a:stretch>
            <a:fillRect/>
          </a:stretch>
        </p:blipFill>
        <p:spPr bwMode="auto">
          <a:xfrm>
            <a:off x="914400" y="1371600"/>
            <a:ext cx="3886200" cy="2584450"/>
          </a:xfrm>
          <a:prstGeom prst="rect">
            <a:avLst/>
          </a:prstGeom>
          <a:noFill/>
        </p:spPr>
      </p:pic>
      <p:pic>
        <p:nvPicPr>
          <p:cNvPr id="134149" name="Picture 5" descr="pic2"/>
          <p:cNvPicPr>
            <a:picLocks noChangeAspect="1" noChangeArrowheads="1"/>
          </p:cNvPicPr>
          <p:nvPr/>
        </p:nvPicPr>
        <p:blipFill>
          <a:blip r:embed="rId3" cstate="print">
            <a:lum bright="24000"/>
          </a:blip>
          <a:srcRect/>
          <a:stretch>
            <a:fillRect/>
          </a:stretch>
        </p:blipFill>
        <p:spPr bwMode="auto">
          <a:xfrm>
            <a:off x="4953000" y="3533775"/>
            <a:ext cx="3952875" cy="2628900"/>
          </a:xfrm>
          <a:prstGeom prst="rect">
            <a:avLst/>
          </a:prstGeom>
          <a:noFill/>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p:txBody>
          <a:bodyPr/>
          <a:lstStyle/>
          <a:p>
            <a:r>
              <a:rPr lang="en-US"/>
              <a:t>Treatment</a:t>
            </a:r>
          </a:p>
          <a:p>
            <a:pPr lvl="2"/>
            <a:r>
              <a:rPr lang="en-US"/>
              <a:t>Injectible penicllin, oxytetracyline</a:t>
            </a:r>
          </a:p>
          <a:p>
            <a:pPr lvl="2"/>
            <a:r>
              <a:rPr lang="en-US"/>
              <a:t>Tetracyclines in feed</a:t>
            </a:r>
          </a:p>
          <a:p>
            <a:r>
              <a:rPr lang="en-US"/>
              <a:t>Control</a:t>
            </a:r>
          </a:p>
          <a:p>
            <a:pPr lvl="2"/>
            <a:r>
              <a:rPr lang="en-US"/>
              <a:t>Sanitation</a:t>
            </a:r>
          </a:p>
          <a:p>
            <a:pPr lvl="2"/>
            <a:r>
              <a:rPr lang="en-US"/>
              <a:t>Control external parasites</a:t>
            </a:r>
          </a:p>
          <a:p>
            <a:pPr lvl="2"/>
            <a:r>
              <a:rPr lang="en-US"/>
              <a:t>Good nutrition</a:t>
            </a:r>
          </a:p>
        </p:txBody>
      </p:sp>
      <p:sp>
        <p:nvSpPr>
          <p:cNvPr id="104450" name="Rectangle 2"/>
          <p:cNvSpPr>
            <a:spLocks noGrp="1" noChangeArrowheads="1"/>
          </p:cNvSpPr>
          <p:nvPr>
            <p:ph type="title"/>
          </p:nvPr>
        </p:nvSpPr>
        <p:spPr/>
        <p:txBody>
          <a:bodyPr/>
          <a:lstStyle/>
          <a:p>
            <a:r>
              <a:rPr lang="en-US"/>
              <a:t>Greasy pig disease cont...</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914400" y="1524000"/>
            <a:ext cx="7762875" cy="4181475"/>
          </a:xfrm>
        </p:spPr>
        <p:txBody>
          <a:bodyPr/>
          <a:lstStyle/>
          <a:p>
            <a:r>
              <a:rPr lang="en-US"/>
              <a:t>Swine pox virus</a:t>
            </a:r>
          </a:p>
          <a:p>
            <a:r>
              <a:rPr lang="en-US"/>
              <a:t>Only pigs less than 4months old</a:t>
            </a:r>
          </a:p>
          <a:p>
            <a:r>
              <a:rPr lang="en-US"/>
              <a:t>Clinical signs</a:t>
            </a:r>
          </a:p>
          <a:p>
            <a:pPr lvl="2"/>
            <a:r>
              <a:rPr lang="en-US"/>
              <a:t>papules 1-6 mm in diameter</a:t>
            </a:r>
          </a:p>
          <a:p>
            <a:pPr lvl="2"/>
            <a:r>
              <a:rPr lang="en-US"/>
              <a:t>pustules, crusts</a:t>
            </a:r>
          </a:p>
          <a:p>
            <a:pPr lvl="2"/>
            <a:r>
              <a:rPr lang="en-US"/>
              <a:t>clear spontaenously </a:t>
            </a:r>
          </a:p>
          <a:p>
            <a:r>
              <a:rPr lang="en-US"/>
              <a:t>Diagnosis - clinical signs, biopsy</a:t>
            </a:r>
          </a:p>
          <a:p>
            <a:pPr lvl="2"/>
            <a:r>
              <a:rPr lang="en-US"/>
              <a:t>intracytoplasmic inclusion bodies</a:t>
            </a:r>
          </a:p>
          <a:p>
            <a:r>
              <a:rPr lang="en-US"/>
              <a:t>Treatment - not necessary</a:t>
            </a:r>
          </a:p>
        </p:txBody>
      </p:sp>
      <p:sp>
        <p:nvSpPr>
          <p:cNvPr id="105474" name="Rectangle 2"/>
          <p:cNvSpPr>
            <a:spLocks noGrp="1" noChangeArrowheads="1"/>
          </p:cNvSpPr>
          <p:nvPr>
            <p:ph type="title"/>
          </p:nvPr>
        </p:nvSpPr>
        <p:spPr/>
        <p:txBody>
          <a:bodyPr/>
          <a:lstStyle/>
          <a:p>
            <a:r>
              <a:rPr lang="en-US"/>
              <a:t>Swine pox</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t>Swine pox</a:t>
            </a:r>
          </a:p>
        </p:txBody>
      </p:sp>
      <p:pic>
        <p:nvPicPr>
          <p:cNvPr id="135172" name="Picture 4" descr="pic"/>
          <p:cNvPicPr>
            <a:picLocks noChangeAspect="1" noChangeArrowheads="1"/>
          </p:cNvPicPr>
          <p:nvPr/>
        </p:nvPicPr>
        <p:blipFill>
          <a:blip r:embed="rId2" cstate="print">
            <a:lum bright="12000"/>
          </a:blip>
          <a:srcRect/>
          <a:stretch>
            <a:fillRect/>
          </a:stretch>
        </p:blipFill>
        <p:spPr bwMode="auto">
          <a:xfrm>
            <a:off x="1828800" y="1600200"/>
            <a:ext cx="5595938" cy="37226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 name="Rectangle 2048"/>
          <p:cNvSpPr>
            <a:spLocks noGrp="1" noChangeArrowheads="1"/>
          </p:cNvSpPr>
          <p:nvPr>
            <p:ph idx="1"/>
          </p:nvPr>
        </p:nvSpPr>
        <p:spPr>
          <a:noFill/>
          <a:ln/>
        </p:spPr>
        <p:txBody>
          <a:bodyPr lIns="90488" tIns="44450" rIns="90488" bIns="44450"/>
          <a:lstStyle/>
          <a:p>
            <a:r>
              <a:rPr lang="en-US"/>
              <a:t>Haemophilus parasuis</a:t>
            </a:r>
          </a:p>
          <a:p>
            <a:pPr lvl="2"/>
            <a:r>
              <a:rPr lang="en-US"/>
              <a:t>Gram negative coccobacillus</a:t>
            </a:r>
          </a:p>
          <a:p>
            <a:r>
              <a:rPr lang="en-US"/>
              <a:t>Endemic, initiated by stress</a:t>
            </a:r>
          </a:p>
          <a:p>
            <a:r>
              <a:rPr lang="en-US"/>
              <a:t>Polyserositis, septicemia (fibrinous)</a:t>
            </a:r>
          </a:p>
          <a:p>
            <a:pPr lvl="2"/>
            <a:r>
              <a:rPr lang="en-US"/>
              <a:t>Pleuritis</a:t>
            </a:r>
          </a:p>
          <a:p>
            <a:pPr lvl="2"/>
            <a:r>
              <a:rPr lang="en-US"/>
              <a:t>Pericarditis</a:t>
            </a:r>
          </a:p>
          <a:p>
            <a:pPr lvl="2"/>
            <a:r>
              <a:rPr lang="en-US"/>
              <a:t>Peritonitis</a:t>
            </a:r>
          </a:p>
          <a:p>
            <a:pPr lvl="2"/>
            <a:r>
              <a:rPr lang="en-US"/>
              <a:t>Meningitis!!!</a:t>
            </a:r>
          </a:p>
        </p:txBody>
      </p:sp>
      <p:sp>
        <p:nvSpPr>
          <p:cNvPr id="99329" name="Rectangle 2049"/>
          <p:cNvSpPr>
            <a:spLocks noGrp="1" noChangeArrowheads="1"/>
          </p:cNvSpPr>
          <p:nvPr>
            <p:ph type="title"/>
          </p:nvPr>
        </p:nvSpPr>
        <p:spPr>
          <a:noFill/>
          <a:ln/>
        </p:spPr>
        <p:txBody>
          <a:bodyPr lIns="90488" tIns="44450" rIns="90488" bIns="44450" anchor="t"/>
          <a:lstStyle/>
          <a:p>
            <a:r>
              <a:rPr lang="en-US"/>
              <a:t>Glasser’s disease (polyserositis)</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a:xfrm>
            <a:off x="914400" y="1600200"/>
            <a:ext cx="7762875" cy="4181475"/>
          </a:xfrm>
        </p:spPr>
        <p:txBody>
          <a:bodyPr/>
          <a:lstStyle/>
          <a:p>
            <a:r>
              <a:rPr lang="en-US" i="1"/>
              <a:t>Erysipelothrix rhusiopathiae</a:t>
            </a:r>
            <a:endParaRPr lang="en-US"/>
          </a:p>
          <a:p>
            <a:r>
              <a:rPr lang="en-US"/>
              <a:t>Diamond skin disease</a:t>
            </a:r>
          </a:p>
          <a:p>
            <a:r>
              <a:rPr lang="en-US"/>
              <a:t>pigs 3months - 3years old</a:t>
            </a:r>
          </a:p>
          <a:p>
            <a:r>
              <a:rPr lang="en-US"/>
              <a:t>Clinical signs</a:t>
            </a:r>
          </a:p>
          <a:p>
            <a:pPr lvl="2"/>
            <a:r>
              <a:rPr lang="en-US"/>
              <a:t>widespread ecchymotic hemorrhages due to microthrombi</a:t>
            </a:r>
          </a:p>
          <a:p>
            <a:pPr lvl="2"/>
            <a:r>
              <a:rPr lang="en-US"/>
              <a:t>arthritis, endocarditis</a:t>
            </a:r>
          </a:p>
          <a:p>
            <a:r>
              <a:rPr lang="en-US"/>
              <a:t>Diagnosis</a:t>
            </a:r>
          </a:p>
          <a:p>
            <a:pPr lvl="2"/>
            <a:r>
              <a:rPr lang="en-US"/>
              <a:t>Diamond skin lesions pathognomonic</a:t>
            </a:r>
          </a:p>
          <a:p>
            <a:pPr lvl="2"/>
            <a:r>
              <a:rPr lang="en-US"/>
              <a:t>Culture of blood, joints, lung, liver</a:t>
            </a:r>
          </a:p>
        </p:txBody>
      </p:sp>
      <p:sp>
        <p:nvSpPr>
          <p:cNvPr id="106498" name="Rectangle 2"/>
          <p:cNvSpPr>
            <a:spLocks noGrp="1" noChangeArrowheads="1"/>
          </p:cNvSpPr>
          <p:nvPr>
            <p:ph type="title"/>
          </p:nvPr>
        </p:nvSpPr>
        <p:spPr/>
        <p:txBody>
          <a:bodyPr/>
          <a:lstStyle/>
          <a:p>
            <a:r>
              <a:rPr lang="en-US"/>
              <a:t>Erysipelas</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noFill/>
          <a:ln/>
        </p:spPr>
        <p:txBody>
          <a:bodyPr lIns="90488" tIns="44450" rIns="90488" bIns="44450"/>
          <a:lstStyle/>
          <a:p>
            <a:r>
              <a:rPr lang="en-US" dirty="0"/>
              <a:t>Swine lice</a:t>
            </a:r>
          </a:p>
          <a:p>
            <a:r>
              <a:rPr lang="en-US" dirty="0"/>
              <a:t>Baby piglet </a:t>
            </a:r>
            <a:r>
              <a:rPr lang="en-US" dirty="0" smtClean="0"/>
              <a:t>anemia</a:t>
            </a:r>
          </a:p>
          <a:p>
            <a:r>
              <a:rPr lang="en-US" dirty="0" smtClean="0"/>
              <a:t>Rectal prolepses</a:t>
            </a:r>
          </a:p>
          <a:p>
            <a:pPr>
              <a:buNone/>
            </a:pPr>
            <a:endParaRPr lang="en-US" dirty="0"/>
          </a:p>
        </p:txBody>
      </p:sp>
      <p:sp>
        <p:nvSpPr>
          <p:cNvPr id="68610" name="Rectangle 2"/>
          <p:cNvSpPr>
            <a:spLocks noGrp="1" noChangeArrowheads="1"/>
          </p:cNvSpPr>
          <p:nvPr>
            <p:ph type="title"/>
          </p:nvPr>
        </p:nvSpPr>
        <p:spPr>
          <a:noFill/>
          <a:ln/>
        </p:spPr>
        <p:txBody>
          <a:bodyPr lIns="90488" tIns="44450" rIns="90488" bIns="44450" anchor="t"/>
          <a:lstStyle/>
          <a:p>
            <a:r>
              <a:rPr lang="en-US"/>
              <a:t>Miscellaneous diseases</a:t>
            </a: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914400" y="1524000"/>
            <a:ext cx="7762875" cy="4181475"/>
          </a:xfrm>
        </p:spPr>
        <p:txBody>
          <a:bodyPr/>
          <a:lstStyle/>
          <a:p>
            <a:r>
              <a:rPr lang="en-US"/>
              <a:t>Iron deficiency</a:t>
            </a:r>
          </a:p>
          <a:p>
            <a:r>
              <a:rPr lang="en-US"/>
              <a:t>Piglets iron demand is greater than the sows milk</a:t>
            </a:r>
          </a:p>
          <a:p>
            <a:r>
              <a:rPr lang="en-US"/>
              <a:t>Clinical signs</a:t>
            </a:r>
          </a:p>
          <a:p>
            <a:pPr lvl="2"/>
            <a:r>
              <a:rPr lang="en-US"/>
              <a:t>anemia within 2-3 days of birth</a:t>
            </a:r>
          </a:p>
          <a:p>
            <a:pPr lvl="2"/>
            <a:r>
              <a:rPr lang="en-US"/>
              <a:t>dyspnea, edema, pale skin, lethargy</a:t>
            </a:r>
          </a:p>
          <a:p>
            <a:r>
              <a:rPr lang="en-US"/>
              <a:t>Diagnosis - clinical signs, CBC</a:t>
            </a:r>
          </a:p>
          <a:p>
            <a:r>
              <a:rPr lang="en-US"/>
              <a:t>Treatment - 200mg </a:t>
            </a:r>
            <a:r>
              <a:rPr lang="en-US" u="sng"/>
              <a:t>iron dextran</a:t>
            </a:r>
            <a:r>
              <a:rPr lang="en-US"/>
              <a:t> at 1-3 days of age</a:t>
            </a:r>
          </a:p>
        </p:txBody>
      </p:sp>
      <p:sp>
        <p:nvSpPr>
          <p:cNvPr id="110594" name="Rectangle 2"/>
          <p:cNvSpPr>
            <a:spLocks noGrp="1" noChangeArrowheads="1"/>
          </p:cNvSpPr>
          <p:nvPr>
            <p:ph type="title"/>
          </p:nvPr>
        </p:nvSpPr>
        <p:spPr/>
        <p:txBody>
          <a:bodyPr/>
          <a:lstStyle/>
          <a:p>
            <a:r>
              <a:rPr lang="en-US"/>
              <a:t>Baby pig anemia</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Rectal Prolapses</a:t>
            </a:r>
          </a:p>
        </p:txBody>
      </p:sp>
      <p:sp>
        <p:nvSpPr>
          <p:cNvPr id="57347" name="Rectangle 3"/>
          <p:cNvSpPr>
            <a:spLocks noGrp="1" noChangeArrowheads="1"/>
          </p:cNvSpPr>
          <p:nvPr>
            <p:ph type="body" idx="1"/>
          </p:nvPr>
        </p:nvSpPr>
        <p:spPr/>
        <p:txBody>
          <a:bodyPr/>
          <a:lstStyle/>
          <a:p>
            <a:r>
              <a:rPr lang="en-US" dirty="0"/>
              <a:t>A portion of the inside of the rectum inverts and protrudes outside of the anus</a:t>
            </a:r>
          </a:p>
          <a:p>
            <a:r>
              <a:rPr lang="en-US" dirty="0"/>
              <a:t>Predispositions may include coughing, scours, cold (piling</a:t>
            </a:r>
            <a:r>
              <a:rPr lang="en-US" dirty="0" smtClean="0"/>
              <a:t>), feed rich in lysine or starch or poor in fiber.</a:t>
            </a:r>
            <a:endParaRPr lang="en-US" dirty="0"/>
          </a:p>
          <a:p>
            <a:r>
              <a:rPr lang="en-US" dirty="0"/>
              <a:t>Can be fixed with a rectal tube </a:t>
            </a:r>
            <a:br>
              <a:rPr lang="en-US" dirty="0"/>
            </a:br>
            <a:r>
              <a:rPr lang="en-US" dirty="0"/>
              <a:t>or surgically </a:t>
            </a:r>
          </a:p>
        </p:txBody>
      </p:sp>
      <p:pic>
        <p:nvPicPr>
          <p:cNvPr id="101378" name="Picture 2" descr="http://www.veterinariadigital.com/uk/uploads/854f5620df31581.jpg"/>
          <p:cNvPicPr>
            <a:picLocks noChangeAspect="1" noChangeArrowheads="1"/>
          </p:cNvPicPr>
          <p:nvPr/>
        </p:nvPicPr>
        <p:blipFill>
          <a:blip r:embed="rId2" cstate="print"/>
          <a:srcRect/>
          <a:stretch>
            <a:fillRect/>
          </a:stretch>
        </p:blipFill>
        <p:spPr bwMode="auto">
          <a:xfrm>
            <a:off x="5753100" y="4114800"/>
            <a:ext cx="3390900" cy="2924176"/>
          </a:xfrm>
          <a:prstGeom prst="rect">
            <a:avLst/>
          </a:prstGeom>
          <a:noFill/>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idx="1"/>
          </p:nvPr>
        </p:nvSpPr>
        <p:spPr/>
        <p:txBody>
          <a:bodyPr/>
          <a:lstStyle/>
          <a:p>
            <a:r>
              <a:rPr lang="en-US"/>
              <a:t>Hog cholera</a:t>
            </a:r>
          </a:p>
          <a:p>
            <a:pPr lvl="2"/>
            <a:r>
              <a:rPr lang="en-US"/>
              <a:t>pestivirus - splenic infarction is pathognomonic</a:t>
            </a:r>
          </a:p>
          <a:p>
            <a:r>
              <a:rPr lang="en-US"/>
              <a:t>African swine fever</a:t>
            </a:r>
          </a:p>
          <a:p>
            <a:pPr lvl="2"/>
            <a:r>
              <a:rPr lang="en-US"/>
              <a:t>iridovirus - hemorrhage in multiple areas</a:t>
            </a:r>
          </a:p>
        </p:txBody>
      </p:sp>
      <p:sp>
        <p:nvSpPr>
          <p:cNvPr id="152581" name="Rectangle 5"/>
          <p:cNvSpPr>
            <a:spLocks noGrp="1" noChangeArrowheads="1"/>
          </p:cNvSpPr>
          <p:nvPr>
            <p:ph type="title"/>
          </p:nvPr>
        </p:nvSpPr>
        <p:spPr/>
        <p:txBody>
          <a:bodyPr/>
          <a:lstStyle/>
          <a:p>
            <a:r>
              <a:rPr lang="en-US"/>
              <a:t>Foreign diseases</a:t>
            </a:r>
          </a:p>
        </p:txBody>
      </p:sp>
      <p:pic>
        <p:nvPicPr>
          <p:cNvPr id="152579" name="Picture 3" descr="pic"/>
          <p:cNvPicPr>
            <a:picLocks noChangeAspect="1" noChangeArrowheads="1"/>
          </p:cNvPicPr>
          <p:nvPr/>
        </p:nvPicPr>
        <p:blipFill>
          <a:blip r:embed="rId2" cstate="print"/>
          <a:srcRect/>
          <a:stretch>
            <a:fillRect/>
          </a:stretch>
        </p:blipFill>
        <p:spPr bwMode="auto">
          <a:xfrm>
            <a:off x="609600" y="3962400"/>
            <a:ext cx="3581400" cy="2244725"/>
          </a:xfrm>
          <a:prstGeom prst="rect">
            <a:avLst/>
          </a:prstGeom>
          <a:noFill/>
        </p:spPr>
      </p:pic>
      <p:pic>
        <p:nvPicPr>
          <p:cNvPr id="152578" name="Picture 2" descr="pic2"/>
          <p:cNvPicPr>
            <a:picLocks noChangeAspect="1" noChangeArrowheads="1"/>
          </p:cNvPicPr>
          <p:nvPr/>
        </p:nvPicPr>
        <p:blipFill>
          <a:blip r:embed="rId3" cstate="print"/>
          <a:srcRect/>
          <a:stretch>
            <a:fillRect/>
          </a:stretch>
        </p:blipFill>
        <p:spPr bwMode="auto">
          <a:xfrm>
            <a:off x="4800600" y="3886200"/>
            <a:ext cx="3505200" cy="2197100"/>
          </a:xfrm>
          <a:prstGeom prst="rect">
            <a:avLst/>
          </a:prstGeom>
          <a:noFill/>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idx="1"/>
          </p:nvPr>
        </p:nvSpPr>
        <p:spPr>
          <a:xfrm>
            <a:off x="990600" y="1524000"/>
            <a:ext cx="7762875" cy="4181475"/>
          </a:xfrm>
        </p:spPr>
        <p:txBody>
          <a:bodyPr/>
          <a:lstStyle/>
          <a:p>
            <a:pPr lvl="2"/>
            <a:r>
              <a:rPr lang="en-US"/>
              <a:t>Foot and mouth disease - apthavirus*</a:t>
            </a:r>
          </a:p>
          <a:p>
            <a:pPr lvl="2"/>
            <a:r>
              <a:rPr lang="en-US"/>
              <a:t>Swine vesicular disease - enterovirus</a:t>
            </a:r>
          </a:p>
          <a:p>
            <a:pPr lvl="2"/>
            <a:r>
              <a:rPr lang="en-US"/>
              <a:t>Vesicular exanthema - calicivirus</a:t>
            </a:r>
          </a:p>
          <a:p>
            <a:pPr lvl="2"/>
            <a:r>
              <a:rPr lang="en-US"/>
              <a:t>Vesicular stomatitis - rhabdovirus</a:t>
            </a:r>
          </a:p>
        </p:txBody>
      </p:sp>
      <p:sp>
        <p:nvSpPr>
          <p:cNvPr id="153605" name="Rectangle 5"/>
          <p:cNvSpPr>
            <a:spLocks noGrp="1" noChangeArrowheads="1"/>
          </p:cNvSpPr>
          <p:nvPr>
            <p:ph type="title"/>
          </p:nvPr>
        </p:nvSpPr>
        <p:spPr/>
        <p:txBody>
          <a:bodyPr/>
          <a:lstStyle/>
          <a:p>
            <a:r>
              <a:rPr lang="en-US"/>
              <a:t>Vesicular diseases of swine</a:t>
            </a:r>
          </a:p>
        </p:txBody>
      </p:sp>
      <p:pic>
        <p:nvPicPr>
          <p:cNvPr id="153603" name="Picture 3" descr="pic"/>
          <p:cNvPicPr>
            <a:picLocks noChangeAspect="1" noChangeArrowheads="1"/>
          </p:cNvPicPr>
          <p:nvPr/>
        </p:nvPicPr>
        <p:blipFill>
          <a:blip r:embed="rId2" cstate="print"/>
          <a:srcRect/>
          <a:stretch>
            <a:fillRect/>
          </a:stretch>
        </p:blipFill>
        <p:spPr bwMode="auto">
          <a:xfrm>
            <a:off x="838200" y="3352800"/>
            <a:ext cx="2635250" cy="2819400"/>
          </a:xfrm>
          <a:prstGeom prst="rect">
            <a:avLst/>
          </a:prstGeom>
          <a:noFill/>
        </p:spPr>
      </p:pic>
      <p:pic>
        <p:nvPicPr>
          <p:cNvPr id="153602" name="Picture 2" descr="snout"/>
          <p:cNvPicPr>
            <a:picLocks noChangeAspect="1" noChangeArrowheads="1"/>
          </p:cNvPicPr>
          <p:nvPr/>
        </p:nvPicPr>
        <p:blipFill>
          <a:blip r:embed="rId3" cstate="print"/>
          <a:srcRect/>
          <a:stretch>
            <a:fillRect/>
          </a:stretch>
        </p:blipFill>
        <p:spPr bwMode="auto">
          <a:xfrm>
            <a:off x="4953000" y="3429000"/>
            <a:ext cx="2971800" cy="2765425"/>
          </a:xfrm>
          <a:prstGeom prst="rect">
            <a:avLst/>
          </a:prstGeom>
          <a:noFill/>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gn="ctr"/>
            <a:r>
              <a:rPr lang="en-US"/>
              <a:t>THE END!!!</a:t>
            </a:r>
          </a:p>
        </p:txBody>
      </p:sp>
      <p:pic>
        <p:nvPicPr>
          <p:cNvPr id="142340" name="Picture 4" descr="pic"/>
          <p:cNvPicPr>
            <a:picLocks noChangeAspect="1" noChangeArrowheads="1"/>
          </p:cNvPicPr>
          <p:nvPr/>
        </p:nvPicPr>
        <p:blipFill>
          <a:blip r:embed="rId2" cstate="print"/>
          <a:srcRect/>
          <a:stretch>
            <a:fillRect/>
          </a:stretch>
        </p:blipFill>
        <p:spPr bwMode="auto">
          <a:xfrm>
            <a:off x="1600200" y="1371600"/>
            <a:ext cx="6324600" cy="43830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Times New Roman" panose="02020603050405020304" pitchFamily="18" charset="0"/>
                <a:cs typeface="Times New Roman" panose="02020603050405020304" pitchFamily="18" charset="0"/>
              </a:rPr>
              <a:t>Signalment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Swine</a:t>
            </a:r>
          </a:p>
          <a:p>
            <a:r>
              <a:rPr lang="en-US" sz="2800" dirty="0" smtClean="0">
                <a:latin typeface="Times New Roman" panose="02020603050405020304" pitchFamily="18" charset="0"/>
                <a:cs typeface="Times New Roman" panose="02020603050405020304" pitchFamily="18" charset="0"/>
              </a:rPr>
              <a:t>Non gender specific </a:t>
            </a:r>
          </a:p>
          <a:p>
            <a:r>
              <a:rPr lang="en-US" sz="2800" dirty="0" smtClean="0">
                <a:latin typeface="Times New Roman" panose="02020603050405020304" pitchFamily="18" charset="0"/>
                <a:cs typeface="Times New Roman" panose="02020603050405020304" pitchFamily="18" charset="0"/>
              </a:rPr>
              <a:t>6 weeks -4 month of age</a:t>
            </a:r>
            <a:endParaRPr lang="en-US" sz="28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594622" y="1828801"/>
            <a:ext cx="3748456" cy="3943829"/>
          </a:xfrm>
        </p:spPr>
      </p:pic>
    </p:spTree>
    <p:extLst>
      <p:ext uri="{BB962C8B-B14F-4D97-AF65-F5344CB8AC3E}">
        <p14:creationId xmlns:p14="http://schemas.microsoft.com/office/powerpoint/2010/main" xmlns="" val="3081940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492369"/>
            <a:ext cx="6333627" cy="1198953"/>
          </a:xfrm>
        </p:spPr>
        <p:txBody>
          <a:bodyPr>
            <a:normAutofit fontScale="90000"/>
          </a:bodyPr>
          <a:lstStyle/>
          <a:p>
            <a:r>
              <a:rPr lang="en-US" dirty="0" smtClean="0"/>
              <a:t>		</a:t>
            </a:r>
            <a:r>
              <a:rPr lang="en-US" dirty="0"/>
              <a:t> </a:t>
            </a:r>
            <a:r>
              <a:rPr lang="en-US" dirty="0" smtClean="0"/>
              <a:t>  Transmission/incubation </a:t>
            </a:r>
            <a:endParaRPr lang="en-US" dirty="0"/>
          </a:p>
        </p:txBody>
      </p:sp>
      <p:sp>
        <p:nvSpPr>
          <p:cNvPr id="3" name="Content Placeholder 2"/>
          <p:cNvSpPr>
            <a:spLocks noGrp="1"/>
          </p:cNvSpPr>
          <p:nvPr>
            <p:ph idx="1"/>
          </p:nvPr>
        </p:nvSpPr>
        <p:spPr/>
        <p:txBody>
          <a:bodyPr/>
          <a:lstStyle/>
          <a:p>
            <a:endParaRPr lang="en-US" dirty="0" smtClean="0"/>
          </a:p>
          <a:p>
            <a:r>
              <a:rPr lang="en-US" sz="2400" dirty="0" smtClean="0">
                <a:latin typeface="Times New Roman" panose="02020603050405020304" pitchFamily="18" charset="0"/>
                <a:cs typeface="Times New Roman" panose="02020603050405020304" pitchFamily="18" charset="0"/>
              </a:rPr>
              <a:t>Transmission is by direct contact.</a:t>
            </a:r>
          </a:p>
          <a:p>
            <a:r>
              <a:rPr lang="en-US" sz="2400" dirty="0" smtClean="0">
                <a:latin typeface="Times New Roman" panose="02020603050405020304" pitchFamily="18" charset="0"/>
                <a:cs typeface="Times New Roman" panose="02020603050405020304" pitchFamily="18" charset="0"/>
              </a:rPr>
              <a:t>There is no incubation period</a:t>
            </a:r>
          </a:p>
          <a:p>
            <a:r>
              <a:rPr lang="en-US" sz="2400" dirty="0" smtClean="0">
                <a:latin typeface="Times New Roman" panose="02020603050405020304" pitchFamily="18" charset="0"/>
                <a:cs typeface="Times New Roman" panose="02020603050405020304" pitchFamily="18" charset="0"/>
              </a:rPr>
              <a:t>Clinical signs are seen when the weanlings experiences stress such as being weaned, environmental changes or other diseases.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10566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	</a:t>
            </a:r>
            <a:r>
              <a:rPr lang="en-US" dirty="0" smtClean="0"/>
              <a:t>	</a:t>
            </a:r>
            <a:r>
              <a:rPr lang="en-US" dirty="0" smtClean="0">
                <a:latin typeface="Times New Roman" panose="02020603050405020304" pitchFamily="18" charset="0"/>
                <a:cs typeface="Times New Roman" panose="02020603050405020304" pitchFamily="18" charset="0"/>
              </a:rPr>
              <a:t>Clinical Signs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Autofit/>
          </a:bodyPr>
          <a:lstStyle/>
          <a:p>
            <a:r>
              <a:rPr lang="en-US" sz="2000" dirty="0" smtClean="0">
                <a:latin typeface="Times New Roman" panose="02020603050405020304" pitchFamily="18" charset="0"/>
                <a:cs typeface="Times New Roman" panose="02020603050405020304" pitchFamily="18" charset="0"/>
              </a:rPr>
              <a:t>Pleurisy		</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Pericarditis</a:t>
            </a:r>
          </a:p>
          <a:p>
            <a:r>
              <a:rPr lang="en-US" sz="2000" dirty="0" smtClean="0">
                <a:latin typeface="Times New Roman" panose="02020603050405020304" pitchFamily="18" charset="0"/>
                <a:cs typeface="Times New Roman" panose="02020603050405020304" pitchFamily="18" charset="0"/>
              </a:rPr>
              <a:t>Peritonitis</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Arthritis </a:t>
            </a:r>
          </a:p>
          <a:p>
            <a:r>
              <a:rPr lang="en-US" sz="2000" dirty="0" smtClean="0">
                <a:latin typeface="Times New Roman" panose="02020603050405020304" pitchFamily="18" charset="0"/>
                <a:cs typeface="Times New Roman" panose="02020603050405020304" pitchFamily="18" charset="0"/>
              </a:rPr>
              <a:t>Meningitis  </a:t>
            </a:r>
          </a:p>
          <a:p>
            <a:r>
              <a:rPr lang="en-US" sz="2000" dirty="0">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epticemia </a:t>
            </a:r>
          </a:p>
          <a:p>
            <a:r>
              <a:rPr lang="en-US" sz="2000" dirty="0" smtClean="0">
                <a:latin typeface="Times New Roman" panose="02020603050405020304" pitchFamily="18" charset="0"/>
                <a:cs typeface="Times New Roman" panose="02020603050405020304" pitchFamily="18" charset="0"/>
              </a:rPr>
              <a:t>Fever</a:t>
            </a:r>
          </a:p>
          <a:p>
            <a:r>
              <a:rPr lang="en-US" sz="2000" dirty="0" smtClean="0">
                <a:latin typeface="Times New Roman" panose="02020603050405020304" pitchFamily="18" charset="0"/>
                <a:cs typeface="Times New Roman" panose="02020603050405020304" pitchFamily="18" charset="0"/>
              </a:rPr>
              <a:t>Weight loss</a:t>
            </a:r>
          </a:p>
          <a:p>
            <a:r>
              <a:rPr lang="en-US" sz="2000" dirty="0" smtClean="0">
                <a:latin typeface="Times New Roman" panose="02020603050405020304" pitchFamily="18" charset="0"/>
                <a:cs typeface="Times New Roman" panose="02020603050405020304" pitchFamily="18" charset="0"/>
              </a:rPr>
              <a:t>Pale</a:t>
            </a:r>
          </a:p>
          <a:p>
            <a:r>
              <a:rPr lang="en-US" sz="2000" dirty="0" smtClean="0">
                <a:latin typeface="Times New Roman" panose="02020603050405020304" pitchFamily="18" charset="0"/>
                <a:cs typeface="Times New Roman" panose="02020603050405020304" pitchFamily="18" charset="0"/>
              </a:rPr>
              <a:t>Poor growing</a:t>
            </a: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2058" name="Picture 10" descr="http://www.vet.uga.edu/ivcvm/courses/VPAT5316/01_respiratorypath/08_pleura/images/pleura02_clip_image002.jpg"/>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tretch>
            <a:fillRect/>
          </a:stretch>
        </p:blipFill>
        <p:spPr bwMode="auto">
          <a:xfrm>
            <a:off x="4017795" y="1828800"/>
            <a:ext cx="3361134" cy="30235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9280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049"/>
          <p:cNvSpPr>
            <a:spLocks noGrp="1" noChangeArrowheads="1"/>
          </p:cNvSpPr>
          <p:nvPr>
            <p:ph type="title"/>
          </p:nvPr>
        </p:nvSpPr>
        <p:spPr/>
        <p:txBody>
          <a:bodyPr/>
          <a:lstStyle/>
          <a:p>
            <a:r>
              <a:rPr lang="en-US"/>
              <a:t>Glasser’s disease</a:t>
            </a:r>
          </a:p>
        </p:txBody>
      </p:sp>
      <p:pic>
        <p:nvPicPr>
          <p:cNvPr id="100352" name="Picture 2048" descr="pic"/>
          <p:cNvPicPr>
            <a:picLocks noChangeAspect="1" noChangeArrowheads="1"/>
          </p:cNvPicPr>
          <p:nvPr/>
        </p:nvPicPr>
        <p:blipFill>
          <a:blip r:embed="rId2" cstate="print"/>
          <a:srcRect/>
          <a:stretch>
            <a:fillRect/>
          </a:stretch>
        </p:blipFill>
        <p:spPr bwMode="auto">
          <a:xfrm>
            <a:off x="1600200" y="1447800"/>
            <a:ext cx="6019800" cy="3622129"/>
          </a:xfrm>
          <a:prstGeom prst="rect">
            <a:avLst/>
          </a:prstGeom>
          <a:noFill/>
        </p:spPr>
      </p:pic>
      <p:sp>
        <p:nvSpPr>
          <p:cNvPr id="4" name="Rectangle 3"/>
          <p:cNvSpPr/>
          <p:nvPr/>
        </p:nvSpPr>
        <p:spPr>
          <a:xfrm>
            <a:off x="2133600" y="5257800"/>
            <a:ext cx="5791200" cy="707886"/>
          </a:xfrm>
          <a:prstGeom prst="rect">
            <a:avLst/>
          </a:prstGeom>
        </p:spPr>
        <p:txBody>
          <a:bodyPr wrap="square">
            <a:spAutoFit/>
          </a:bodyPr>
          <a:lstStyle/>
          <a:p>
            <a:r>
              <a:rPr lang="en-US" sz="2000" b="1" dirty="0" smtClean="0">
                <a:latin typeface="Times New Roman" panose="02020603050405020304" pitchFamily="18" charset="0"/>
                <a:cs typeface="Times New Roman" panose="02020603050405020304" pitchFamily="18" charset="0"/>
              </a:rPr>
              <a:t>The </a:t>
            </a:r>
            <a:r>
              <a:rPr lang="en-US" sz="2000" b="1" dirty="0" err="1" smtClean="0">
                <a:latin typeface="Times New Roman" panose="02020603050405020304" pitchFamily="18" charset="0"/>
                <a:cs typeface="Times New Roman" panose="02020603050405020304" pitchFamily="18" charset="0"/>
              </a:rPr>
              <a:t>fibrinous</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exudate</a:t>
            </a:r>
            <a:r>
              <a:rPr lang="en-US" sz="2000" b="1" dirty="0" smtClean="0">
                <a:latin typeface="Times New Roman" panose="02020603050405020304" pitchFamily="18" charset="0"/>
                <a:cs typeface="Times New Roman" panose="02020603050405020304" pitchFamily="18" charset="0"/>
              </a:rPr>
              <a:t> can be seen on the pleura, pericardium, peritoneum post mortem.</a:t>
            </a:r>
            <a:endParaRPr lang="en-US"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 name="Rectangle 0"/>
          <p:cNvSpPr>
            <a:spLocks noGrp="1" noChangeArrowheads="1"/>
          </p:cNvSpPr>
          <p:nvPr>
            <p:ph idx="1"/>
          </p:nvPr>
        </p:nvSpPr>
        <p:spPr>
          <a:xfrm>
            <a:off x="990600" y="1600200"/>
            <a:ext cx="7762875" cy="4181475"/>
          </a:xfrm>
          <a:noFill/>
          <a:ln/>
        </p:spPr>
        <p:txBody>
          <a:bodyPr lIns="90488" tIns="44450" rIns="90488" bIns="44450">
            <a:normAutofit/>
          </a:bodyPr>
          <a:lstStyle/>
          <a:p>
            <a:r>
              <a:rPr lang="en-US"/>
              <a:t>Diagnosis</a:t>
            </a:r>
          </a:p>
          <a:p>
            <a:pPr lvl="2"/>
            <a:r>
              <a:rPr lang="en-US"/>
              <a:t>Culture is difficult (but try it)</a:t>
            </a:r>
          </a:p>
          <a:p>
            <a:pPr lvl="2"/>
            <a:r>
              <a:rPr lang="en-US"/>
              <a:t>Go with suspicion from gross lesions</a:t>
            </a:r>
          </a:p>
          <a:p>
            <a:r>
              <a:rPr lang="en-US"/>
              <a:t>Treatment</a:t>
            </a:r>
          </a:p>
          <a:p>
            <a:pPr lvl="2"/>
            <a:r>
              <a:rPr lang="en-US"/>
              <a:t>Penicillins</a:t>
            </a:r>
          </a:p>
          <a:p>
            <a:pPr lvl="2"/>
            <a:r>
              <a:rPr lang="en-US"/>
              <a:t>Tetracyclins</a:t>
            </a:r>
          </a:p>
          <a:p>
            <a:r>
              <a:rPr lang="en-US"/>
              <a:t>Prevention and control</a:t>
            </a:r>
          </a:p>
          <a:p>
            <a:pPr lvl="2"/>
            <a:r>
              <a:rPr lang="en-US"/>
              <a:t>Reduce stress</a:t>
            </a:r>
          </a:p>
          <a:p>
            <a:pPr lvl="2"/>
            <a:r>
              <a:rPr lang="en-US"/>
              <a:t>Vaccine at weaning then again 3-4 weeks later</a:t>
            </a:r>
          </a:p>
        </p:txBody>
      </p:sp>
      <p:sp>
        <p:nvSpPr>
          <p:cNvPr id="115713" name="Rectangle 1"/>
          <p:cNvSpPr>
            <a:spLocks noGrp="1" noChangeArrowheads="1"/>
          </p:cNvSpPr>
          <p:nvPr>
            <p:ph type="title"/>
          </p:nvPr>
        </p:nvSpPr>
        <p:spPr>
          <a:noFill/>
          <a:ln/>
        </p:spPr>
        <p:txBody>
          <a:bodyPr lIns="90488" tIns="44450" rIns="90488" bIns="44450" anchor="t"/>
          <a:lstStyle/>
          <a:p>
            <a:r>
              <a:rPr lang="en-US"/>
              <a:t>Glasser’s cont...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Times New Roman" panose="02020603050405020304" pitchFamily="18" charset="0"/>
                <a:cs typeface="Times New Roman" panose="02020603050405020304" pitchFamily="18" charset="0"/>
              </a:rPr>
              <a:t>Treatment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92500" lnSpcReduction="10000"/>
          </a:bodyPr>
          <a:lstStyle/>
          <a:p>
            <a:r>
              <a:rPr lang="en-US" sz="2400" dirty="0" smtClean="0">
                <a:latin typeface="Times New Roman" panose="02020603050405020304" pitchFamily="18" charset="0"/>
                <a:cs typeface="Times New Roman" panose="02020603050405020304" pitchFamily="18" charset="0"/>
              </a:rPr>
              <a:t>Treatments are best, using injections of either penicillin/streptomycin, trimethoprim/</a:t>
            </a:r>
            <a:r>
              <a:rPr lang="en-US" sz="2400" dirty="0" err="1" smtClean="0">
                <a:latin typeface="Times New Roman" panose="02020603050405020304" pitchFamily="18" charset="0"/>
                <a:cs typeface="Times New Roman" panose="02020603050405020304" pitchFamily="18" charset="0"/>
              </a:rPr>
              <a:t>sulpha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ceftiofur</a:t>
            </a:r>
            <a:r>
              <a:rPr lang="en-US" sz="2400" dirty="0" smtClean="0">
                <a:latin typeface="Times New Roman" panose="02020603050405020304" pitchFamily="18" charset="0"/>
                <a:cs typeface="Times New Roman" panose="02020603050405020304" pitchFamily="18" charset="0"/>
              </a:rPr>
              <a:t> or synthetic </a:t>
            </a:r>
            <a:r>
              <a:rPr lang="en-US" sz="2400" dirty="0" err="1" smtClean="0">
                <a:latin typeface="Times New Roman" panose="02020603050405020304" pitchFamily="18" charset="0"/>
                <a:cs typeface="Times New Roman" panose="02020603050405020304" pitchFamily="18" charset="0"/>
              </a:rPr>
              <a:t>penicillins</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Treat for 2-3 days.</a:t>
            </a: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sows </a:t>
            </a:r>
            <a:r>
              <a:rPr lang="en-US" sz="2400" dirty="0" smtClean="0">
                <a:latin typeface="Times New Roman" panose="02020603050405020304" pitchFamily="18" charset="0"/>
                <a:cs typeface="Times New Roman" panose="02020603050405020304" pitchFamily="18" charset="0"/>
              </a:rPr>
              <a:t>can </a:t>
            </a:r>
            <a:r>
              <a:rPr lang="en-US" sz="2400" dirty="0">
                <a:latin typeface="Times New Roman" panose="02020603050405020304" pitchFamily="18" charset="0"/>
                <a:cs typeface="Times New Roman" panose="02020603050405020304" pitchFamily="18" charset="0"/>
              </a:rPr>
              <a:t>be </a:t>
            </a:r>
            <a:r>
              <a:rPr lang="en-US" sz="2400" dirty="0" smtClean="0">
                <a:latin typeface="Times New Roman" panose="02020603050405020304" pitchFamily="18" charset="0"/>
                <a:cs typeface="Times New Roman" panose="02020603050405020304" pitchFamily="18" charset="0"/>
              </a:rPr>
              <a:t>fed 7 </a:t>
            </a:r>
            <a:r>
              <a:rPr lang="en-US" sz="2400" dirty="0">
                <a:latin typeface="Times New Roman" panose="02020603050405020304" pitchFamily="18" charset="0"/>
                <a:cs typeface="Times New Roman" panose="02020603050405020304" pitchFamily="18" charset="0"/>
              </a:rPr>
              <a:t>days before and 7 days after farrowing with </a:t>
            </a:r>
            <a:r>
              <a:rPr lang="en-US" sz="2400" dirty="0" err="1">
                <a:latin typeface="Times New Roman" panose="02020603050405020304" pitchFamily="18" charset="0"/>
                <a:cs typeface="Times New Roman" panose="02020603050405020304" pitchFamily="18" charset="0"/>
              </a:rPr>
              <a:t>phenoxymethyl</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penicillin (penicillin V). </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alternative way is the sows </a:t>
            </a:r>
            <a:r>
              <a:rPr lang="en-US" sz="2400" dirty="0">
                <a:latin typeface="Times New Roman" panose="02020603050405020304" pitchFamily="18" charset="0"/>
                <a:cs typeface="Times New Roman" panose="02020603050405020304" pitchFamily="18" charset="0"/>
              </a:rPr>
              <a:t>can be injected with long-acting penicillin at </a:t>
            </a:r>
            <a:r>
              <a:rPr lang="en-US" sz="2400" dirty="0" smtClean="0">
                <a:latin typeface="Times New Roman" panose="02020603050405020304" pitchFamily="18" charset="0"/>
                <a:cs typeface="Times New Roman" panose="02020603050405020304" pitchFamily="18" charset="0"/>
              </a:rPr>
              <a:t>farrowing</a:t>
            </a:r>
            <a:r>
              <a:rPr lang="en-US" sz="2400"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643437" y="3771900"/>
            <a:ext cx="1806179" cy="2408238"/>
          </a:xfr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86230" y="3825113"/>
            <a:ext cx="1766268" cy="2355024"/>
          </a:xfrm>
          <a:prstGeom prst="rect">
            <a:avLst/>
          </a:prstGeom>
        </p:spPr>
      </p:pic>
    </p:spTree>
    <p:extLst>
      <p:ext uri="{BB962C8B-B14F-4D97-AF65-F5344CB8AC3E}">
        <p14:creationId xmlns:p14="http://schemas.microsoft.com/office/powerpoint/2010/main" xmlns="" val="1399053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 name="Rectangle 0"/>
          <p:cNvSpPr>
            <a:spLocks noGrp="1" noChangeArrowheads="1"/>
          </p:cNvSpPr>
          <p:nvPr>
            <p:ph idx="1"/>
          </p:nvPr>
        </p:nvSpPr>
        <p:spPr>
          <a:noFill/>
          <a:ln/>
        </p:spPr>
        <p:txBody>
          <a:bodyPr lIns="90488" tIns="44450" rIns="90488" bIns="44450"/>
          <a:lstStyle/>
          <a:p>
            <a:r>
              <a:rPr lang="en-US"/>
              <a:t>Porcine reproduction and respiratory syndrome</a:t>
            </a:r>
          </a:p>
          <a:p>
            <a:r>
              <a:rPr lang="en-US"/>
              <a:t>Arterivirus</a:t>
            </a:r>
          </a:p>
          <a:p>
            <a:r>
              <a:rPr lang="en-US"/>
              <a:t>Clinical signs - neonates</a:t>
            </a:r>
          </a:p>
          <a:p>
            <a:pPr lvl="2"/>
            <a:r>
              <a:rPr lang="en-US"/>
              <a:t>anorexia, lethargy, fever</a:t>
            </a:r>
          </a:p>
          <a:p>
            <a:pPr lvl="2"/>
            <a:r>
              <a:rPr lang="en-US"/>
              <a:t>cyanosis of the ears, respiratory distress</a:t>
            </a:r>
          </a:p>
          <a:p>
            <a:pPr lvl="2"/>
            <a:r>
              <a:rPr lang="en-US"/>
              <a:t>secondary bacterial pneumonia</a:t>
            </a:r>
          </a:p>
          <a:p>
            <a:pPr lvl="2"/>
            <a:r>
              <a:rPr lang="en-US"/>
              <a:t>delayed or abnormal estrus cycle with increased numbers of stillborns/mummies</a:t>
            </a:r>
          </a:p>
        </p:txBody>
      </p:sp>
      <p:sp>
        <p:nvSpPr>
          <p:cNvPr id="22529" name="Rectangle 1"/>
          <p:cNvSpPr>
            <a:spLocks noGrp="1" noChangeArrowheads="1"/>
          </p:cNvSpPr>
          <p:nvPr>
            <p:ph type="title"/>
          </p:nvPr>
        </p:nvSpPr>
        <p:spPr>
          <a:noFill/>
          <a:ln/>
        </p:spPr>
        <p:txBody>
          <a:bodyPr lIns="90488" tIns="44450" rIns="90488" bIns="44450" anchor="t"/>
          <a:lstStyle/>
          <a:p>
            <a:r>
              <a:rPr lang="en-US" dirty="0"/>
              <a:t>PRRS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1"/>
          <p:cNvSpPr>
            <a:spLocks noGrp="1" noChangeArrowheads="1"/>
          </p:cNvSpPr>
          <p:nvPr>
            <p:ph idx="1"/>
          </p:nvPr>
        </p:nvSpPr>
        <p:spPr/>
        <p:txBody>
          <a:bodyPr/>
          <a:lstStyle/>
          <a:p>
            <a:r>
              <a:rPr lang="en-US" dirty="0"/>
              <a:t>Neonates 			0-3 weeks</a:t>
            </a:r>
          </a:p>
          <a:p>
            <a:pPr lvl="2"/>
            <a:r>
              <a:rPr lang="en-US" dirty="0"/>
              <a:t>&lt;4 kg</a:t>
            </a:r>
          </a:p>
          <a:p>
            <a:r>
              <a:rPr lang="en-US" dirty="0"/>
              <a:t>Weanlings/nursery	</a:t>
            </a:r>
            <a:r>
              <a:rPr lang="en-US" dirty="0" smtClean="0"/>
              <a:t>	3-10 </a:t>
            </a:r>
            <a:r>
              <a:rPr lang="en-US" dirty="0"/>
              <a:t>weeks</a:t>
            </a:r>
          </a:p>
          <a:p>
            <a:pPr lvl="2"/>
            <a:r>
              <a:rPr lang="en-US" dirty="0"/>
              <a:t>4-25 kg	</a:t>
            </a:r>
          </a:p>
          <a:p>
            <a:r>
              <a:rPr lang="en-US" dirty="0"/>
              <a:t>Growers/finisher		10-26 weeks</a:t>
            </a:r>
          </a:p>
          <a:p>
            <a:pPr lvl="2"/>
            <a:r>
              <a:rPr lang="en-US" dirty="0"/>
              <a:t>25-120 kg</a:t>
            </a:r>
          </a:p>
          <a:p>
            <a:r>
              <a:rPr lang="en-US" dirty="0"/>
              <a:t>Breeders/adults		&gt;6-8 months</a:t>
            </a:r>
          </a:p>
          <a:p>
            <a:pPr lvl="2"/>
            <a:r>
              <a:rPr lang="en-US" dirty="0"/>
              <a:t>&gt;120 kg</a:t>
            </a:r>
          </a:p>
        </p:txBody>
      </p:sp>
      <p:sp>
        <p:nvSpPr>
          <p:cNvPr id="204802" name="Rectangle 2"/>
          <p:cNvSpPr>
            <a:spLocks noGrp="1" noChangeArrowheads="1"/>
          </p:cNvSpPr>
          <p:nvPr>
            <p:ph type="title"/>
          </p:nvPr>
        </p:nvSpPr>
        <p:spPr/>
        <p:txBody>
          <a:bodyPr/>
          <a:lstStyle/>
          <a:p>
            <a:r>
              <a:rPr lang="en-US"/>
              <a:t>Ages of pigs are important</a:t>
            </a:r>
          </a:p>
        </p:txBody>
      </p:sp>
      <p:graphicFrame>
        <p:nvGraphicFramePr>
          <p:cNvPr id="204800" name="Object 0"/>
          <p:cNvGraphicFramePr>
            <a:graphicFrameLocks noChangeAspect="1"/>
          </p:cNvGraphicFramePr>
          <p:nvPr/>
        </p:nvGraphicFramePr>
        <p:xfrm>
          <a:off x="6324600" y="5638800"/>
          <a:ext cx="2436813" cy="925513"/>
        </p:xfrm>
        <a:graphic>
          <a:graphicData uri="http://schemas.openxmlformats.org/presentationml/2006/ole">
            <p:oleObj spid="_x0000_s2050" name="Clip" r:id="rId3" imgW="7158838" imgH="2719426" progId="">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1"/>
            <a:ext cx="7765321" cy="1326321"/>
          </a:xfrm>
        </p:spPr>
        <p:txBody>
          <a:bodyPr/>
          <a:lstStyle/>
          <a:p>
            <a:r>
              <a:rPr lang="en-US" dirty="0" smtClean="0"/>
              <a:t>Signalment &amp; transmission</a:t>
            </a:r>
            <a:endParaRPr lang="en-US" dirty="0"/>
          </a:p>
        </p:txBody>
      </p:sp>
      <p:sp>
        <p:nvSpPr>
          <p:cNvPr id="3" name="Content Placeholder 2"/>
          <p:cNvSpPr>
            <a:spLocks noGrp="1"/>
          </p:cNvSpPr>
          <p:nvPr>
            <p:ph idx="1"/>
          </p:nvPr>
        </p:nvSpPr>
        <p:spPr>
          <a:xfrm>
            <a:off x="228600" y="1219200"/>
            <a:ext cx="7765322" cy="3695136"/>
          </a:xfrm>
        </p:spPr>
        <p:txBody>
          <a:bodyPr>
            <a:normAutofit fontScale="77500" lnSpcReduction="20000"/>
          </a:bodyPr>
          <a:lstStyle/>
          <a:p>
            <a:r>
              <a:rPr lang="en-US" dirty="0" smtClean="0"/>
              <a:t>Any pig, whether domestic or feral, can contract this virus.</a:t>
            </a:r>
          </a:p>
          <a:p>
            <a:r>
              <a:rPr lang="en-US" dirty="0" smtClean="0"/>
              <a:t>Indirect </a:t>
            </a:r>
            <a:r>
              <a:rPr lang="en-US" dirty="0"/>
              <a:t>routes of </a:t>
            </a:r>
            <a:r>
              <a:rPr lang="en-US" dirty="0" smtClean="0"/>
              <a:t>transmission</a:t>
            </a:r>
          </a:p>
          <a:p>
            <a:pPr lvl="1"/>
            <a:r>
              <a:rPr lang="en-US" dirty="0"/>
              <a:t> Mechanical transport and transmission has been reported via contaminated needles, fomites </a:t>
            </a:r>
            <a:r>
              <a:rPr lang="en-US" dirty="0" smtClean="0"/>
              <a:t>, </a:t>
            </a:r>
            <a:r>
              <a:rPr lang="en-US" dirty="0"/>
              <a:t>farm </a:t>
            </a:r>
            <a:r>
              <a:rPr lang="en-US" dirty="0" smtClean="0"/>
              <a:t>personnel, </a:t>
            </a:r>
            <a:r>
              <a:rPr lang="en-US" dirty="0"/>
              <a:t>transport vehicles (contaminated trailers), and insects (houseflies and mosquitoes). </a:t>
            </a:r>
            <a:endParaRPr lang="en-US" dirty="0" smtClean="0"/>
          </a:p>
          <a:p>
            <a:pPr lvl="1"/>
            <a:r>
              <a:rPr lang="en-US" dirty="0" smtClean="0"/>
              <a:t>Aerosol transmission has been confirmed as an </a:t>
            </a:r>
            <a:r>
              <a:rPr lang="en-US" dirty="0"/>
              <a:t>indirect route but </a:t>
            </a:r>
            <a:r>
              <a:rPr lang="en-US" dirty="0" smtClean="0"/>
              <a:t>environmental </a:t>
            </a:r>
            <a:r>
              <a:rPr lang="en-US" dirty="0"/>
              <a:t>factors, such as wind direction and velocity, significantly impact spread via this </a:t>
            </a:r>
            <a:r>
              <a:rPr lang="en-US" dirty="0" smtClean="0"/>
              <a:t>route.</a:t>
            </a:r>
          </a:p>
          <a:p>
            <a:r>
              <a:rPr lang="en-US" dirty="0"/>
              <a:t>Direct routes of </a:t>
            </a:r>
            <a:r>
              <a:rPr lang="en-US" dirty="0" smtClean="0"/>
              <a:t>transmission</a:t>
            </a:r>
          </a:p>
          <a:p>
            <a:pPr lvl="1"/>
            <a:r>
              <a:rPr lang="en-US" dirty="0" smtClean="0"/>
              <a:t>Direct contact</a:t>
            </a:r>
          </a:p>
          <a:p>
            <a:pPr marL="457200" lvl="1" indent="0">
              <a:buNone/>
            </a:pPr>
            <a:r>
              <a:rPr lang="en-US" dirty="0"/>
              <a:t>Transmission by semen can also occur, both via natural service and artificial </a:t>
            </a:r>
            <a:r>
              <a:rPr lang="en-US" dirty="0" smtClean="0"/>
              <a:t>insemination.</a:t>
            </a:r>
          </a:p>
          <a:p>
            <a:pPr marL="457200" lvl="1"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8200" y="5257800"/>
            <a:ext cx="2143125" cy="1600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7293" y="5217017"/>
            <a:ext cx="2250281" cy="1524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76600" y="5228206"/>
            <a:ext cx="1195421" cy="162979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239000" y="5400562"/>
            <a:ext cx="1592604" cy="1457438"/>
          </a:xfrm>
          <a:prstGeom prst="rect">
            <a:avLst/>
          </a:prstGeom>
        </p:spPr>
      </p:pic>
    </p:spTree>
    <p:extLst>
      <p:ext uri="{BB962C8B-B14F-4D97-AF65-F5344CB8AC3E}">
        <p14:creationId xmlns:p14="http://schemas.microsoft.com/office/powerpoint/2010/main" xmlns="" val="1574867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The incubation period is between 4 to 8 days experimentally, but can range from 3 to 37 days in natural outbreaks</a:t>
            </a:r>
            <a:endParaRPr lang="en-US" dirty="0"/>
          </a:p>
        </p:txBody>
      </p:sp>
      <p:sp>
        <p:nvSpPr>
          <p:cNvPr id="3" name="Title 2"/>
          <p:cNvSpPr>
            <a:spLocks noGrp="1"/>
          </p:cNvSpPr>
          <p:nvPr>
            <p:ph type="title"/>
          </p:nvPr>
        </p:nvSpPr>
        <p:spPr/>
        <p:txBody>
          <a:bodyPr/>
          <a:lstStyle/>
          <a:p>
            <a:r>
              <a:rPr lang="en-US" dirty="0" smtClean="0"/>
              <a:t>PRRS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 name="Rectangle 0"/>
          <p:cNvSpPr>
            <a:spLocks noGrp="1" noChangeArrowheads="1"/>
          </p:cNvSpPr>
          <p:nvPr>
            <p:ph idx="1"/>
          </p:nvPr>
        </p:nvSpPr>
        <p:spPr>
          <a:noFill/>
          <a:ln/>
        </p:spPr>
        <p:txBody>
          <a:bodyPr lIns="90488" tIns="44450" rIns="90488" bIns="44450"/>
          <a:lstStyle/>
          <a:p>
            <a:r>
              <a:rPr lang="en-US" dirty="0"/>
              <a:t>Diagnosis</a:t>
            </a:r>
          </a:p>
          <a:p>
            <a:pPr lvl="2"/>
            <a:r>
              <a:rPr lang="en-US" dirty="0"/>
              <a:t>serology, virus isolation</a:t>
            </a:r>
          </a:p>
          <a:p>
            <a:pPr lvl="2"/>
            <a:r>
              <a:rPr lang="en-US" dirty="0"/>
              <a:t>IFA, IHC most common test used in the </a:t>
            </a:r>
            <a:r>
              <a:rPr lang="en-US" dirty="0" smtClean="0"/>
              <a:t>USA</a:t>
            </a:r>
            <a:endParaRPr lang="en-US" dirty="0"/>
          </a:p>
        </p:txBody>
      </p:sp>
      <p:sp>
        <p:nvSpPr>
          <p:cNvPr id="144385" name="Rectangle 1"/>
          <p:cNvSpPr>
            <a:spLocks noGrp="1" noChangeArrowheads="1"/>
          </p:cNvSpPr>
          <p:nvPr>
            <p:ph type="title"/>
          </p:nvPr>
        </p:nvSpPr>
        <p:spPr>
          <a:noFill/>
          <a:ln/>
        </p:spPr>
        <p:txBody>
          <a:bodyPr lIns="90488" tIns="44450" rIns="90488" bIns="44450" anchor="t"/>
          <a:lstStyle/>
          <a:p>
            <a:r>
              <a:rPr lang="en-US"/>
              <a:t>PRRS cont...</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38400" y="3429000"/>
            <a:ext cx="4450791" cy="2096091"/>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&amp; withdraw period</a:t>
            </a:r>
            <a:endParaRPr lang="en-US" dirty="0"/>
          </a:p>
        </p:txBody>
      </p:sp>
      <p:sp>
        <p:nvSpPr>
          <p:cNvPr id="3" name="Content Placeholder 2"/>
          <p:cNvSpPr>
            <a:spLocks noGrp="1"/>
          </p:cNvSpPr>
          <p:nvPr>
            <p:ph idx="1"/>
          </p:nvPr>
        </p:nvSpPr>
        <p:spPr/>
        <p:txBody>
          <a:bodyPr>
            <a:noAutofit/>
          </a:bodyPr>
          <a:lstStyle/>
          <a:p>
            <a:r>
              <a:rPr lang="en-US" sz="2800" dirty="0">
                <a:effectLst/>
              </a:rPr>
              <a:t>Currently, there are no effective treatment programs for acute PRRS. Attempts to reduce fever using NSAID (aspirin) or appetite stimulants (B vitamins) appear to have minimal benefit. The use of antibiotics or </a:t>
            </a:r>
            <a:r>
              <a:rPr lang="en-US" sz="2800" dirty="0" err="1">
                <a:effectLst/>
              </a:rPr>
              <a:t>autogenous</a:t>
            </a:r>
            <a:r>
              <a:rPr lang="en-US" sz="2800" dirty="0">
                <a:effectLst/>
              </a:rPr>
              <a:t> </a:t>
            </a:r>
            <a:r>
              <a:rPr lang="en-US" sz="2800" dirty="0" err="1">
                <a:effectLst/>
              </a:rPr>
              <a:t>bacterins</a:t>
            </a:r>
            <a:r>
              <a:rPr lang="en-US" sz="2800" dirty="0">
                <a:effectLst/>
              </a:rPr>
              <a:t> to reduce the effects of opportunistic bacterial pathogens has also been reported; however, results have been mixed</a:t>
            </a:r>
            <a:r>
              <a:rPr lang="en-US" sz="2800" dirty="0" smtClean="0">
                <a:effectLst/>
              </a:rPr>
              <a:t>.</a:t>
            </a:r>
          </a:p>
          <a:p>
            <a:r>
              <a:rPr lang="en-US" sz="2800" dirty="0" smtClean="0"/>
              <a:t>Diseased </a:t>
            </a:r>
            <a:r>
              <a:rPr lang="en-US" sz="2800" dirty="0"/>
              <a:t>pigs cannot be sent to </a:t>
            </a:r>
            <a:r>
              <a:rPr lang="en-US" sz="2800" dirty="0" smtClean="0"/>
              <a:t>the slaughterhouse; </a:t>
            </a:r>
            <a:r>
              <a:rPr lang="en-US" sz="2800" dirty="0"/>
              <a:t>they must be destroyed or quarantined until the symptoms </a:t>
            </a:r>
            <a:r>
              <a:rPr lang="en-US" sz="2800" dirty="0" smtClean="0"/>
              <a:t>pass. </a:t>
            </a:r>
            <a:endParaRPr lang="en-US" sz="2800" dirty="0"/>
          </a:p>
        </p:txBody>
      </p:sp>
    </p:spTree>
    <p:extLst>
      <p:ext uri="{BB962C8B-B14F-4D97-AF65-F5344CB8AC3E}">
        <p14:creationId xmlns:p14="http://schemas.microsoft.com/office/powerpoint/2010/main" xmlns="" val="4006670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and prognosis </a:t>
            </a:r>
            <a:endParaRPr lang="en-US" dirty="0"/>
          </a:p>
        </p:txBody>
      </p:sp>
      <p:sp>
        <p:nvSpPr>
          <p:cNvPr id="3" name="Content Placeholder 2"/>
          <p:cNvSpPr>
            <a:spLocks noGrp="1"/>
          </p:cNvSpPr>
          <p:nvPr>
            <p:ph idx="1"/>
          </p:nvPr>
        </p:nvSpPr>
        <p:spPr>
          <a:xfrm>
            <a:off x="685346" y="1828800"/>
            <a:ext cx="7765322" cy="4572000"/>
          </a:xfrm>
        </p:spPr>
        <p:txBody>
          <a:bodyPr>
            <a:normAutofit fontScale="92500" lnSpcReduction="10000"/>
          </a:bodyPr>
          <a:lstStyle/>
          <a:p>
            <a:r>
              <a:rPr lang="en-US" dirty="0">
                <a:effectLst/>
              </a:rPr>
              <a:t>Prevention of infection appears to be the primary means of </a:t>
            </a:r>
            <a:r>
              <a:rPr lang="en-US" dirty="0" smtClean="0">
                <a:effectLst/>
              </a:rPr>
              <a:t>control.</a:t>
            </a:r>
          </a:p>
          <a:p>
            <a:r>
              <a:rPr lang="en-US" dirty="0">
                <a:effectLst/>
              </a:rPr>
              <a:t>Commercial vaccines, both modified live and killed, have been licensed and have been effective in controlling outbreaks and preventing economic </a:t>
            </a:r>
            <a:r>
              <a:rPr lang="en-US" dirty="0" smtClean="0">
                <a:effectLst/>
              </a:rPr>
              <a:t>losses.</a:t>
            </a:r>
          </a:p>
          <a:p>
            <a:pPr>
              <a:buNone/>
            </a:pPr>
            <a:endParaRPr lang="en-US" dirty="0" smtClean="0"/>
          </a:p>
          <a:p>
            <a:r>
              <a:rPr lang="en-US" sz="2800" dirty="0" smtClean="0"/>
              <a:t>In adults the prognosis is relatively good with treatment</a:t>
            </a:r>
          </a:p>
          <a:p>
            <a:r>
              <a:rPr lang="en-US" sz="2800" dirty="0" smtClean="0"/>
              <a:t>Affected litters have a very poor prognosis</a:t>
            </a:r>
          </a:p>
          <a:p>
            <a:r>
              <a:rPr lang="en-US" sz="2800" dirty="0" smtClean="0"/>
              <a:t>Weaned piglets also have a poor prognosis </a:t>
            </a:r>
          </a:p>
          <a:p>
            <a:pPr>
              <a:buNone/>
            </a:pP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15911" t="21000" r="19187"/>
          <a:stretch/>
        </p:blipFill>
        <p:spPr>
          <a:xfrm>
            <a:off x="7163874" y="0"/>
            <a:ext cx="1980126" cy="2138572"/>
          </a:xfrm>
          <a:prstGeom prst="rect">
            <a:avLst/>
          </a:prstGeom>
        </p:spPr>
      </p:pic>
      <p:sp>
        <p:nvSpPr>
          <p:cNvPr id="5" name="Rectangle 4"/>
          <p:cNvSpPr/>
          <p:nvPr/>
        </p:nvSpPr>
        <p:spPr>
          <a:xfrm>
            <a:off x="609600" y="4038600"/>
            <a:ext cx="1646605" cy="461665"/>
          </a:xfrm>
          <a:prstGeom prst="rect">
            <a:avLst/>
          </a:prstGeom>
        </p:spPr>
        <p:txBody>
          <a:bodyPr wrap="none">
            <a:spAutoFit/>
          </a:bodyPr>
          <a:lstStyle/>
          <a:p>
            <a:r>
              <a:rPr lang="en-US" sz="2400" b="1" dirty="0" smtClean="0"/>
              <a:t>Prognosis</a:t>
            </a:r>
            <a:endParaRPr lang="en-US" sz="2400" b="1" dirty="0"/>
          </a:p>
        </p:txBody>
      </p:sp>
    </p:spTree>
    <p:extLst>
      <p:ext uri="{BB962C8B-B14F-4D97-AF65-F5344CB8AC3E}">
        <p14:creationId xmlns:p14="http://schemas.microsoft.com/office/powerpoint/2010/main" xmlns="" val="3619178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idx="1"/>
          </p:nvPr>
        </p:nvSpPr>
        <p:spPr>
          <a:noFill/>
          <a:ln/>
        </p:spPr>
        <p:txBody>
          <a:bodyPr lIns="90488" tIns="44450" rIns="90488" bIns="44450"/>
          <a:lstStyle/>
          <a:p>
            <a:r>
              <a:rPr lang="en-US" dirty="0" err="1"/>
              <a:t>Aujesky’s</a:t>
            </a:r>
            <a:r>
              <a:rPr lang="en-US" dirty="0"/>
              <a:t> disease</a:t>
            </a:r>
          </a:p>
          <a:p>
            <a:r>
              <a:rPr lang="en-US" i="1" dirty="0"/>
              <a:t>Herpes virus</a:t>
            </a:r>
          </a:p>
          <a:p>
            <a:r>
              <a:rPr lang="en-US" dirty="0"/>
              <a:t>Dogs, cats, domestic ruminants</a:t>
            </a:r>
          </a:p>
          <a:p>
            <a:r>
              <a:rPr lang="en-US" dirty="0"/>
              <a:t>Not humans!</a:t>
            </a:r>
          </a:p>
        </p:txBody>
      </p:sp>
      <p:sp>
        <p:nvSpPr>
          <p:cNvPr id="140291" name="Rectangle 3"/>
          <p:cNvSpPr>
            <a:spLocks noGrp="1" noChangeArrowheads="1"/>
          </p:cNvSpPr>
          <p:nvPr>
            <p:ph type="title"/>
          </p:nvPr>
        </p:nvSpPr>
        <p:spPr>
          <a:noFill/>
          <a:ln/>
        </p:spPr>
        <p:txBody>
          <a:bodyPr lIns="90488" tIns="44450" rIns="90488" bIns="44450" anchor="t"/>
          <a:lstStyle/>
          <a:p>
            <a:r>
              <a:rPr lang="en-US"/>
              <a:t>Pseudorabies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lIns="82945" tIns="41473" rIns="82945" bIns="41473"/>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Signalment</a:t>
            </a:r>
          </a:p>
        </p:txBody>
      </p:sp>
      <p:sp>
        <p:nvSpPr>
          <p:cNvPr id="3" name="Text Placeholder 2"/>
          <p:cNvSpPr txBox="1">
            <a:spLocks noGrp="1"/>
          </p:cNvSpPr>
          <p:nvPr>
            <p:ph type="body" idx="4294967295"/>
          </p:nvPr>
        </p:nvSpPr>
        <p:spPr/>
        <p:txBody>
          <a:bodyPr lIns="82945" tIns="41473" rIns="82945" bIns="41473">
            <a:normAutofit/>
          </a:bodyPr>
          <a:lstStyle>
            <a:defPPr marL="432000" marR="0" lvl="0" indent="-324000">
              <a:spcBef>
                <a:spcPts val="0"/>
              </a:spcBef>
              <a:spcAft>
                <a:spcPts val="1417"/>
              </a:spcAft>
              <a:buSzPct val="45000"/>
              <a:buFont typeface="StarSymbol"/>
              <a:buNone/>
              <a:defRPr lang="en-US" sz="3200" b="0" i="0" u="none" strike="noStrike">
                <a:ln>
                  <a:noFill/>
                </a:ln>
                <a:solidFill>
                  <a:srgbClr val="000080"/>
                </a:solidFill>
                <a:latin typeface="Albany" pitchFamily="18"/>
                <a:ea typeface="Andale Sans UI" pitchFamily="2"/>
                <a:cs typeface="Tahoma" pitchFamily="2"/>
              </a:defRPr>
            </a:defPPr>
            <a:lvl1pPr marL="432000" marR="0" lvl="0" indent="-324000">
              <a:spcBef>
                <a:spcPts val="0"/>
              </a:spcBef>
              <a:spcAft>
                <a:spcPts val="1417"/>
              </a:spcAft>
              <a:buSzPct val="45000"/>
              <a:buFont typeface="StarSymbol"/>
              <a:buChar char="●"/>
              <a:defRPr lang="en-US" sz="3200" b="0" i="0" u="none" strike="noStrike">
                <a:ln>
                  <a:noFill/>
                </a:ln>
                <a:solidFill>
                  <a:srgbClr val="000080"/>
                </a:solidFill>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solidFill>
                  <a:srgbClr val="000080"/>
                </a:solidFill>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solidFill>
                  <a:srgbClr val="000080"/>
                </a:solidFill>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solidFill>
                  <a:srgbClr val="000080"/>
                </a:solidFill>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solidFill>
                  <a:srgbClr val="000080"/>
                </a:solidFill>
                <a:latin typeface="Albany" pitchFamily="18"/>
                <a:ea typeface="Andale Sans UI" pitchFamily="2"/>
                <a:cs typeface="Tahoma" pitchFamily="2"/>
              </a:defRPr>
            </a:lvl5pPr>
            <a:lvl6pPr marL="2592000" marR="0" lvl="5" indent="-216000">
              <a:spcBef>
                <a:spcPts val="0"/>
              </a:spcBef>
              <a:spcAft>
                <a:spcPts val="283"/>
              </a:spcAft>
              <a:buSzPct val="45000"/>
              <a:buFont typeface="StarSymbol"/>
              <a:buChar char="●"/>
              <a:defRPr lang="en-US" sz="2000" b="0" i="0" u="none" strike="noStrike">
                <a:ln>
                  <a:noFill/>
                </a:ln>
                <a:solidFill>
                  <a:srgbClr val="000080"/>
                </a:solidFill>
                <a:latin typeface="Albany" pitchFamily="18"/>
                <a:ea typeface="Andale Sans UI" pitchFamily="2"/>
                <a:cs typeface="Tahoma" pitchFamily="2"/>
              </a:defRPr>
            </a:lvl6pPr>
            <a:lvl7pPr marL="3024000" marR="0" lvl="6" indent="-216000">
              <a:spcBef>
                <a:spcPts val="0"/>
              </a:spcBef>
              <a:spcAft>
                <a:spcPts val="283"/>
              </a:spcAft>
              <a:buSzPct val="45000"/>
              <a:buFont typeface="StarSymbol"/>
              <a:buChar char="●"/>
              <a:defRPr lang="en-US" sz="2000" b="0" i="0" u="none" strike="noStrike">
                <a:ln>
                  <a:noFill/>
                </a:ln>
                <a:solidFill>
                  <a:srgbClr val="000080"/>
                </a:solidFill>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solidFill>
                  <a:srgbClr val="000080"/>
                </a:solidFill>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solidFill>
                  <a:srgbClr val="000080"/>
                </a:solidFill>
                <a:latin typeface="Albany" pitchFamily="18"/>
                <a:ea typeface="Andale Sans UI" pitchFamily="2"/>
                <a:cs typeface="Tahoma" pitchFamily="2"/>
              </a:defRPr>
            </a:lvl9pPr>
          </a:lstStyle>
          <a:p>
            <a:pPr lvl="0"/>
            <a:r>
              <a:rPr lang="en-US" sz="2400" b="1" dirty="0">
                <a:solidFill>
                  <a:schemeClr val="tx1"/>
                </a:solidFill>
              </a:rPr>
              <a:t>Among domestic animals, swine are the only natural host of </a:t>
            </a:r>
            <a:r>
              <a:rPr lang="en-US" sz="2400" b="1" dirty="0" err="1">
                <a:solidFill>
                  <a:schemeClr val="tx1"/>
                </a:solidFill>
              </a:rPr>
              <a:t>pseudorabies</a:t>
            </a:r>
            <a:r>
              <a:rPr lang="en-US" sz="2400" b="1" dirty="0">
                <a:solidFill>
                  <a:schemeClr val="tx1"/>
                </a:solidFill>
              </a:rPr>
              <a:t> virus (PRV). All age groups not previously exposed or vaccinated are susceptible.</a:t>
            </a:r>
          </a:p>
          <a:p>
            <a:pPr lvl="0"/>
            <a:r>
              <a:rPr lang="en-US" sz="2400" b="1" dirty="0">
                <a:solidFill>
                  <a:schemeClr val="tx1"/>
                </a:solidFill>
              </a:rPr>
              <a:t>The disease was eradicated from the US commercial pig industry in 2004 but remains in some localized feral swine populations</a:t>
            </a:r>
            <a:r>
              <a:rPr lang="en-US" sz="2400" b="1" dirty="0" smtClean="0">
                <a:solidFill>
                  <a:schemeClr val="tx1"/>
                </a:solidFill>
              </a:rPr>
              <a:t>.</a:t>
            </a:r>
            <a:endParaRPr lang="en-US" sz="2400" b="1" dirty="0">
              <a:solidFill>
                <a:schemeClr val="tx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lIns="82945" tIns="41473" rIns="82945" bIns="41473"/>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Incubation Period</a:t>
            </a:r>
          </a:p>
        </p:txBody>
      </p:sp>
      <p:sp>
        <p:nvSpPr>
          <p:cNvPr id="3" name="Text Placeholder 2"/>
          <p:cNvSpPr txBox="1">
            <a:spLocks noGrp="1"/>
          </p:cNvSpPr>
          <p:nvPr>
            <p:ph type="body" idx="4294967295"/>
          </p:nvPr>
        </p:nvSpPr>
        <p:spPr/>
        <p:txBody>
          <a:bodyPr lIns="82945" tIns="41473" rIns="82945" bIns="41473"/>
          <a:lstStyle>
            <a:defPPr marL="432000" marR="0" lvl="0" indent="-324000">
              <a:spcBef>
                <a:spcPts val="0"/>
              </a:spcBef>
              <a:spcAft>
                <a:spcPts val="1417"/>
              </a:spcAft>
              <a:buSzPct val="45000"/>
              <a:buFont typeface="StarSymbol"/>
              <a:buNone/>
              <a:defRPr lang="en-US" sz="3200" b="0" i="0" u="none" strike="noStrike">
                <a:ln>
                  <a:noFill/>
                </a:ln>
                <a:solidFill>
                  <a:srgbClr val="000080"/>
                </a:solidFill>
                <a:latin typeface="Albany" pitchFamily="18"/>
                <a:ea typeface="Andale Sans UI" pitchFamily="2"/>
                <a:cs typeface="Tahoma" pitchFamily="2"/>
              </a:defRPr>
            </a:defPPr>
            <a:lvl1pPr marL="432000" marR="0" lvl="0" indent="-324000">
              <a:spcBef>
                <a:spcPts val="0"/>
              </a:spcBef>
              <a:spcAft>
                <a:spcPts val="1417"/>
              </a:spcAft>
              <a:buSzPct val="45000"/>
              <a:buFont typeface="StarSymbol"/>
              <a:buChar char="●"/>
              <a:defRPr lang="en-US" sz="3200" b="0" i="0" u="none" strike="noStrike">
                <a:ln>
                  <a:noFill/>
                </a:ln>
                <a:solidFill>
                  <a:srgbClr val="000080"/>
                </a:solidFill>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solidFill>
                  <a:srgbClr val="000080"/>
                </a:solidFill>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solidFill>
                  <a:srgbClr val="000080"/>
                </a:solidFill>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solidFill>
                  <a:srgbClr val="000080"/>
                </a:solidFill>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solidFill>
                  <a:srgbClr val="000080"/>
                </a:solidFill>
                <a:latin typeface="Albany" pitchFamily="18"/>
                <a:ea typeface="Andale Sans UI" pitchFamily="2"/>
                <a:cs typeface="Tahoma" pitchFamily="2"/>
              </a:defRPr>
            </a:lvl5pPr>
            <a:lvl6pPr marL="2592000" marR="0" lvl="5" indent="-216000">
              <a:spcBef>
                <a:spcPts val="0"/>
              </a:spcBef>
              <a:spcAft>
                <a:spcPts val="283"/>
              </a:spcAft>
              <a:buSzPct val="45000"/>
              <a:buFont typeface="StarSymbol"/>
              <a:buChar char="●"/>
              <a:defRPr lang="en-US" sz="2000" b="0" i="0" u="none" strike="noStrike">
                <a:ln>
                  <a:noFill/>
                </a:ln>
                <a:solidFill>
                  <a:srgbClr val="000080"/>
                </a:solidFill>
                <a:latin typeface="Albany" pitchFamily="18"/>
                <a:ea typeface="Andale Sans UI" pitchFamily="2"/>
                <a:cs typeface="Tahoma" pitchFamily="2"/>
              </a:defRPr>
            </a:lvl6pPr>
            <a:lvl7pPr marL="3024000" marR="0" lvl="6" indent="-216000">
              <a:spcBef>
                <a:spcPts val="0"/>
              </a:spcBef>
              <a:spcAft>
                <a:spcPts val="283"/>
              </a:spcAft>
              <a:buSzPct val="45000"/>
              <a:buFont typeface="StarSymbol"/>
              <a:buChar char="●"/>
              <a:defRPr lang="en-US" sz="2000" b="0" i="0" u="none" strike="noStrike">
                <a:ln>
                  <a:noFill/>
                </a:ln>
                <a:solidFill>
                  <a:srgbClr val="000080"/>
                </a:solidFill>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solidFill>
                  <a:srgbClr val="000080"/>
                </a:solidFill>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solidFill>
                  <a:srgbClr val="000080"/>
                </a:solidFill>
                <a:latin typeface="Albany" pitchFamily="18"/>
                <a:ea typeface="Andale Sans UI" pitchFamily="2"/>
                <a:cs typeface="Tahoma" pitchFamily="2"/>
              </a:defRPr>
            </a:lvl9pPr>
          </a:lstStyle>
          <a:p>
            <a:pPr lvl="0" algn="ctr">
              <a:buNone/>
            </a:pPr>
            <a:r>
              <a:rPr lang="en-US" sz="1800" dirty="0" err="1" smtClean="0"/>
              <a:t>Pseudorabies</a:t>
            </a:r>
            <a:r>
              <a:rPr lang="en-US" sz="1800" dirty="0" smtClean="0"/>
              <a:t> virus (PRV) is an </a:t>
            </a:r>
            <a:r>
              <a:rPr lang="en-US" sz="1800" dirty="0" err="1" smtClean="0"/>
              <a:t>alphavirus</a:t>
            </a:r>
            <a:r>
              <a:rPr lang="en-US" sz="1800" dirty="0" smtClean="0"/>
              <a:t> in a subfamily of </a:t>
            </a:r>
            <a:r>
              <a:rPr lang="en-US" sz="1800" b="1" dirty="0" err="1" smtClean="0"/>
              <a:t>Herpesviridae</a:t>
            </a:r>
            <a:r>
              <a:rPr lang="en-US" sz="1800" b="1" dirty="0" smtClean="0"/>
              <a:t>.</a:t>
            </a:r>
          </a:p>
          <a:p>
            <a:pPr lvl="0" algn="ctr"/>
            <a:r>
              <a:rPr lang="en-US" sz="1800" dirty="0" smtClean="0"/>
              <a:t>Incubation </a:t>
            </a:r>
            <a:r>
              <a:rPr lang="en-US" sz="1800" dirty="0"/>
              <a:t>period: Typically 2-6 days and suckling pigs have shorter incubation period of 48 hours.</a:t>
            </a:r>
          </a:p>
        </p:txBody>
      </p:sp>
      <p:pic>
        <p:nvPicPr>
          <p:cNvPr id="4" name="Picture 3"/>
          <p:cNvPicPr>
            <a:picLocks noChangeAspect="1"/>
          </p:cNvPicPr>
          <p:nvPr/>
        </p:nvPicPr>
        <p:blipFill>
          <a:blip r:embed="rId3" cstate="print">
            <a:alphaModFix/>
            <a:lum/>
          </a:blip>
          <a:srcRect/>
          <a:stretch>
            <a:fillRect/>
          </a:stretch>
        </p:blipFill>
        <p:spPr>
          <a:xfrm>
            <a:off x="1905000" y="3048000"/>
            <a:ext cx="5468753" cy="3550964"/>
          </a:xfrm>
          <a:prstGeom prst="rect">
            <a:avLst/>
          </a:prstGeom>
          <a:noFill/>
          <a:ln>
            <a:noFill/>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lIns="82945" tIns="41473" rIns="82945" bIns="41473"/>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Transmission</a:t>
            </a:r>
          </a:p>
        </p:txBody>
      </p:sp>
      <p:pic>
        <p:nvPicPr>
          <p:cNvPr id="3" name="Picture 2"/>
          <p:cNvPicPr>
            <a:picLocks noChangeAspect="1"/>
          </p:cNvPicPr>
          <p:nvPr/>
        </p:nvPicPr>
        <p:blipFill>
          <a:blip r:embed="rId3" cstate="print">
            <a:alphaModFix/>
            <a:lum/>
          </a:blip>
          <a:srcRect/>
          <a:stretch>
            <a:fillRect/>
          </a:stretch>
        </p:blipFill>
        <p:spPr>
          <a:xfrm>
            <a:off x="2654207" y="4064683"/>
            <a:ext cx="3905226" cy="2654486"/>
          </a:xfrm>
          <a:prstGeom prst="rect">
            <a:avLst/>
          </a:prstGeom>
          <a:noFill/>
          <a:ln>
            <a:noFill/>
          </a:ln>
        </p:spPr>
      </p:pic>
      <p:sp>
        <p:nvSpPr>
          <p:cNvPr id="4" name="Text Placeholder 3"/>
          <p:cNvSpPr txBox="1">
            <a:spLocks noGrp="1"/>
          </p:cNvSpPr>
          <p:nvPr>
            <p:ph type="body" idx="4294967295"/>
          </p:nvPr>
        </p:nvSpPr>
        <p:spPr/>
        <p:txBody>
          <a:bodyPr lIns="82945" tIns="41473" rIns="82945" bIns="41473"/>
          <a:lstStyle>
            <a:defPPr marL="432000" marR="0" lvl="0" indent="-324000">
              <a:spcBef>
                <a:spcPts val="0"/>
              </a:spcBef>
              <a:spcAft>
                <a:spcPts val="1417"/>
              </a:spcAft>
              <a:buSzPct val="45000"/>
              <a:buFont typeface="StarSymbol"/>
              <a:buNone/>
              <a:defRPr lang="en-US" sz="3200" b="0" i="0" u="none" strike="noStrike">
                <a:ln>
                  <a:noFill/>
                </a:ln>
                <a:solidFill>
                  <a:srgbClr val="000080"/>
                </a:solidFill>
                <a:latin typeface="Albany" pitchFamily="18"/>
                <a:ea typeface="Andale Sans UI" pitchFamily="2"/>
                <a:cs typeface="Tahoma" pitchFamily="2"/>
              </a:defRPr>
            </a:defPPr>
            <a:lvl1pPr marL="432000" marR="0" lvl="0" indent="-324000">
              <a:spcBef>
                <a:spcPts val="0"/>
              </a:spcBef>
              <a:spcAft>
                <a:spcPts val="1417"/>
              </a:spcAft>
              <a:buSzPct val="45000"/>
              <a:buFont typeface="StarSymbol"/>
              <a:buChar char="●"/>
              <a:defRPr lang="en-US" sz="3200" b="0" i="0" u="none" strike="noStrike">
                <a:ln>
                  <a:noFill/>
                </a:ln>
                <a:solidFill>
                  <a:srgbClr val="000080"/>
                </a:solidFill>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solidFill>
                  <a:srgbClr val="000080"/>
                </a:solidFill>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solidFill>
                  <a:srgbClr val="000080"/>
                </a:solidFill>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solidFill>
                  <a:srgbClr val="000080"/>
                </a:solidFill>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solidFill>
                  <a:srgbClr val="000080"/>
                </a:solidFill>
                <a:latin typeface="Albany" pitchFamily="18"/>
                <a:ea typeface="Andale Sans UI" pitchFamily="2"/>
                <a:cs typeface="Tahoma" pitchFamily="2"/>
              </a:defRPr>
            </a:lvl5pPr>
            <a:lvl6pPr marL="2592000" marR="0" lvl="5" indent="-216000">
              <a:spcBef>
                <a:spcPts val="0"/>
              </a:spcBef>
              <a:spcAft>
                <a:spcPts val="283"/>
              </a:spcAft>
              <a:buSzPct val="45000"/>
              <a:buFont typeface="StarSymbol"/>
              <a:buChar char="●"/>
              <a:defRPr lang="en-US" sz="2000" b="0" i="0" u="none" strike="noStrike">
                <a:ln>
                  <a:noFill/>
                </a:ln>
                <a:solidFill>
                  <a:srgbClr val="000080"/>
                </a:solidFill>
                <a:latin typeface="Albany" pitchFamily="18"/>
                <a:ea typeface="Andale Sans UI" pitchFamily="2"/>
                <a:cs typeface="Tahoma" pitchFamily="2"/>
              </a:defRPr>
            </a:lvl6pPr>
            <a:lvl7pPr marL="3024000" marR="0" lvl="6" indent="-216000">
              <a:spcBef>
                <a:spcPts val="0"/>
              </a:spcBef>
              <a:spcAft>
                <a:spcPts val="283"/>
              </a:spcAft>
              <a:buSzPct val="45000"/>
              <a:buFont typeface="StarSymbol"/>
              <a:buChar char="●"/>
              <a:defRPr lang="en-US" sz="2000" b="0" i="0" u="none" strike="noStrike">
                <a:ln>
                  <a:noFill/>
                </a:ln>
                <a:solidFill>
                  <a:srgbClr val="000080"/>
                </a:solidFill>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solidFill>
                  <a:srgbClr val="000080"/>
                </a:solidFill>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solidFill>
                  <a:srgbClr val="000080"/>
                </a:solidFill>
                <a:latin typeface="Albany" pitchFamily="18"/>
                <a:ea typeface="Andale Sans UI" pitchFamily="2"/>
                <a:cs typeface="Tahoma" pitchFamily="2"/>
              </a:defRPr>
            </a:lvl9pPr>
          </a:lstStyle>
          <a:p>
            <a:pPr lvl="0"/>
            <a:r>
              <a:rPr lang="en-US" sz="1800" dirty="0" err="1"/>
              <a:t>Pseudorabies</a:t>
            </a:r>
            <a:r>
              <a:rPr lang="en-US" sz="1800" dirty="0"/>
              <a:t> is highly contagious. In most cases, this disease is transmitted through nose-to-nose contact, which is the most common type of transmission because the virus is mostly present in nasal and oral areas. This disease can wipe out entire herds.</a:t>
            </a:r>
          </a:p>
          <a:p>
            <a:pPr lvl="0"/>
            <a:r>
              <a:rPr lang="en-US" sz="1800" dirty="0"/>
              <a:t>Other potential methods of transmission include mechanical (via </a:t>
            </a:r>
            <a:r>
              <a:rPr lang="en-US" sz="1800" dirty="0" err="1"/>
              <a:t>fomites</a:t>
            </a:r>
            <a:r>
              <a:rPr lang="en-US" sz="1800" dirty="0"/>
              <a:t>) and viral </a:t>
            </a:r>
            <a:r>
              <a:rPr lang="en-US" sz="1800" dirty="0" err="1"/>
              <a:t>aerosolization</a:t>
            </a:r>
            <a:endParaRPr lang="en-US" sz="1800" dirty="0"/>
          </a:p>
          <a:p>
            <a:pPr lvl="0" algn="ctr"/>
            <a:r>
              <a:rPr lang="en-US" sz="1800" b="1" dirty="0" err="1"/>
              <a:t>Zoonotic</a:t>
            </a:r>
            <a:r>
              <a:rPr lang="en-US" sz="1800" b="1" dirty="0"/>
              <a:t>= NO</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 name="Rectangle 0"/>
          <p:cNvSpPr>
            <a:spLocks noGrp="1" noChangeArrowheads="1"/>
          </p:cNvSpPr>
          <p:nvPr>
            <p:ph idx="1"/>
          </p:nvPr>
        </p:nvSpPr>
        <p:spPr>
          <a:xfrm>
            <a:off x="685800" y="1676400"/>
            <a:ext cx="7762875" cy="4181475"/>
          </a:xfrm>
          <a:noFill/>
          <a:ln/>
        </p:spPr>
        <p:txBody>
          <a:bodyPr lIns="90488" tIns="44450" rIns="90488" bIns="44450">
            <a:normAutofit lnSpcReduction="10000"/>
          </a:bodyPr>
          <a:lstStyle/>
          <a:p>
            <a:r>
              <a:rPr lang="en-US"/>
              <a:t>Baby piglets</a:t>
            </a:r>
          </a:p>
          <a:p>
            <a:pPr lvl="2"/>
            <a:r>
              <a:rPr lang="en-US"/>
              <a:t>up to 100% mortality</a:t>
            </a:r>
          </a:p>
          <a:p>
            <a:pPr lvl="2"/>
            <a:r>
              <a:rPr lang="en-US"/>
              <a:t>neurologic dz, vomiting, diarrhea</a:t>
            </a:r>
          </a:p>
          <a:p>
            <a:pPr lvl="2"/>
            <a:r>
              <a:rPr lang="en-US"/>
              <a:t>Ulcers on oral cavity and esophagus</a:t>
            </a:r>
          </a:p>
          <a:p>
            <a:r>
              <a:rPr lang="en-US"/>
              <a:t>Weanling/growers</a:t>
            </a:r>
          </a:p>
          <a:p>
            <a:pPr lvl="2"/>
            <a:r>
              <a:rPr lang="en-US"/>
              <a:t>up to 60% mortality in weanlings, 0-15% in finishers</a:t>
            </a:r>
          </a:p>
          <a:p>
            <a:pPr lvl="2"/>
            <a:r>
              <a:rPr lang="en-US"/>
              <a:t>pneumonia impt, neurologic dz, vomiting, extreme pyrexia</a:t>
            </a:r>
          </a:p>
          <a:p>
            <a:r>
              <a:rPr lang="en-US"/>
              <a:t>Adults - often inapparent</a:t>
            </a:r>
          </a:p>
          <a:p>
            <a:pPr lvl="2"/>
            <a:r>
              <a:rPr lang="en-US"/>
              <a:t>can cause stillbirth/abortion</a:t>
            </a:r>
          </a:p>
          <a:p>
            <a:pPr lvl="2"/>
            <a:endParaRPr lang="en-US"/>
          </a:p>
        </p:txBody>
      </p:sp>
      <p:sp>
        <p:nvSpPr>
          <p:cNvPr id="103425" name="Rectangle 1"/>
          <p:cNvSpPr>
            <a:spLocks noGrp="1" noChangeArrowheads="1"/>
          </p:cNvSpPr>
          <p:nvPr>
            <p:ph type="title"/>
          </p:nvPr>
        </p:nvSpPr>
        <p:spPr>
          <a:noFill/>
          <a:ln/>
        </p:spPr>
        <p:txBody>
          <a:bodyPr lIns="90488" tIns="44450" rIns="90488" bIns="44450" anchor="t"/>
          <a:lstStyle/>
          <a:p>
            <a:r>
              <a:rPr lang="en-US"/>
              <a:t>Pseudorabies cont...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838200" y="1981200"/>
            <a:ext cx="7762875" cy="4181475"/>
          </a:xfrm>
          <a:noFill/>
          <a:ln/>
        </p:spPr>
        <p:txBody>
          <a:bodyPr lIns="90488" tIns="44450" rIns="90488" bIns="44450">
            <a:normAutofit/>
          </a:bodyPr>
          <a:lstStyle/>
          <a:p>
            <a:r>
              <a:rPr lang="en-US"/>
              <a:t>Multisystemic Diseases</a:t>
            </a:r>
          </a:p>
          <a:p>
            <a:r>
              <a:rPr lang="en-US"/>
              <a:t>Respiratory Diseases</a:t>
            </a:r>
          </a:p>
          <a:p>
            <a:r>
              <a:rPr lang="en-US"/>
              <a:t>Gastrointestinal Diseases</a:t>
            </a:r>
          </a:p>
          <a:p>
            <a:r>
              <a:rPr lang="en-US"/>
              <a:t>Neurologic Diseases</a:t>
            </a:r>
          </a:p>
          <a:p>
            <a:r>
              <a:rPr lang="en-US"/>
              <a:t>Musculoskeletal Diseases</a:t>
            </a:r>
          </a:p>
          <a:p>
            <a:r>
              <a:rPr lang="en-US"/>
              <a:t>Reproductive Diseases</a:t>
            </a:r>
          </a:p>
          <a:p>
            <a:r>
              <a:rPr lang="en-US"/>
              <a:t>Dermatology</a:t>
            </a:r>
          </a:p>
          <a:p>
            <a:r>
              <a:rPr lang="en-US"/>
              <a:t>Miscellaneous</a:t>
            </a:r>
          </a:p>
        </p:txBody>
      </p:sp>
      <p:sp>
        <p:nvSpPr>
          <p:cNvPr id="13315" name="Rectangle 3"/>
          <p:cNvSpPr>
            <a:spLocks noGrp="1" noChangeArrowheads="1"/>
          </p:cNvSpPr>
          <p:nvPr>
            <p:ph type="title"/>
          </p:nvPr>
        </p:nvSpPr>
        <p:spPr>
          <a:xfrm>
            <a:off x="457200" y="228600"/>
            <a:ext cx="8229600" cy="1143000"/>
          </a:xfrm>
          <a:noFill/>
          <a:ln/>
        </p:spPr>
        <p:txBody>
          <a:bodyPr lIns="90488" tIns="44450" rIns="90488" bIns="44450" anchor="t"/>
          <a:lstStyle/>
          <a:p>
            <a:r>
              <a:rPr lang="en-US"/>
              <a:t>Orderly thinking...</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1027"/>
          <p:cNvSpPr>
            <a:spLocks noGrp="1" noChangeArrowheads="1"/>
          </p:cNvSpPr>
          <p:nvPr>
            <p:ph idx="1"/>
          </p:nvPr>
        </p:nvSpPr>
        <p:spPr>
          <a:xfrm>
            <a:off x="914400" y="1524000"/>
            <a:ext cx="7762875" cy="4181475"/>
          </a:xfrm>
        </p:spPr>
        <p:txBody>
          <a:bodyPr>
            <a:normAutofit/>
          </a:bodyPr>
          <a:lstStyle/>
          <a:p>
            <a:r>
              <a:rPr lang="en-US" dirty="0">
                <a:solidFill>
                  <a:srgbClr val="FF0000"/>
                </a:solidFill>
              </a:rPr>
              <a:t>Reportable disease!</a:t>
            </a:r>
          </a:p>
          <a:p>
            <a:r>
              <a:rPr lang="en-US" dirty="0"/>
              <a:t>Diagnosis</a:t>
            </a:r>
          </a:p>
          <a:p>
            <a:pPr lvl="2"/>
            <a:r>
              <a:rPr lang="en-US" dirty="0"/>
              <a:t>Necropsy - </a:t>
            </a:r>
          </a:p>
          <a:p>
            <a:pPr lvl="3"/>
            <a:r>
              <a:rPr lang="en-US" dirty="0" err="1"/>
              <a:t>histologic</a:t>
            </a:r>
            <a:r>
              <a:rPr lang="en-US" dirty="0"/>
              <a:t> lesions in brain, ulcers in </a:t>
            </a:r>
            <a:r>
              <a:rPr lang="en-US" dirty="0" err="1"/>
              <a:t>gi</a:t>
            </a:r>
            <a:r>
              <a:rPr lang="en-US" dirty="0"/>
              <a:t> tract</a:t>
            </a:r>
          </a:p>
          <a:p>
            <a:pPr lvl="2"/>
            <a:r>
              <a:rPr lang="en-US" dirty="0"/>
              <a:t>Serum neutralization is standard test</a:t>
            </a:r>
          </a:p>
          <a:p>
            <a:pPr lvl="2"/>
            <a:r>
              <a:rPr lang="en-US" dirty="0"/>
              <a:t>ELISA can be used as a screening test</a:t>
            </a:r>
          </a:p>
          <a:p>
            <a:r>
              <a:rPr lang="en-US" dirty="0"/>
              <a:t>Treatment - none</a:t>
            </a:r>
          </a:p>
          <a:p>
            <a:r>
              <a:rPr lang="en-US" dirty="0"/>
              <a:t>Prevention	</a:t>
            </a:r>
          </a:p>
          <a:p>
            <a:pPr lvl="2"/>
            <a:r>
              <a:rPr lang="en-US" dirty="0"/>
              <a:t>closed herd! quarantine! restrict wildlife</a:t>
            </a:r>
          </a:p>
          <a:p>
            <a:pPr lvl="2"/>
            <a:r>
              <a:rPr lang="en-US" dirty="0"/>
              <a:t>vaccination</a:t>
            </a:r>
          </a:p>
        </p:txBody>
      </p:sp>
      <p:sp>
        <p:nvSpPr>
          <p:cNvPr id="76802" name="Rectangle 1026"/>
          <p:cNvSpPr>
            <a:spLocks noGrp="1" noChangeArrowheads="1"/>
          </p:cNvSpPr>
          <p:nvPr>
            <p:ph type="title"/>
          </p:nvPr>
        </p:nvSpPr>
        <p:spPr/>
        <p:txBody>
          <a:bodyPr/>
          <a:lstStyle/>
          <a:p>
            <a:r>
              <a:rPr lang="en-US"/>
              <a:t>Pseudorabies cont...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26"/>
          <p:cNvSpPr>
            <a:spLocks noGrp="1" noChangeArrowheads="1"/>
          </p:cNvSpPr>
          <p:nvPr>
            <p:ph type="title"/>
          </p:nvPr>
        </p:nvSpPr>
        <p:spPr/>
        <p:txBody>
          <a:bodyPr/>
          <a:lstStyle/>
          <a:p>
            <a:r>
              <a:rPr lang="en-US"/>
              <a:t>Pseudorabies</a:t>
            </a:r>
          </a:p>
        </p:txBody>
      </p:sp>
      <p:pic>
        <p:nvPicPr>
          <p:cNvPr id="116740" name="Picture 1028" descr="pic"/>
          <p:cNvPicPr>
            <a:picLocks noChangeAspect="1" noChangeArrowheads="1"/>
          </p:cNvPicPr>
          <p:nvPr/>
        </p:nvPicPr>
        <p:blipFill>
          <a:blip r:embed="rId2" cstate="print"/>
          <a:srcRect/>
          <a:stretch>
            <a:fillRect/>
          </a:stretch>
        </p:blipFill>
        <p:spPr bwMode="auto">
          <a:xfrm>
            <a:off x="914400" y="1981200"/>
            <a:ext cx="7643813" cy="30575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p:txBody>
          <a:bodyPr/>
          <a:lstStyle/>
          <a:p>
            <a:r>
              <a:rPr lang="en-US"/>
              <a:t>Regulation</a:t>
            </a:r>
          </a:p>
          <a:p>
            <a:pPr lvl="1"/>
            <a:r>
              <a:rPr lang="en-US"/>
              <a:t>use of vaccine regulated by states</a:t>
            </a:r>
          </a:p>
          <a:p>
            <a:pPr lvl="1"/>
            <a:r>
              <a:rPr lang="en-US"/>
              <a:t>federal regulations for monitoring</a:t>
            </a:r>
          </a:p>
          <a:p>
            <a:pPr lvl="2"/>
            <a:r>
              <a:rPr lang="en-US"/>
              <a:t>all animals over 6mo old must be tested</a:t>
            </a:r>
          </a:p>
          <a:p>
            <a:pPr lvl="2"/>
            <a:r>
              <a:rPr lang="en-US"/>
              <a:t>25% of herd tested q3months or...</a:t>
            </a:r>
          </a:p>
          <a:p>
            <a:pPr lvl="2"/>
            <a:r>
              <a:rPr lang="en-US"/>
              <a:t>10% of herd tested q1month</a:t>
            </a:r>
          </a:p>
        </p:txBody>
      </p:sp>
      <p:sp>
        <p:nvSpPr>
          <p:cNvPr id="77826" name="Rectangle 2"/>
          <p:cNvSpPr>
            <a:spLocks noGrp="1" noChangeArrowheads="1"/>
          </p:cNvSpPr>
          <p:nvPr>
            <p:ph type="title"/>
          </p:nvPr>
        </p:nvSpPr>
        <p:spPr/>
        <p:txBody>
          <a:bodyPr/>
          <a:lstStyle/>
          <a:p>
            <a:r>
              <a:rPr lang="en-US"/>
              <a:t>Pseudorabies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idx="1"/>
          </p:nvPr>
        </p:nvSpPr>
        <p:spPr/>
        <p:txBody>
          <a:bodyPr/>
          <a:lstStyle/>
          <a:p>
            <a:r>
              <a:rPr lang="en-US"/>
              <a:t>Nursery or grower pigs</a:t>
            </a:r>
          </a:p>
          <a:p>
            <a:r>
              <a:rPr lang="en-US"/>
              <a:t>Vitamin E / Selenium deficiency</a:t>
            </a:r>
          </a:p>
          <a:p>
            <a:pPr lvl="2"/>
            <a:r>
              <a:rPr lang="en-US"/>
              <a:t>Propionic acid destroys Vit E / Sel</a:t>
            </a:r>
          </a:p>
          <a:p>
            <a:pPr lvl="2"/>
            <a:r>
              <a:rPr lang="en-US"/>
              <a:t>Rancid fat can destroy</a:t>
            </a:r>
          </a:p>
          <a:p>
            <a:pPr lvl="2"/>
            <a:r>
              <a:rPr lang="en-US"/>
              <a:t>Midwest U.S. is selenium deficient</a:t>
            </a:r>
          </a:p>
          <a:p>
            <a:r>
              <a:rPr lang="en-US"/>
              <a:t>Clinical signs</a:t>
            </a:r>
          </a:p>
          <a:p>
            <a:pPr lvl="2"/>
            <a:r>
              <a:rPr lang="en-US"/>
              <a:t>acute death (mulberry heart disease)</a:t>
            </a:r>
          </a:p>
          <a:p>
            <a:pPr lvl="2"/>
            <a:r>
              <a:rPr lang="en-US"/>
              <a:t>muscle weakness (white muscle disease)</a:t>
            </a:r>
          </a:p>
        </p:txBody>
      </p:sp>
      <p:sp>
        <p:nvSpPr>
          <p:cNvPr id="139267" name="Rectangle 3"/>
          <p:cNvSpPr>
            <a:spLocks noGrp="1" noChangeArrowheads="1"/>
          </p:cNvSpPr>
          <p:nvPr>
            <p:ph type="title"/>
          </p:nvPr>
        </p:nvSpPr>
        <p:spPr/>
        <p:txBody>
          <a:bodyPr/>
          <a:lstStyle/>
          <a:p>
            <a:r>
              <a:rPr lang="en-US" sz="2800"/>
              <a:t>White muscle disease / Mulberry    heart disease</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idx="1"/>
          </p:nvPr>
        </p:nvSpPr>
        <p:spPr/>
        <p:txBody>
          <a:bodyPr/>
          <a:lstStyle/>
          <a:p>
            <a:r>
              <a:rPr lang="en-US"/>
              <a:t>Diagnosis</a:t>
            </a:r>
          </a:p>
          <a:p>
            <a:pPr lvl="2"/>
            <a:r>
              <a:rPr lang="en-US"/>
              <a:t>Necropsy - hydropericardium, fibrinous epicarditis, myocardial hemorrhage</a:t>
            </a:r>
          </a:p>
          <a:p>
            <a:pPr lvl="2"/>
            <a:r>
              <a:rPr lang="en-US"/>
              <a:t>Diffise hepatic necrosis - hepatosis dietetica</a:t>
            </a:r>
          </a:p>
          <a:p>
            <a:pPr lvl="2"/>
            <a:r>
              <a:rPr lang="en-US"/>
              <a:t>Liver selenium &lt; 0.5 ug/g</a:t>
            </a:r>
          </a:p>
        </p:txBody>
      </p:sp>
      <p:sp>
        <p:nvSpPr>
          <p:cNvPr id="183298" name="Rectangle 2"/>
          <p:cNvSpPr>
            <a:spLocks noGrp="1" noChangeArrowheads="1"/>
          </p:cNvSpPr>
          <p:nvPr>
            <p:ph type="title"/>
          </p:nvPr>
        </p:nvSpPr>
        <p:spPr/>
        <p:txBody>
          <a:bodyPr/>
          <a:lstStyle/>
          <a:p>
            <a:r>
              <a:rPr lang="en-US"/>
              <a:t>Vit E / Selenium cont...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t>Mulberry heart disease</a:t>
            </a:r>
          </a:p>
        </p:txBody>
      </p:sp>
      <p:pic>
        <p:nvPicPr>
          <p:cNvPr id="182275" name="Picture 3" descr="pic"/>
          <p:cNvPicPr>
            <a:picLocks noChangeAspect="1" noChangeArrowheads="1"/>
          </p:cNvPicPr>
          <p:nvPr/>
        </p:nvPicPr>
        <p:blipFill>
          <a:blip r:embed="rId2" cstate="print"/>
          <a:srcRect/>
          <a:stretch>
            <a:fillRect/>
          </a:stretch>
        </p:blipFill>
        <p:spPr bwMode="auto">
          <a:xfrm>
            <a:off x="1828800" y="1905000"/>
            <a:ext cx="6172200" cy="427831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Treatment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0"/>
            <a:ext cx="8229600" cy="5029200"/>
          </a:xfrm>
        </p:spPr>
        <p:txBody>
          <a:bodyPr>
            <a:normAutofit/>
          </a:bodyPr>
          <a:lstStyle/>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Antioxidants </a:t>
            </a:r>
            <a:r>
              <a:rPr lang="en-US" dirty="0">
                <a:latin typeface="Times New Roman" panose="02020603050405020304" pitchFamily="18" charset="0"/>
                <a:cs typeface="Times New Roman" panose="02020603050405020304" pitchFamily="18" charset="0"/>
              </a:rPr>
              <a:t>must be </a:t>
            </a:r>
            <a:r>
              <a:rPr lang="en-US" dirty="0" smtClean="0">
                <a:latin typeface="Times New Roman" panose="02020603050405020304" pitchFamily="18" charset="0"/>
                <a:cs typeface="Times New Roman" panose="02020603050405020304" pitchFamily="18" charset="0"/>
              </a:rPr>
              <a:t>provided. It </a:t>
            </a:r>
            <a:r>
              <a:rPr lang="en-US" dirty="0">
                <a:latin typeface="Times New Roman" panose="02020603050405020304" pitchFamily="18" charset="0"/>
                <a:cs typeface="Times New Roman" panose="02020603050405020304" pitchFamily="18" charset="0"/>
              </a:rPr>
              <a:t>will take </a:t>
            </a:r>
            <a:r>
              <a:rPr lang="en-US" dirty="0" smtClean="0">
                <a:latin typeface="Times New Roman" panose="02020603050405020304" pitchFamily="18" charset="0"/>
                <a:cs typeface="Times New Roman" panose="02020603050405020304" pitchFamily="18" charset="0"/>
              </a:rPr>
              <a:t>time at </a:t>
            </a:r>
            <a:r>
              <a:rPr lang="en-US" dirty="0">
                <a:latin typeface="Times New Roman" panose="02020603050405020304" pitchFamily="18" charset="0"/>
                <a:cs typeface="Times New Roman" panose="02020603050405020304" pitchFamily="18" charset="0"/>
              </a:rPr>
              <a:t>least 2 weeks of supplemented feed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restore Vitamin E </a:t>
            </a:r>
            <a:r>
              <a:rPr lang="en-US" dirty="0" smtClean="0">
                <a:latin typeface="Times New Roman" panose="02020603050405020304" pitchFamily="18" charset="0"/>
                <a:cs typeface="Times New Roman" panose="02020603050405020304" pitchFamily="18" charset="0"/>
              </a:rPr>
              <a:t>levels.</a:t>
            </a:r>
          </a:p>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acute disease situation, Vitamin C can be </a:t>
            </a:r>
            <a:r>
              <a:rPr lang="en-US" dirty="0" smtClean="0">
                <a:latin typeface="Times New Roman" panose="02020603050405020304" pitchFamily="18" charset="0"/>
                <a:cs typeface="Times New Roman" panose="02020603050405020304" pitchFamily="18" charset="0"/>
              </a:rPr>
              <a:t>supplemented </a:t>
            </a:r>
            <a:r>
              <a:rPr lang="en-US" dirty="0">
                <a:latin typeface="Times New Roman" panose="02020603050405020304" pitchFamily="18" charset="0"/>
                <a:cs typeface="Times New Roman" panose="02020603050405020304" pitchFamily="18" charset="0"/>
              </a:rPr>
              <a:t>via water for 5-7 days.   </a:t>
            </a:r>
          </a:p>
          <a:p>
            <a:r>
              <a:rPr lang="en-US" dirty="0" smtClean="0">
                <a:latin typeface="Times New Roman" panose="02020603050405020304" pitchFamily="18" charset="0"/>
                <a:cs typeface="Times New Roman" panose="02020603050405020304" pitchFamily="18" charset="0"/>
              </a:rPr>
              <a:t>Injectable </a:t>
            </a:r>
            <a:r>
              <a:rPr lang="en-US" dirty="0">
                <a:latin typeface="Times New Roman" panose="02020603050405020304" pitchFamily="18" charset="0"/>
                <a:cs typeface="Times New Roman" panose="02020603050405020304" pitchFamily="18" charset="0"/>
              </a:rPr>
              <a:t>Vitamin E can be given around weaning.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Vitamin </a:t>
            </a:r>
            <a:r>
              <a:rPr lang="en-US" dirty="0">
                <a:latin typeface="Times New Roman" panose="02020603050405020304" pitchFamily="18" charset="0"/>
                <a:cs typeface="Times New Roman" panose="02020603050405020304" pitchFamily="18" charset="0"/>
              </a:rPr>
              <a:t>C </a:t>
            </a:r>
            <a:r>
              <a:rPr lang="en-US" dirty="0" smtClean="0">
                <a:latin typeface="Times New Roman" panose="02020603050405020304" pitchFamily="18" charset="0"/>
                <a:cs typeface="Times New Roman" panose="02020603050405020304" pitchFamily="18" charset="0"/>
              </a:rPr>
              <a:t>and E can </a:t>
            </a:r>
            <a:r>
              <a:rPr lang="en-US" dirty="0">
                <a:latin typeface="Times New Roman" panose="02020603050405020304" pitchFamily="18" charset="0"/>
                <a:cs typeface="Times New Roman" panose="02020603050405020304" pitchFamily="18" charset="0"/>
              </a:rPr>
              <a:t>be included in creep diets </a:t>
            </a:r>
            <a:r>
              <a:rPr lang="en-US" dirty="0" smtClean="0">
                <a:latin typeface="Times New Roman" panose="02020603050405020304" pitchFamily="18" charset="0"/>
                <a:cs typeface="Times New Roman" panose="02020603050405020304" pitchFamily="18" charset="0"/>
              </a:rPr>
              <a:t>but </a:t>
            </a:r>
            <a:r>
              <a:rPr lang="en-US" dirty="0">
                <a:latin typeface="Times New Roman" panose="02020603050405020304" pitchFamily="18" charset="0"/>
                <a:cs typeface="Times New Roman" panose="02020603050405020304" pitchFamily="18" charset="0"/>
              </a:rPr>
              <a:t>only where diets are prepared as meal or are pelleted using cold water - hot pelleting will destroy Vitamin C</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endParaRPr lang="en-US" dirty="0"/>
          </a:p>
          <a:p>
            <a:endParaRPr lang="en-US" dirty="0"/>
          </a:p>
          <a:p>
            <a:endParaRPr lang="en-US" dirty="0"/>
          </a:p>
        </p:txBody>
      </p:sp>
    </p:spTree>
    <p:extLst>
      <p:ext uri="{BB962C8B-B14F-4D97-AF65-F5344CB8AC3E}">
        <p14:creationId xmlns:p14="http://schemas.microsoft.com/office/powerpoint/2010/main" xmlns="" val="4139924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609600" y="2514600"/>
            <a:ext cx="3640540" cy="3352800"/>
          </a:xfrm>
          <a:prstGeom prst="rect">
            <a:avLst/>
          </a:prstGeom>
        </p:spPr>
      </p:pic>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Vitesel</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343400" y="1371600"/>
            <a:ext cx="4800600" cy="341632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Vitesel</a:t>
            </a:r>
            <a:r>
              <a:rPr lang="en-US" dirty="0">
                <a:latin typeface="Times New Roman" panose="02020603050405020304" pitchFamily="18" charset="0"/>
                <a:cs typeface="Times New Roman" panose="02020603050405020304" pitchFamily="18" charset="0"/>
              </a:rPr>
              <a:t> Injection is indicated for the prevention and treatment of Vitamin E- Selenium deficiency syndrome in piglets, lambs and calves, including various manifestations of nutritional muscular dystrophy (White Muscle Disease). Administration of </a:t>
            </a:r>
            <a:r>
              <a:rPr lang="en-US" dirty="0" err="1">
                <a:latin typeface="Times New Roman" panose="02020603050405020304" pitchFamily="18" charset="0"/>
                <a:cs typeface="Times New Roman" panose="02020603050405020304" pitchFamily="18" charset="0"/>
              </a:rPr>
              <a:t>Vitesel</a:t>
            </a:r>
            <a:r>
              <a:rPr lang="en-US" dirty="0">
                <a:latin typeface="Times New Roman" panose="02020603050405020304" pitchFamily="18" charset="0"/>
                <a:cs typeface="Times New Roman" panose="02020603050405020304" pitchFamily="18" charset="0"/>
              </a:rPr>
              <a:t> to the pregnant ewe may assist in the prevention of the deficiency syndrome of new born lambs under similar conditions.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Administer </a:t>
            </a:r>
            <a:r>
              <a:rPr lang="en-US" dirty="0" smtClean="0">
                <a:latin typeface="Times New Roman" panose="02020603050405020304" pitchFamily="18" charset="0"/>
                <a:cs typeface="Times New Roman" panose="02020603050405020304" pitchFamily="18" charset="0"/>
              </a:rPr>
              <a:t>by SQ or IM </a:t>
            </a:r>
            <a:r>
              <a:rPr lang="en-US" dirty="0">
                <a:latin typeface="Times New Roman" panose="02020603050405020304" pitchFamily="18" charset="0"/>
                <a:cs typeface="Times New Roman" panose="02020603050405020304" pitchFamily="18" charset="0"/>
              </a:rPr>
              <a:t>injection to lambs and by </a:t>
            </a:r>
            <a:r>
              <a:rPr lang="en-US" dirty="0" smtClean="0">
                <a:latin typeface="Times New Roman" panose="02020603050405020304" pitchFamily="18" charset="0"/>
                <a:cs typeface="Times New Roman" panose="02020603050405020304" pitchFamily="18" charset="0"/>
              </a:rPr>
              <a:t>SQ </a:t>
            </a:r>
            <a:r>
              <a:rPr lang="en-US" dirty="0">
                <a:latin typeface="Times New Roman" panose="02020603050405020304" pitchFamily="18" charset="0"/>
                <a:cs typeface="Times New Roman" panose="02020603050405020304" pitchFamily="18" charset="0"/>
              </a:rPr>
              <a:t>injection only to ewes and by </a:t>
            </a:r>
            <a:r>
              <a:rPr lang="en-US" dirty="0" smtClean="0">
                <a:latin typeface="Times New Roman" panose="02020603050405020304" pitchFamily="18" charset="0"/>
                <a:cs typeface="Times New Roman" panose="02020603050405020304" pitchFamily="18" charset="0"/>
              </a:rPr>
              <a:t>IM injection </a:t>
            </a:r>
            <a:r>
              <a:rPr lang="en-US" dirty="0">
                <a:latin typeface="Times New Roman" panose="02020603050405020304" pitchFamily="18" charset="0"/>
                <a:cs typeface="Times New Roman" panose="02020603050405020304" pitchFamily="18" charset="0"/>
              </a:rPr>
              <a:t>only to calves and </a:t>
            </a:r>
            <a:r>
              <a:rPr lang="en-US" dirty="0" smtClean="0">
                <a:latin typeface="Times New Roman" panose="02020603050405020304" pitchFamily="18" charset="0"/>
                <a:cs typeface="Times New Roman" panose="02020603050405020304" pitchFamily="18" charset="0"/>
              </a:rPr>
              <a:t>piglets</a:t>
            </a:r>
            <a:r>
              <a:rPr lang="en-US"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609600" y="5626121"/>
            <a:ext cx="4419600" cy="954107"/>
          </a:xfrm>
          <a:prstGeom prst="rect">
            <a:avLst/>
          </a:prstGeom>
          <a:noFill/>
        </p:spPr>
        <p:txBody>
          <a:bodyPr wrap="square" rtlCol="0">
            <a:spAutoFit/>
          </a:bodyPr>
          <a:lstStyle/>
          <a:p>
            <a:r>
              <a:rPr lang="en-US" sz="1400" dirty="0"/>
              <a:t>Alpha-</a:t>
            </a:r>
            <a:r>
              <a:rPr lang="en-US" sz="1400" dirty="0" err="1"/>
              <a:t>Tocopheryl</a:t>
            </a:r>
            <a:r>
              <a:rPr lang="en-US" sz="1400" dirty="0"/>
              <a:t> Acetate 68mg/ml</a:t>
            </a:r>
          </a:p>
          <a:p>
            <a:r>
              <a:rPr lang="en-US" sz="1400" dirty="0"/>
              <a:t>Selenium (as Potassium </a:t>
            </a:r>
            <a:r>
              <a:rPr lang="en-US" sz="1400" dirty="0" err="1"/>
              <a:t>Selenate</a:t>
            </a:r>
            <a:r>
              <a:rPr lang="en-US" sz="1400" dirty="0"/>
              <a:t>) 1.5mg/ml</a:t>
            </a:r>
          </a:p>
          <a:p>
            <a:r>
              <a:rPr lang="en-US" sz="1400" dirty="0"/>
              <a:t>Benzyl Alcohol as antimicrobial preservative 20mg/ml </a:t>
            </a:r>
          </a:p>
        </p:txBody>
      </p:sp>
    </p:spTree>
    <p:extLst>
      <p:ext uri="{BB962C8B-B14F-4D97-AF65-F5344CB8AC3E}">
        <p14:creationId xmlns:p14="http://schemas.microsoft.com/office/powerpoint/2010/main" xmlns="" val="2802473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idx="1"/>
          </p:nvPr>
        </p:nvSpPr>
        <p:spPr>
          <a:noFill/>
          <a:ln/>
        </p:spPr>
        <p:txBody>
          <a:bodyPr lIns="90488" tIns="44450" rIns="90488" bIns="44450"/>
          <a:lstStyle/>
          <a:p>
            <a:r>
              <a:rPr lang="en-US"/>
              <a:t>Atrophic rhinitis</a:t>
            </a:r>
          </a:p>
          <a:p>
            <a:r>
              <a:rPr lang="en-US"/>
              <a:t>Swine influenza</a:t>
            </a:r>
          </a:p>
          <a:p>
            <a:r>
              <a:rPr lang="en-US"/>
              <a:t>Mycoplasma pneumoniae</a:t>
            </a:r>
          </a:p>
          <a:p>
            <a:r>
              <a:rPr lang="en-US"/>
              <a:t>Actinobacillus pleuropneumoniae</a:t>
            </a:r>
          </a:p>
          <a:p>
            <a:r>
              <a:rPr lang="en-US"/>
              <a:t>Pasteurella</a:t>
            </a:r>
          </a:p>
          <a:p>
            <a:r>
              <a:rPr lang="en-US"/>
              <a:t>Verminous pneumonia</a:t>
            </a:r>
          </a:p>
        </p:txBody>
      </p:sp>
      <p:sp>
        <p:nvSpPr>
          <p:cNvPr id="118787" name="Rectangle 3"/>
          <p:cNvSpPr>
            <a:spLocks noGrp="1" noChangeArrowheads="1"/>
          </p:cNvSpPr>
          <p:nvPr>
            <p:ph type="title"/>
          </p:nvPr>
        </p:nvSpPr>
        <p:spPr>
          <a:noFill/>
          <a:ln/>
        </p:spPr>
        <p:txBody>
          <a:bodyPr lIns="90488" tIns="44450" rIns="90488" bIns="44450" anchor="t"/>
          <a:lstStyle/>
          <a:p>
            <a:r>
              <a:rPr lang="en-US"/>
              <a:t>Respiratory diseases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1524000"/>
            <a:ext cx="2743200" cy="2962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81600" y="1752600"/>
            <a:ext cx="2743200" cy="2486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p:txBody>
          <a:bodyPr/>
          <a:lstStyle/>
          <a:p>
            <a:pPr algn="ctr"/>
            <a:r>
              <a:rPr lang="en-US" dirty="0"/>
              <a:t>Atrophic Rhinitis</a:t>
            </a:r>
          </a:p>
        </p:txBody>
      </p:sp>
      <p:sp>
        <p:nvSpPr>
          <p:cNvPr id="8" name="Rectangle 7"/>
          <p:cNvSpPr/>
          <p:nvPr/>
        </p:nvSpPr>
        <p:spPr>
          <a:xfrm>
            <a:off x="1143000" y="4572000"/>
            <a:ext cx="7315200" cy="1938992"/>
          </a:xfrm>
          <a:prstGeom prst="rect">
            <a:avLst/>
          </a:prstGeom>
        </p:spPr>
        <p:txBody>
          <a:bodyPr wrap="square">
            <a:spAutoFit/>
          </a:bodyPr>
          <a:lstStyle/>
          <a:p>
            <a:r>
              <a:rPr lang="en-US" sz="2400" dirty="0" smtClean="0">
                <a:solidFill>
                  <a:schemeClr val="accent1"/>
                </a:solidFill>
                <a:effectLst>
                  <a:outerShdw blurRad="38100" dist="38100" dir="2700000" algn="tl">
                    <a:srgbClr val="000000">
                      <a:alpha val="43137"/>
                    </a:srgbClr>
                  </a:outerShdw>
                </a:effectLst>
              </a:rPr>
              <a:t>Atrophic rhinitis is an infectious disease of swine characterized by serous to </a:t>
            </a:r>
            <a:r>
              <a:rPr lang="en-US" sz="2400" dirty="0" err="1" smtClean="0">
                <a:solidFill>
                  <a:schemeClr val="accent1"/>
                </a:solidFill>
                <a:effectLst>
                  <a:outerShdw blurRad="38100" dist="38100" dir="2700000" algn="tl">
                    <a:srgbClr val="000000">
                      <a:alpha val="43137"/>
                    </a:srgbClr>
                  </a:outerShdw>
                </a:effectLst>
              </a:rPr>
              <a:t>mucopurulent</a:t>
            </a:r>
            <a:r>
              <a:rPr lang="en-US" sz="2400" dirty="0" smtClean="0">
                <a:solidFill>
                  <a:schemeClr val="accent1"/>
                </a:solidFill>
                <a:effectLst>
                  <a:outerShdw blurRad="38100" dist="38100" dir="2700000" algn="tl">
                    <a:srgbClr val="000000">
                      <a:alpha val="43137"/>
                    </a:srgbClr>
                  </a:outerShdw>
                </a:effectLst>
              </a:rPr>
              <a:t> nasal discharge, shortening or twisting of the snout, and atrophy of the turbinate (</a:t>
            </a:r>
            <a:r>
              <a:rPr lang="en-US" sz="2400" dirty="0" err="1" smtClean="0">
                <a:solidFill>
                  <a:schemeClr val="accent1"/>
                </a:solidFill>
                <a:effectLst>
                  <a:outerShdw blurRad="38100" dist="38100" dir="2700000" algn="tl">
                    <a:srgbClr val="000000">
                      <a:alpha val="43137"/>
                    </a:srgbClr>
                  </a:outerShdw>
                </a:effectLst>
              </a:rPr>
              <a:t>conchal</a:t>
            </a:r>
            <a:r>
              <a:rPr lang="en-US" sz="2400" dirty="0" smtClean="0">
                <a:solidFill>
                  <a:schemeClr val="accent1"/>
                </a:solidFill>
                <a:effectLst>
                  <a:outerShdw blurRad="38100" dist="38100" dir="2700000" algn="tl">
                    <a:srgbClr val="000000">
                      <a:alpha val="43137"/>
                    </a:srgbClr>
                  </a:outerShdw>
                </a:effectLst>
              </a:rPr>
              <a:t>) bones.</a:t>
            </a:r>
          </a:p>
        </p:txBody>
      </p:sp>
    </p:spTree>
    <p:extLst>
      <p:ext uri="{BB962C8B-B14F-4D97-AF65-F5344CB8AC3E}">
        <p14:creationId xmlns="" xmlns:p14="http://schemas.microsoft.com/office/powerpoint/2010/main" val="438748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idx="1"/>
          </p:nvPr>
        </p:nvSpPr>
        <p:spPr>
          <a:noFill/>
          <a:ln/>
        </p:spPr>
        <p:txBody>
          <a:bodyPr lIns="90488" tIns="44450" rIns="90488" bIns="44450"/>
          <a:lstStyle/>
          <a:p>
            <a:r>
              <a:rPr lang="en-US" dirty="0"/>
              <a:t>Erysipelas (</a:t>
            </a:r>
            <a:r>
              <a:rPr lang="en-US" i="1" dirty="0" err="1"/>
              <a:t>Erysipelothrix</a:t>
            </a:r>
            <a:r>
              <a:rPr lang="en-US" i="1" dirty="0"/>
              <a:t> </a:t>
            </a:r>
            <a:r>
              <a:rPr lang="en-US" i="1" dirty="0" err="1"/>
              <a:t>rhusiopathiae</a:t>
            </a:r>
            <a:r>
              <a:rPr lang="en-US" i="1" dirty="0"/>
              <a:t>)</a:t>
            </a:r>
          </a:p>
          <a:p>
            <a:r>
              <a:rPr lang="en-US" dirty="0" err="1"/>
              <a:t>Glasser’s</a:t>
            </a:r>
            <a:r>
              <a:rPr lang="en-US" dirty="0"/>
              <a:t> disease (</a:t>
            </a:r>
            <a:r>
              <a:rPr lang="en-US" i="1" dirty="0" err="1"/>
              <a:t>Haemophilus</a:t>
            </a:r>
            <a:r>
              <a:rPr lang="en-US" i="1" dirty="0"/>
              <a:t> </a:t>
            </a:r>
            <a:r>
              <a:rPr lang="en-US" i="1" dirty="0" err="1"/>
              <a:t>parasuis</a:t>
            </a:r>
            <a:r>
              <a:rPr lang="en-US" i="1" dirty="0"/>
              <a:t>)</a:t>
            </a:r>
          </a:p>
          <a:p>
            <a:r>
              <a:rPr lang="en-US" dirty="0"/>
              <a:t>Salmonella</a:t>
            </a:r>
          </a:p>
          <a:p>
            <a:r>
              <a:rPr lang="en-US" dirty="0"/>
              <a:t>PRRS (</a:t>
            </a:r>
            <a:r>
              <a:rPr lang="en-US" dirty="0" err="1"/>
              <a:t>arterivirus</a:t>
            </a:r>
            <a:r>
              <a:rPr lang="en-US" dirty="0" smtClean="0"/>
              <a:t>)</a:t>
            </a:r>
            <a:endParaRPr lang="en-US" dirty="0"/>
          </a:p>
          <a:p>
            <a:r>
              <a:rPr lang="en-US" dirty="0" err="1"/>
              <a:t>Pseudorabies</a:t>
            </a:r>
            <a:r>
              <a:rPr lang="en-US" dirty="0"/>
              <a:t> virus (herpes virus)</a:t>
            </a:r>
          </a:p>
          <a:p>
            <a:r>
              <a:rPr lang="en-US" dirty="0"/>
              <a:t>Vitamin E / selenium deficiency</a:t>
            </a:r>
          </a:p>
        </p:txBody>
      </p:sp>
      <p:sp>
        <p:nvSpPr>
          <p:cNvPr id="185346" name="Rectangle 2"/>
          <p:cNvSpPr>
            <a:spLocks noGrp="1" noChangeArrowheads="1"/>
          </p:cNvSpPr>
          <p:nvPr>
            <p:ph type="title"/>
          </p:nvPr>
        </p:nvSpPr>
        <p:spPr>
          <a:noFill/>
          <a:ln/>
        </p:spPr>
        <p:txBody>
          <a:bodyPr lIns="90488" tIns="44450" rIns="90488" bIns="44450" anchor="t"/>
          <a:lstStyle/>
          <a:p>
            <a:r>
              <a:rPr lang="en-US"/>
              <a:t>Multisystemic diseases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idx="1"/>
          </p:nvPr>
        </p:nvSpPr>
        <p:spPr>
          <a:noFill/>
          <a:ln/>
        </p:spPr>
        <p:txBody>
          <a:bodyPr lIns="90488" tIns="44450" rIns="90488" bIns="44450"/>
          <a:lstStyle/>
          <a:p>
            <a:r>
              <a:rPr lang="en-US" i="1" dirty="0" err="1"/>
              <a:t>Bordatella</a:t>
            </a:r>
            <a:r>
              <a:rPr lang="en-US" i="1" dirty="0"/>
              <a:t> </a:t>
            </a:r>
            <a:r>
              <a:rPr lang="en-US" i="1" dirty="0" err="1"/>
              <a:t>bronchiseptica</a:t>
            </a:r>
            <a:endParaRPr lang="en-US" i="1" dirty="0"/>
          </a:p>
          <a:p>
            <a:r>
              <a:rPr lang="en-US" i="1" dirty="0" err="1"/>
              <a:t>Pasteurella</a:t>
            </a:r>
            <a:r>
              <a:rPr lang="en-US" i="1" dirty="0"/>
              <a:t> </a:t>
            </a:r>
            <a:r>
              <a:rPr lang="en-US" i="1" dirty="0" err="1"/>
              <a:t>multocida</a:t>
            </a:r>
            <a:endParaRPr lang="en-US" i="1" dirty="0"/>
          </a:p>
          <a:p>
            <a:r>
              <a:rPr lang="en-US" dirty="0"/>
              <a:t>High </a:t>
            </a:r>
            <a:r>
              <a:rPr lang="en-US" dirty="0" smtClean="0"/>
              <a:t>ammonia</a:t>
            </a:r>
            <a:endParaRPr lang="en-US" dirty="0"/>
          </a:p>
        </p:txBody>
      </p:sp>
      <p:sp>
        <p:nvSpPr>
          <p:cNvPr id="79875" name="Rectangle 3"/>
          <p:cNvSpPr>
            <a:spLocks noGrp="1" noChangeArrowheads="1"/>
          </p:cNvSpPr>
          <p:nvPr>
            <p:ph type="title"/>
          </p:nvPr>
        </p:nvSpPr>
        <p:spPr>
          <a:noFill/>
          <a:ln/>
        </p:spPr>
        <p:txBody>
          <a:bodyPr lIns="90488" tIns="44450" rIns="90488" bIns="44450" anchor="t"/>
          <a:lstStyle/>
          <a:p>
            <a:r>
              <a:rPr lang="en-US"/>
              <a:t>Atrophic rhinitis</a:t>
            </a:r>
          </a:p>
        </p:txBody>
      </p:sp>
      <p:pic>
        <p:nvPicPr>
          <p:cNvPr id="4" name="Picture 5"/>
          <p:cNvPicPr>
            <a:picLocks noChangeAspect="1" noChangeArrowheads="1"/>
          </p:cNvPicPr>
          <p:nvPr/>
        </p:nvPicPr>
        <p:blipFill>
          <a:blip r:embed="rId2" cstate="print"/>
          <a:srcRect/>
          <a:stretch>
            <a:fillRect/>
          </a:stretch>
        </p:blipFill>
        <p:spPr bwMode="auto">
          <a:xfrm>
            <a:off x="4724400" y="2514600"/>
            <a:ext cx="4114800" cy="3075039"/>
          </a:xfrm>
          <a:prstGeom prst="rect">
            <a:avLst/>
          </a:prstGeom>
          <a:noFill/>
          <a:ln w="12700">
            <a:miter lim="800000"/>
            <a:headEnd/>
            <a:tailEnd/>
          </a:ln>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83480"/>
            <a:ext cx="8229600" cy="1051560"/>
          </a:xfrm>
        </p:spPr>
        <p:txBody>
          <a:bodyPr/>
          <a:lstStyle/>
          <a:p>
            <a:pPr algn="ctr"/>
            <a:r>
              <a:rPr lang="en-US" dirty="0"/>
              <a:t>Atrophic Rhinitis</a:t>
            </a:r>
          </a:p>
        </p:txBody>
      </p:sp>
      <p:sp>
        <p:nvSpPr>
          <p:cNvPr id="3" name="Content Placeholder 2"/>
          <p:cNvSpPr>
            <a:spLocks noGrp="1"/>
          </p:cNvSpPr>
          <p:nvPr>
            <p:ph idx="1"/>
          </p:nvPr>
        </p:nvSpPr>
        <p:spPr>
          <a:xfrm>
            <a:off x="457200" y="530352"/>
            <a:ext cx="8229600" cy="4187952"/>
          </a:xfrm>
        </p:spPr>
        <p:txBody>
          <a:bodyPr>
            <a:normAutofit/>
          </a:bodyPr>
          <a:lstStyle/>
          <a:p>
            <a:pPr marL="0" indent="0" algn="ctr">
              <a:buNone/>
            </a:pPr>
            <a:r>
              <a:rPr lang="en-US" sz="3200" b="1" u="sng" dirty="0" smtClean="0">
                <a:solidFill>
                  <a:schemeClr val="accent1"/>
                </a:solidFill>
                <a:effectLst>
                  <a:outerShdw blurRad="38100" dist="38100" dir="2700000" algn="tl">
                    <a:srgbClr val="000000">
                      <a:alpha val="43137"/>
                    </a:srgbClr>
                  </a:outerShdw>
                </a:effectLst>
              </a:rPr>
              <a:t>Signalment</a:t>
            </a:r>
          </a:p>
          <a:p>
            <a:pPr marL="0" indent="0" algn="ctr">
              <a:buNone/>
            </a:pPr>
            <a:endParaRPr lang="en-US" sz="3200" b="1" u="sng" dirty="0" smtClean="0">
              <a:solidFill>
                <a:schemeClr val="accent1"/>
              </a:solidFill>
              <a:effectLst>
                <a:outerShdw blurRad="38100" dist="38100" dir="2700000" algn="tl">
                  <a:srgbClr val="000000">
                    <a:alpha val="43137"/>
                  </a:srgbClr>
                </a:outerShdw>
              </a:effectLst>
            </a:endParaRPr>
          </a:p>
          <a:p>
            <a:pPr marL="0" indent="0">
              <a:buNone/>
            </a:pPr>
            <a:r>
              <a:rPr lang="en-US" sz="3200" dirty="0" smtClean="0">
                <a:solidFill>
                  <a:schemeClr val="accent1"/>
                </a:solidFill>
                <a:effectLst>
                  <a:outerShdw blurRad="38100" dist="38100" dir="2700000" algn="tl">
                    <a:srgbClr val="000000">
                      <a:alpha val="43137"/>
                    </a:srgbClr>
                  </a:outerShdw>
                </a:effectLst>
              </a:rPr>
              <a:t>Infection </a:t>
            </a:r>
            <a:r>
              <a:rPr lang="en-US" sz="3200" dirty="0">
                <a:solidFill>
                  <a:schemeClr val="accent1"/>
                </a:solidFill>
                <a:effectLst>
                  <a:outerShdw blurRad="38100" dist="38100" dir="2700000" algn="tl">
                    <a:srgbClr val="000000">
                      <a:alpha val="43137"/>
                    </a:srgbClr>
                  </a:outerShdw>
                </a:effectLst>
              </a:rPr>
              <a:t>is usually picked up during the second half of the sucking period or after weaning and clinical disease may be evident from three weeks of age onwards. </a:t>
            </a:r>
          </a:p>
        </p:txBody>
      </p:sp>
    </p:spTree>
    <p:extLst>
      <p:ext uri="{BB962C8B-B14F-4D97-AF65-F5344CB8AC3E}">
        <p14:creationId xmlns="" xmlns:p14="http://schemas.microsoft.com/office/powerpoint/2010/main" val="1751555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accent1"/>
                </a:solidFill>
                <a:effectLst>
                  <a:outerShdw blurRad="38100" dist="38100" dir="2700000" algn="tl">
                    <a:srgbClr val="000000">
                      <a:alpha val="43137"/>
                    </a:srgbClr>
                  </a:outerShdw>
                </a:effectLst>
              </a:rPr>
              <a:t>Spread of disease between herds is almost invariably by the carrier pig. Spread within herds is by droplet infection between pigs or by direct pig to pig (nose to nose) contact. It can also be spread indirectly on equipment, clothes etc</a:t>
            </a:r>
            <a:endParaRPr lang="en-US" dirty="0"/>
          </a:p>
        </p:txBody>
      </p:sp>
      <p:sp>
        <p:nvSpPr>
          <p:cNvPr id="3" name="Title 2"/>
          <p:cNvSpPr>
            <a:spLocks noGrp="1"/>
          </p:cNvSpPr>
          <p:nvPr>
            <p:ph type="title"/>
          </p:nvPr>
        </p:nvSpPr>
        <p:spPr/>
        <p:txBody>
          <a:bodyPr/>
          <a:lstStyle/>
          <a:p>
            <a:r>
              <a:rPr lang="en-US" dirty="0" smtClean="0"/>
              <a:t>Transmission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3"/>
          </a:xfrm>
        </p:spPr>
        <p:txBody>
          <a:bodyPr>
            <a:normAutofit/>
          </a:bodyPr>
          <a:lstStyle/>
          <a:p>
            <a:pPr lvl="2"/>
            <a:r>
              <a:rPr lang="en-US" sz="2000" b="1" dirty="0" smtClean="0">
                <a:latin typeface="+mj-lt"/>
              </a:rPr>
              <a:t>sneezing, sniffling</a:t>
            </a:r>
          </a:p>
          <a:p>
            <a:pPr lvl="2"/>
            <a:r>
              <a:rPr lang="en-US" sz="2000" b="1" dirty="0" smtClean="0">
                <a:latin typeface="+mj-lt"/>
              </a:rPr>
              <a:t>twisted snouts</a:t>
            </a:r>
          </a:p>
          <a:p>
            <a:pPr lvl="2"/>
            <a:r>
              <a:rPr lang="en-US" sz="2000" b="1" dirty="0" smtClean="0">
                <a:latin typeface="+mj-lt"/>
              </a:rPr>
              <a:t>excessive </a:t>
            </a:r>
            <a:r>
              <a:rPr lang="en-US" sz="2000" b="1" dirty="0" err="1" smtClean="0">
                <a:latin typeface="+mj-lt"/>
              </a:rPr>
              <a:t>lacrimation</a:t>
            </a:r>
            <a:endParaRPr lang="en-US" sz="2000" b="1" dirty="0" smtClean="0">
              <a:latin typeface="+mj-lt"/>
            </a:endParaRPr>
          </a:p>
          <a:p>
            <a:pPr lvl="2"/>
            <a:r>
              <a:rPr lang="en-US" sz="2000" b="1" dirty="0" err="1" smtClean="0">
                <a:latin typeface="+mj-lt"/>
              </a:rPr>
              <a:t>epistaxis</a:t>
            </a:r>
            <a:endParaRPr lang="en-US" sz="2000" b="1" i="1" dirty="0" smtClean="0">
              <a:latin typeface="+mj-lt"/>
            </a:endParaRPr>
          </a:p>
          <a:p>
            <a:pPr>
              <a:buNone/>
            </a:pPr>
            <a:endParaRPr lang="en-US" sz="2000" b="1" dirty="0" smtClean="0">
              <a:effectLst>
                <a:outerShdw blurRad="38100" dist="38100" dir="2700000" algn="tl">
                  <a:srgbClr val="000000">
                    <a:alpha val="43137"/>
                  </a:srgbClr>
                </a:outerShdw>
              </a:effectLst>
              <a:latin typeface="+mj-lt"/>
            </a:endParaRPr>
          </a:p>
          <a:p>
            <a:r>
              <a:rPr lang="en-US" sz="2000" b="1" dirty="0" smtClean="0">
                <a:effectLst>
                  <a:outerShdw blurRad="38100" dist="38100" dir="2700000" algn="tl">
                    <a:srgbClr val="000000">
                      <a:alpha val="43137"/>
                    </a:srgbClr>
                  </a:outerShdw>
                </a:effectLst>
                <a:latin typeface="+mj-lt"/>
              </a:rPr>
              <a:t>Assess snout deviation at slaughter </a:t>
            </a:r>
            <a:r>
              <a:rPr lang="en-US" sz="2000" b="1" dirty="0" err="1" smtClean="0">
                <a:effectLst>
                  <a:outerShdw blurRad="38100" dist="38100" dir="2700000" algn="tl">
                    <a:srgbClr val="000000">
                      <a:alpha val="43137"/>
                    </a:srgbClr>
                  </a:outerShdw>
                </a:effectLst>
                <a:latin typeface="+mj-lt"/>
              </a:rPr>
              <a:t>slaughter</a:t>
            </a:r>
            <a:r>
              <a:rPr lang="en-US" sz="2000" b="1" dirty="0" smtClean="0">
                <a:effectLst>
                  <a:outerShdw blurRad="38100" dist="38100" dir="2700000" algn="tl">
                    <a:srgbClr val="000000">
                      <a:alpha val="43137"/>
                    </a:srgbClr>
                  </a:outerShdw>
                </a:effectLst>
                <a:latin typeface="+mj-lt"/>
              </a:rPr>
              <a:t>-X section snout</a:t>
            </a:r>
          </a:p>
          <a:p>
            <a:r>
              <a:rPr lang="en-US" sz="2000" b="1" dirty="0" smtClean="0">
                <a:effectLst>
                  <a:outerShdw blurRad="38100" dist="38100" dir="2700000" algn="tl">
                    <a:srgbClr val="000000">
                      <a:alpha val="43137"/>
                    </a:srgbClr>
                  </a:outerShdw>
                </a:effectLst>
                <a:latin typeface="+mj-lt"/>
              </a:rPr>
              <a:t>Culture nasal swabs</a:t>
            </a:r>
          </a:p>
          <a:p>
            <a:r>
              <a:rPr lang="en-US" sz="2000" b="1" dirty="0" smtClean="0">
                <a:effectLst>
                  <a:outerShdw blurRad="38100" dist="38100" dir="2700000" algn="tl">
                    <a:srgbClr val="000000">
                      <a:alpha val="43137"/>
                    </a:srgbClr>
                  </a:outerShdw>
                </a:effectLst>
                <a:latin typeface="+mj-lt"/>
              </a:rPr>
              <a:t>Must demonstrate P. </a:t>
            </a:r>
            <a:r>
              <a:rPr lang="en-US" sz="2000" b="1" dirty="0" err="1" smtClean="0">
                <a:effectLst>
                  <a:outerShdw blurRad="38100" dist="38100" dir="2700000" algn="tl">
                    <a:srgbClr val="000000">
                      <a:alpha val="43137"/>
                    </a:srgbClr>
                  </a:outerShdw>
                </a:effectLst>
                <a:latin typeface="+mj-lt"/>
              </a:rPr>
              <a:t>multocida</a:t>
            </a:r>
            <a:r>
              <a:rPr lang="en-US" sz="2000" b="1" dirty="0" smtClean="0">
                <a:effectLst>
                  <a:outerShdw blurRad="38100" dist="38100" dir="2700000" algn="tl">
                    <a:srgbClr val="000000">
                      <a:alpha val="43137"/>
                    </a:srgbClr>
                  </a:outerShdw>
                </a:effectLst>
                <a:latin typeface="+mj-lt"/>
              </a:rPr>
              <a:t> toxin to confirm (PCR)</a:t>
            </a:r>
            <a:endParaRPr lang="en-US" sz="2000" b="1" u="sng" dirty="0" smtClean="0">
              <a:effectLst>
                <a:outerShdw blurRad="38100" dist="38100" dir="2700000" algn="tl">
                  <a:srgbClr val="000000">
                    <a:alpha val="43137"/>
                  </a:srgbClr>
                </a:outerShdw>
              </a:effectLst>
              <a:latin typeface="+mj-lt"/>
            </a:endParaRPr>
          </a:p>
          <a:p>
            <a:pPr>
              <a:buNone/>
            </a:pPr>
            <a:endParaRPr lang="en-US" dirty="0"/>
          </a:p>
        </p:txBody>
      </p:sp>
      <p:sp>
        <p:nvSpPr>
          <p:cNvPr id="3" name="Title 2"/>
          <p:cNvSpPr>
            <a:spLocks noGrp="1"/>
          </p:cNvSpPr>
          <p:nvPr>
            <p:ph type="title"/>
          </p:nvPr>
        </p:nvSpPr>
        <p:spPr/>
        <p:txBody>
          <a:bodyPr>
            <a:normAutofit fontScale="90000"/>
          </a:bodyPr>
          <a:lstStyle/>
          <a:p>
            <a:r>
              <a:rPr lang="en-US" sz="4400" dirty="0" smtClean="0">
                <a:solidFill>
                  <a:schemeClr val="accent1"/>
                </a:solidFill>
                <a:effectLst>
                  <a:outerShdw blurRad="38100" dist="38100" dir="2700000" algn="tl">
                    <a:srgbClr val="000000">
                      <a:alpha val="43137"/>
                    </a:srgbClr>
                  </a:outerShdw>
                </a:effectLst>
              </a:rPr>
              <a:t>Clinical signs</a:t>
            </a:r>
            <a:br>
              <a:rPr lang="en-US" sz="4400" dirty="0" smtClean="0">
                <a:solidFill>
                  <a:schemeClr val="accent1"/>
                </a:solidFill>
                <a:effectLst>
                  <a:outerShdw blurRad="38100" dist="38100" dir="2700000" algn="tl">
                    <a:srgbClr val="000000">
                      <a:alpha val="43137"/>
                    </a:srgbClr>
                  </a:outerShdw>
                </a:effectLst>
              </a:rPr>
            </a:br>
            <a:endParaRPr lang="en-US"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71800" y="4124325"/>
            <a:ext cx="4857750" cy="2733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noFill/>
          <a:ln/>
        </p:spPr>
        <p:txBody>
          <a:bodyPr lIns="90488" tIns="44450" rIns="90488" bIns="44450">
            <a:normAutofit fontScale="92500" lnSpcReduction="20000"/>
          </a:bodyPr>
          <a:lstStyle/>
          <a:p>
            <a:r>
              <a:rPr lang="en-US" dirty="0"/>
              <a:t>Diagnosis</a:t>
            </a:r>
          </a:p>
          <a:p>
            <a:pPr lvl="2"/>
            <a:r>
              <a:rPr lang="en-US" dirty="0"/>
              <a:t>Necropsy - cut snout at 2nd premolar</a:t>
            </a:r>
          </a:p>
          <a:p>
            <a:pPr lvl="2"/>
            <a:r>
              <a:rPr lang="en-US" dirty="0"/>
              <a:t>Nasal culture for either </a:t>
            </a:r>
            <a:r>
              <a:rPr lang="en-US" dirty="0" smtClean="0"/>
              <a:t>organism</a:t>
            </a:r>
          </a:p>
          <a:p>
            <a:pPr lvl="2">
              <a:buNone/>
            </a:pPr>
            <a:endParaRPr lang="en-US" dirty="0" smtClean="0"/>
          </a:p>
          <a:p>
            <a:pPr lvl="2">
              <a:buNone/>
            </a:pPr>
            <a:endParaRPr lang="en-US" dirty="0" smtClean="0"/>
          </a:p>
          <a:p>
            <a:pPr lvl="2">
              <a:buNone/>
            </a:pPr>
            <a:endParaRPr lang="en-US" dirty="0" smtClean="0"/>
          </a:p>
          <a:p>
            <a:pPr lvl="2">
              <a:buNone/>
            </a:pPr>
            <a:endParaRPr lang="en-US" dirty="0" smtClean="0"/>
          </a:p>
          <a:p>
            <a:pPr lvl="2">
              <a:buNone/>
            </a:pPr>
            <a:endParaRPr lang="en-US" dirty="0" smtClean="0"/>
          </a:p>
          <a:p>
            <a:pPr lvl="2">
              <a:buNone/>
            </a:pPr>
            <a:endParaRPr lang="en-US" dirty="0"/>
          </a:p>
          <a:p>
            <a:r>
              <a:rPr lang="en-US" dirty="0" smtClean="0"/>
              <a:t>Treatment</a:t>
            </a:r>
          </a:p>
          <a:p>
            <a:pPr lvl="2"/>
            <a:r>
              <a:rPr lang="en-US" dirty="0" err="1" smtClean="0"/>
              <a:t>tetracyclines</a:t>
            </a:r>
            <a:r>
              <a:rPr lang="en-US" dirty="0" smtClean="0"/>
              <a:t> in the feed</a:t>
            </a:r>
          </a:p>
          <a:p>
            <a:pPr lvl="2"/>
            <a:r>
              <a:rPr lang="en-US" dirty="0" smtClean="0"/>
              <a:t>LA200 to neonates</a:t>
            </a:r>
          </a:p>
          <a:p>
            <a:r>
              <a:rPr lang="en-US" dirty="0" smtClean="0"/>
              <a:t>Control </a:t>
            </a:r>
            <a:r>
              <a:rPr lang="en-US" dirty="0"/>
              <a:t>and prevention</a:t>
            </a:r>
          </a:p>
          <a:p>
            <a:pPr lvl="2"/>
            <a:r>
              <a:rPr lang="en-US" dirty="0"/>
              <a:t>all in all out, reduce stress, clean air</a:t>
            </a:r>
          </a:p>
          <a:p>
            <a:pPr lvl="2"/>
            <a:r>
              <a:rPr lang="en-US" dirty="0"/>
              <a:t>vaccinate sows</a:t>
            </a:r>
          </a:p>
        </p:txBody>
      </p:sp>
      <p:sp>
        <p:nvSpPr>
          <p:cNvPr id="26626" name="Rectangle 2"/>
          <p:cNvSpPr>
            <a:spLocks noGrp="1" noChangeArrowheads="1"/>
          </p:cNvSpPr>
          <p:nvPr>
            <p:ph type="title"/>
          </p:nvPr>
        </p:nvSpPr>
        <p:spPr>
          <a:noFill/>
          <a:ln/>
        </p:spPr>
        <p:txBody>
          <a:bodyPr lIns="90488" tIns="44450" rIns="90488" bIns="44450" anchor="t"/>
          <a:lstStyle/>
          <a:p>
            <a:r>
              <a:rPr lang="en-US"/>
              <a:t>Atrophic rhinitis cont...</a:t>
            </a:r>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2667000"/>
            <a:ext cx="5334000" cy="1200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Atrophic rhinitis</a:t>
            </a:r>
          </a:p>
        </p:txBody>
      </p:sp>
      <p:pic>
        <p:nvPicPr>
          <p:cNvPr id="117764" name="Picture 4" descr="pic"/>
          <p:cNvPicPr>
            <a:picLocks noChangeAspect="1" noChangeArrowheads="1"/>
          </p:cNvPicPr>
          <p:nvPr/>
        </p:nvPicPr>
        <p:blipFill>
          <a:blip r:embed="rId2" cstate="print"/>
          <a:srcRect/>
          <a:stretch>
            <a:fillRect/>
          </a:stretch>
        </p:blipFill>
        <p:spPr bwMode="auto">
          <a:xfrm>
            <a:off x="228600" y="1143000"/>
            <a:ext cx="4137264" cy="3581400"/>
          </a:xfrm>
          <a:prstGeom prst="rect">
            <a:avLst/>
          </a:prstGeom>
          <a:noFill/>
        </p:spPr>
      </p:pic>
      <p:pic>
        <p:nvPicPr>
          <p:cNvPr id="4" name="Picture 2" descr="http://a248.e.akamai.net/7/248/430/20060217203633/www.merckvetmanual.com/mvm/img/bgraph/resrp01.jpg"/>
          <p:cNvPicPr>
            <a:picLocks noChangeAspect="1" noChangeArrowheads="1"/>
          </p:cNvPicPr>
          <p:nvPr/>
        </p:nvPicPr>
        <p:blipFill>
          <a:blip r:embed="rId3" cstate="print"/>
          <a:srcRect/>
          <a:stretch>
            <a:fillRect/>
          </a:stretch>
        </p:blipFill>
        <p:spPr bwMode="auto">
          <a:xfrm>
            <a:off x="5105400" y="1745226"/>
            <a:ext cx="3352800" cy="506975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76200" y="1481328"/>
            <a:ext cx="5638800" cy="4525963"/>
          </a:xfrm>
          <a:noFill/>
          <a:ln/>
        </p:spPr>
        <p:txBody>
          <a:bodyPr lIns="90488" tIns="44450" rIns="90488" bIns="44450"/>
          <a:lstStyle/>
          <a:p>
            <a:r>
              <a:rPr lang="en-US" dirty="0"/>
              <a:t>Influenza virus</a:t>
            </a:r>
          </a:p>
          <a:p>
            <a:r>
              <a:rPr lang="en-US" dirty="0" err="1">
                <a:solidFill>
                  <a:schemeClr val="accent2"/>
                </a:solidFill>
              </a:rPr>
              <a:t>Zoonotic</a:t>
            </a:r>
            <a:endParaRPr lang="en-US" dirty="0">
              <a:solidFill>
                <a:schemeClr val="accent2"/>
              </a:solidFill>
            </a:endParaRPr>
          </a:p>
          <a:p>
            <a:r>
              <a:rPr lang="en-US" dirty="0"/>
              <a:t>Outbreaks associated with movement or extreme weather changes</a:t>
            </a:r>
          </a:p>
          <a:p>
            <a:pPr lvl="2"/>
            <a:r>
              <a:rPr lang="en-US" dirty="0"/>
              <a:t>up to 100% morbidity</a:t>
            </a:r>
          </a:p>
          <a:p>
            <a:pPr lvl="2"/>
            <a:r>
              <a:rPr lang="en-US" dirty="0"/>
              <a:t>low mortality unless secondary bacterial infection complicates </a:t>
            </a:r>
            <a:r>
              <a:rPr lang="en-US" dirty="0" smtClean="0"/>
              <a:t>things</a:t>
            </a:r>
            <a:endParaRPr lang="en-US" dirty="0"/>
          </a:p>
        </p:txBody>
      </p:sp>
      <p:sp>
        <p:nvSpPr>
          <p:cNvPr id="27650" name="Rectangle 2"/>
          <p:cNvSpPr>
            <a:spLocks noGrp="1" noChangeArrowheads="1"/>
          </p:cNvSpPr>
          <p:nvPr>
            <p:ph type="title"/>
          </p:nvPr>
        </p:nvSpPr>
        <p:spPr>
          <a:noFill/>
          <a:ln/>
        </p:spPr>
        <p:txBody>
          <a:bodyPr lIns="90488" tIns="44450" rIns="90488" bIns="44450" anchor="t"/>
          <a:lstStyle/>
          <a:p>
            <a:r>
              <a:rPr lang="en-US" dirty="0"/>
              <a:t>Swine influenza</a:t>
            </a:r>
          </a:p>
        </p:txBody>
      </p:sp>
      <p:pic>
        <p:nvPicPr>
          <p:cNvPr id="4" name="Picture 3" descr="http://www.fewings.ca/Portals/30/090428SickPigc.jpg"/>
          <p:cNvPicPr/>
          <p:nvPr/>
        </p:nvPicPr>
        <p:blipFill>
          <a:blip r:embed="rId2" cstate="print"/>
          <a:srcRect/>
          <a:stretch>
            <a:fillRect/>
          </a:stretch>
        </p:blipFill>
        <p:spPr bwMode="auto">
          <a:xfrm>
            <a:off x="5029200" y="0"/>
            <a:ext cx="4114800" cy="411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1295400" y="228600"/>
            <a:ext cx="8641080" cy="1714500"/>
          </a:xfrm>
          <a:ln/>
        </p:spPr>
        <p:txBody>
          <a:bodyPr lIns="82296" tIns="41148" rIns="82296" bIns="41148"/>
          <a:lstStyle/>
          <a:p>
            <a:r>
              <a:rPr lang="en-US" dirty="0" smtClean="0"/>
              <a:t>Etiology </a:t>
            </a:r>
            <a:endParaRPr lang="en-US" dirty="0"/>
          </a:p>
        </p:txBody>
      </p:sp>
      <p:sp>
        <p:nvSpPr>
          <p:cNvPr id="21506" name="Rectangle 2"/>
          <p:cNvSpPr>
            <a:spLocks noGrp="1" noChangeArrowheads="1"/>
          </p:cNvSpPr>
          <p:nvPr>
            <p:ph type="body" idx="1"/>
          </p:nvPr>
        </p:nvSpPr>
        <p:spPr>
          <a:xfrm>
            <a:off x="388620" y="2491740"/>
            <a:ext cx="8641080" cy="4103370"/>
          </a:xfrm>
          <a:ln/>
        </p:spPr>
        <p:txBody>
          <a:bodyPr lIns="82296" tIns="41148" rIns="82296" bIns="41148"/>
          <a:lstStyle/>
          <a:p>
            <a:r>
              <a:rPr lang="en-US" dirty="0"/>
              <a:t>SIV is an </a:t>
            </a:r>
            <a:r>
              <a:rPr lang="en-US" dirty="0" err="1"/>
              <a:t>orthomyxovirus</a:t>
            </a:r>
            <a:r>
              <a:rPr lang="en-US" dirty="0"/>
              <a:t> of the influenza A </a:t>
            </a:r>
          </a:p>
          <a:p>
            <a:r>
              <a:rPr lang="en-US" smtClean="0"/>
              <a:t>3 </a:t>
            </a:r>
            <a:r>
              <a:rPr lang="en-US" dirty="0"/>
              <a:t>influenza a subtypes that have been isolated in pigs</a:t>
            </a:r>
          </a:p>
          <a:p>
            <a:pPr marL="491490" lvl="1"/>
            <a:r>
              <a:rPr lang="en-US" dirty="0"/>
              <a:t>H1N1, H1N2, H3N2</a:t>
            </a:r>
          </a:p>
          <a:p>
            <a:pPr marL="491490" lvl="1"/>
            <a:r>
              <a:rPr lang="en-US" dirty="0"/>
              <a:t>Most common is H1N1</a:t>
            </a:r>
          </a:p>
        </p:txBody>
      </p:sp>
      <p:pic>
        <p:nvPicPr>
          <p:cNvPr id="21507" name="Picture 3"/>
          <p:cNvPicPr>
            <a:picLocks noChangeAspect="1" noChangeArrowheads="1"/>
          </p:cNvPicPr>
          <p:nvPr/>
        </p:nvPicPr>
        <p:blipFill>
          <a:blip r:embed="rId2" cstate="print"/>
          <a:srcRect/>
          <a:stretch>
            <a:fillRect/>
          </a:stretch>
        </p:blipFill>
        <p:spPr bwMode="auto">
          <a:xfrm>
            <a:off x="4343400" y="304800"/>
            <a:ext cx="3613308" cy="2167413"/>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ln/>
        </p:spPr>
        <p:txBody>
          <a:bodyPr lIns="82296" tIns="41148" rIns="82296" bIns="41148"/>
          <a:lstStyle/>
          <a:p>
            <a:r>
              <a:rPr lang="en-US"/>
              <a:t>Signalment</a:t>
            </a:r>
          </a:p>
        </p:txBody>
      </p:sp>
      <p:sp>
        <p:nvSpPr>
          <p:cNvPr id="23554" name="Rectangle 2"/>
          <p:cNvSpPr>
            <a:spLocks noGrp="1" noChangeArrowheads="1"/>
          </p:cNvSpPr>
          <p:nvPr>
            <p:ph type="body" idx="1"/>
          </p:nvPr>
        </p:nvSpPr>
        <p:spPr>
          <a:ln/>
        </p:spPr>
        <p:txBody>
          <a:bodyPr lIns="82296" tIns="41148" rIns="82296" bIns="41148"/>
          <a:lstStyle/>
          <a:p>
            <a:r>
              <a:rPr lang="en-US"/>
              <a:t>Pigs are the principle hosts of SIV and in all ages.</a:t>
            </a:r>
          </a:p>
          <a:p>
            <a:r>
              <a:rPr lang="en-US"/>
              <a:t>Chicken, ducks, turkeys, many wild birds and people can also be prone to SIV </a:t>
            </a:r>
          </a:p>
        </p:txBody>
      </p:sp>
      <p:pic>
        <p:nvPicPr>
          <p:cNvPr id="4" name="Picture 3"/>
          <p:cNvPicPr>
            <a:picLocks noChangeAspect="1" noChangeArrowheads="1"/>
          </p:cNvPicPr>
          <p:nvPr/>
        </p:nvPicPr>
        <p:blipFill>
          <a:blip r:embed="rId2" cstate="print"/>
          <a:srcRect/>
          <a:stretch>
            <a:fillRect/>
          </a:stretch>
        </p:blipFill>
        <p:spPr bwMode="auto">
          <a:xfrm>
            <a:off x="609600" y="3505200"/>
            <a:ext cx="3289300" cy="2463800"/>
          </a:xfrm>
          <a:prstGeom prst="rect">
            <a:avLst/>
          </a:prstGeom>
          <a:noFill/>
          <a:ln w="12700" cap="flat">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5105400" y="3429000"/>
            <a:ext cx="2933700" cy="2768600"/>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0" y="1481328"/>
            <a:ext cx="6019800" cy="4525963"/>
          </a:xfrm>
          <a:noFill/>
          <a:ln/>
        </p:spPr>
        <p:txBody>
          <a:bodyPr lIns="90488" tIns="44450" rIns="90488" bIns="44450"/>
          <a:lstStyle/>
          <a:p>
            <a:r>
              <a:rPr lang="en-US" dirty="0"/>
              <a:t>Diagnosis</a:t>
            </a:r>
          </a:p>
          <a:p>
            <a:pPr lvl="2"/>
            <a:r>
              <a:rPr lang="en-US" dirty="0"/>
              <a:t>Necropsy - </a:t>
            </a:r>
            <a:r>
              <a:rPr lang="en-US" dirty="0" err="1"/>
              <a:t>cranioventral</a:t>
            </a:r>
            <a:r>
              <a:rPr lang="en-US" dirty="0"/>
              <a:t> pneumonia</a:t>
            </a:r>
          </a:p>
          <a:p>
            <a:pPr lvl="2"/>
            <a:r>
              <a:rPr lang="en-US" dirty="0"/>
              <a:t>Fluorescent antibody test</a:t>
            </a:r>
          </a:p>
          <a:p>
            <a:r>
              <a:rPr lang="en-US" dirty="0"/>
              <a:t>Treatment - supportive</a:t>
            </a:r>
          </a:p>
          <a:p>
            <a:r>
              <a:rPr lang="en-US" dirty="0"/>
              <a:t>Prevention</a:t>
            </a:r>
          </a:p>
          <a:p>
            <a:pPr lvl="2"/>
            <a:r>
              <a:rPr lang="en-US" dirty="0"/>
              <a:t>closed herd</a:t>
            </a:r>
          </a:p>
          <a:p>
            <a:pPr lvl="2"/>
            <a:r>
              <a:rPr lang="en-US" dirty="0"/>
              <a:t>control secondary infections</a:t>
            </a:r>
          </a:p>
          <a:p>
            <a:pPr lvl="2"/>
            <a:r>
              <a:rPr lang="en-US" dirty="0"/>
              <a:t>keep away from humans </a:t>
            </a:r>
            <a:endParaRPr lang="en-US" dirty="0" smtClean="0"/>
          </a:p>
          <a:p>
            <a:pPr lvl="2">
              <a:buNone/>
            </a:pPr>
            <a:r>
              <a:rPr lang="en-US" dirty="0" smtClean="0"/>
              <a:t>   (</a:t>
            </a:r>
            <a:r>
              <a:rPr lang="en-US" dirty="0"/>
              <a:t>no shows!)</a:t>
            </a:r>
          </a:p>
        </p:txBody>
      </p:sp>
      <p:sp>
        <p:nvSpPr>
          <p:cNvPr id="28674" name="Rectangle 2"/>
          <p:cNvSpPr>
            <a:spLocks noGrp="1" noChangeArrowheads="1"/>
          </p:cNvSpPr>
          <p:nvPr>
            <p:ph type="title"/>
          </p:nvPr>
        </p:nvSpPr>
        <p:spPr>
          <a:noFill/>
          <a:ln/>
        </p:spPr>
        <p:txBody>
          <a:bodyPr lIns="90488" tIns="44450" rIns="90488" bIns="44450" anchor="t"/>
          <a:lstStyle/>
          <a:p>
            <a:r>
              <a:rPr lang="en-US"/>
              <a:t>Swine influenza cont...</a:t>
            </a:r>
          </a:p>
        </p:txBody>
      </p:sp>
      <p:pic>
        <p:nvPicPr>
          <p:cNvPr id="4" name="Picture 5"/>
          <p:cNvPicPr>
            <a:picLocks noChangeAspect="1" noChangeArrowheads="1"/>
          </p:cNvPicPr>
          <p:nvPr/>
        </p:nvPicPr>
        <p:blipFill>
          <a:blip r:embed="rId2" cstate="print"/>
          <a:srcRect/>
          <a:stretch>
            <a:fillRect/>
          </a:stretch>
        </p:blipFill>
        <p:spPr bwMode="auto">
          <a:xfrm>
            <a:off x="5029200" y="3679825"/>
            <a:ext cx="4419600" cy="3178175"/>
          </a:xfrm>
          <a:prstGeom prst="rect">
            <a:avLst/>
          </a:prstGeom>
          <a:noFill/>
          <a:ln w="12700">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2" name="Rectangle 0"/>
          <p:cNvSpPr>
            <a:spLocks noGrp="1" noChangeArrowheads="1"/>
          </p:cNvSpPr>
          <p:nvPr>
            <p:ph idx="1"/>
          </p:nvPr>
        </p:nvSpPr>
        <p:spPr>
          <a:noFill/>
          <a:ln/>
        </p:spPr>
        <p:txBody>
          <a:bodyPr lIns="90488" tIns="44450" rIns="90488" bIns="44450"/>
          <a:lstStyle/>
          <a:p>
            <a:r>
              <a:rPr lang="en-US"/>
              <a:t>Erysipelothrix rhusiopathiae</a:t>
            </a:r>
          </a:p>
          <a:p>
            <a:pPr lvl="2"/>
            <a:r>
              <a:rPr lang="en-US"/>
              <a:t>Gram positive rod</a:t>
            </a:r>
          </a:p>
          <a:p>
            <a:r>
              <a:rPr lang="en-US"/>
              <a:t>Environmental contaminant</a:t>
            </a:r>
          </a:p>
          <a:p>
            <a:pPr lvl="2"/>
            <a:r>
              <a:rPr lang="en-US"/>
              <a:t>most herds have carriers</a:t>
            </a:r>
          </a:p>
          <a:p>
            <a:r>
              <a:rPr lang="en-US"/>
              <a:t>Septicemia</a:t>
            </a:r>
          </a:p>
          <a:p>
            <a:pPr lvl="2"/>
            <a:r>
              <a:rPr lang="en-US"/>
              <a:t>diamond skin, arthritis, endocarditis, necrosis</a:t>
            </a:r>
          </a:p>
        </p:txBody>
      </p:sp>
      <p:sp>
        <p:nvSpPr>
          <p:cNvPr id="187393" name="Rectangle 1"/>
          <p:cNvSpPr>
            <a:spLocks noGrp="1" noChangeArrowheads="1"/>
          </p:cNvSpPr>
          <p:nvPr>
            <p:ph type="title"/>
          </p:nvPr>
        </p:nvSpPr>
        <p:spPr>
          <a:noFill/>
          <a:ln/>
        </p:spPr>
        <p:txBody>
          <a:bodyPr lIns="90488" tIns="44450" rIns="90488" bIns="44450" anchor="t"/>
          <a:lstStyle/>
          <a:p>
            <a:r>
              <a:rPr lang="en-US"/>
              <a:t>Erysipelas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noFill/>
          <a:ln/>
        </p:spPr>
        <p:txBody>
          <a:bodyPr lIns="90488" tIns="44450" rIns="90488" bIns="44450"/>
          <a:lstStyle/>
          <a:p>
            <a:r>
              <a:rPr lang="en-US"/>
              <a:t>Enzootic pneumonia</a:t>
            </a:r>
          </a:p>
          <a:p>
            <a:r>
              <a:rPr lang="en-US"/>
              <a:t>Most common cause of chronic pneumonia</a:t>
            </a:r>
          </a:p>
          <a:p>
            <a:r>
              <a:rPr lang="en-US"/>
              <a:t>Chronic, non-productive cough</a:t>
            </a:r>
          </a:p>
          <a:p>
            <a:r>
              <a:rPr lang="en-US"/>
              <a:t>Low mortality</a:t>
            </a:r>
          </a:p>
          <a:p>
            <a:r>
              <a:rPr lang="en-US"/>
              <a:t>Secondary bacterial complication</a:t>
            </a:r>
          </a:p>
        </p:txBody>
      </p:sp>
      <p:sp>
        <p:nvSpPr>
          <p:cNvPr id="29698" name="Rectangle 2"/>
          <p:cNvSpPr>
            <a:spLocks noGrp="1" noChangeArrowheads="1"/>
          </p:cNvSpPr>
          <p:nvPr>
            <p:ph type="title"/>
          </p:nvPr>
        </p:nvSpPr>
        <p:spPr>
          <a:xfrm>
            <a:off x="381000" y="609600"/>
            <a:ext cx="7772400" cy="1143000"/>
          </a:xfrm>
          <a:noFill/>
          <a:ln/>
        </p:spPr>
        <p:txBody>
          <a:bodyPr lIns="90488" tIns="44450" rIns="90488" bIns="44450" anchor="t"/>
          <a:lstStyle/>
          <a:p>
            <a:r>
              <a:rPr lang="en-US" sz="3600" i="1"/>
              <a:t>Mycoplasma hyopneumoniae</a:t>
            </a:r>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a:t>
            </a:r>
            <a:endParaRPr lang="en-US" dirty="0"/>
          </a:p>
        </p:txBody>
      </p:sp>
      <p:sp>
        <p:nvSpPr>
          <p:cNvPr id="3" name="Content Placeholder 2"/>
          <p:cNvSpPr>
            <a:spLocks noGrp="1"/>
          </p:cNvSpPr>
          <p:nvPr>
            <p:ph idx="1"/>
          </p:nvPr>
        </p:nvSpPr>
        <p:spPr/>
        <p:txBody>
          <a:bodyPr/>
          <a:lstStyle/>
          <a:p>
            <a:r>
              <a:rPr lang="en-US" dirty="0"/>
              <a:t>B</a:t>
            </a:r>
            <a:r>
              <a:rPr lang="en-US" dirty="0" smtClean="0"/>
              <a:t>y </a:t>
            </a:r>
            <a:r>
              <a:rPr lang="en-US" dirty="0"/>
              <a:t>nose-to-nose contact and </a:t>
            </a:r>
            <a:r>
              <a:rPr lang="en-US" dirty="0" smtClean="0"/>
              <a:t>coughing. Can also be </a:t>
            </a:r>
            <a:r>
              <a:rPr lang="en-US" dirty="0"/>
              <a:t>transmitted by aerosol; </a:t>
            </a:r>
            <a:r>
              <a:rPr lang="en-US" dirty="0" smtClean="0"/>
              <a:t> </a:t>
            </a:r>
            <a:r>
              <a:rPr lang="en-US" dirty="0"/>
              <a:t>evidence suggests that aerosol spread can occur over several miles. A mycoplasma-free status of a herd can be difficult to maintain</a:t>
            </a:r>
            <a:r>
              <a:rPr lang="en-US" dirty="0" smtClean="0"/>
              <a:t>.</a:t>
            </a:r>
          </a:p>
          <a:p>
            <a:r>
              <a:rPr lang="en-US" dirty="0"/>
              <a:t>It is widespread in pig populations and endemic in most herds throughout the world. </a:t>
            </a:r>
            <a:br>
              <a:rPr lang="en-US" dirty="0"/>
            </a:br>
            <a:r>
              <a:rPr lang="en-US" dirty="0"/>
              <a:t/>
            </a:r>
            <a:br>
              <a:rPr lang="en-US" dirty="0"/>
            </a:br>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01320" y="4466933"/>
            <a:ext cx="2692103" cy="2237100"/>
          </a:xfrm>
          <a:prstGeom prst="rect">
            <a:avLst/>
          </a:prstGeom>
        </p:spPr>
      </p:pic>
    </p:spTree>
    <p:extLst>
      <p:ext uri="{BB962C8B-B14F-4D97-AF65-F5344CB8AC3E}">
        <p14:creationId xmlns="" xmlns:p14="http://schemas.microsoft.com/office/powerpoint/2010/main" val="33063807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rrowheads="1"/>
          </p:cNvSpPr>
          <p:nvPr>
            <p:ph idx="1"/>
          </p:nvPr>
        </p:nvSpPr>
        <p:spPr>
          <a:noFill/>
          <a:ln/>
        </p:spPr>
        <p:txBody>
          <a:bodyPr lIns="90488" tIns="44450" rIns="90488" bIns="44450"/>
          <a:lstStyle/>
          <a:p>
            <a:r>
              <a:rPr lang="en-US" dirty="0"/>
              <a:t>Diagnosis</a:t>
            </a:r>
          </a:p>
          <a:p>
            <a:pPr lvl="2"/>
            <a:r>
              <a:rPr lang="en-US" dirty="0"/>
              <a:t>Necropsy - “</a:t>
            </a:r>
            <a:r>
              <a:rPr lang="en-US" u="sng" dirty="0"/>
              <a:t>plum </a:t>
            </a:r>
            <a:r>
              <a:rPr lang="en-US" u="sng" dirty="0" err="1"/>
              <a:t>colored</a:t>
            </a:r>
            <a:r>
              <a:rPr lang="en-US" dirty="0" err="1"/>
              <a:t>”or</a:t>
            </a:r>
            <a:r>
              <a:rPr lang="en-US" dirty="0"/>
              <a:t> pale </a:t>
            </a:r>
            <a:r>
              <a:rPr lang="en-US" dirty="0" err="1"/>
              <a:t>cranio</a:t>
            </a:r>
            <a:r>
              <a:rPr lang="en-US" dirty="0"/>
              <a:t>-ventral pneumonia</a:t>
            </a:r>
          </a:p>
          <a:p>
            <a:pPr lvl="2"/>
            <a:r>
              <a:rPr lang="en-US" dirty="0"/>
              <a:t>Culture to rule out secondary bacteria</a:t>
            </a:r>
          </a:p>
          <a:p>
            <a:pPr lvl="2"/>
            <a:r>
              <a:rPr lang="en-US" dirty="0"/>
              <a:t>Fluorescent </a:t>
            </a:r>
            <a:r>
              <a:rPr lang="en-US" dirty="0" smtClean="0"/>
              <a:t>antibody </a:t>
            </a:r>
            <a:r>
              <a:rPr lang="en-US" dirty="0"/>
              <a:t>test 					    on lung</a:t>
            </a:r>
          </a:p>
          <a:p>
            <a:endParaRPr lang="en-US" dirty="0"/>
          </a:p>
          <a:p>
            <a:endParaRPr lang="en-US" dirty="0"/>
          </a:p>
        </p:txBody>
      </p:sp>
      <p:sp>
        <p:nvSpPr>
          <p:cNvPr id="176130" name="Rectangle 2"/>
          <p:cNvSpPr>
            <a:spLocks noGrp="1" noChangeArrowheads="1"/>
          </p:cNvSpPr>
          <p:nvPr>
            <p:ph type="title"/>
          </p:nvPr>
        </p:nvSpPr>
        <p:spPr>
          <a:noFill/>
          <a:ln/>
        </p:spPr>
        <p:txBody>
          <a:bodyPr lIns="90488" tIns="44450" rIns="90488" bIns="44450" anchor="t"/>
          <a:lstStyle/>
          <a:p>
            <a:r>
              <a:rPr lang="en-US"/>
              <a:t>Mycoplasma cont...</a:t>
            </a:r>
          </a:p>
        </p:txBody>
      </p:sp>
      <p:pic>
        <p:nvPicPr>
          <p:cNvPr id="176132" name="Picture 4" descr="g0086"/>
          <p:cNvPicPr>
            <a:picLocks noChangeAspect="1" noChangeArrowheads="1"/>
          </p:cNvPicPr>
          <p:nvPr/>
        </p:nvPicPr>
        <p:blipFill>
          <a:blip r:embed="rId2" cstate="print"/>
          <a:srcRect l="7031" t="10156" r="10156" b="15625"/>
          <a:stretch>
            <a:fillRect/>
          </a:stretch>
        </p:blipFill>
        <p:spPr bwMode="auto">
          <a:xfrm>
            <a:off x="4495800" y="3733800"/>
            <a:ext cx="4343400" cy="2919413"/>
          </a:xfrm>
          <a:prstGeom prst="rect">
            <a:avLst/>
          </a:prstGeom>
          <a:noFill/>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noFill/>
          <a:ln/>
        </p:spPr>
        <p:txBody>
          <a:bodyPr lIns="90488" tIns="44450" rIns="90488" bIns="44450"/>
          <a:lstStyle/>
          <a:p>
            <a:endParaRPr lang="en-US" dirty="0"/>
          </a:p>
          <a:p>
            <a:r>
              <a:rPr lang="en-US" dirty="0"/>
              <a:t>Treatment - </a:t>
            </a:r>
            <a:r>
              <a:rPr lang="en-US" u="sng" dirty="0" err="1"/>
              <a:t>Lincomycin</a:t>
            </a:r>
            <a:r>
              <a:rPr lang="en-US" dirty="0"/>
              <a:t> in feed</a:t>
            </a:r>
          </a:p>
          <a:p>
            <a:endParaRPr lang="en-US" dirty="0"/>
          </a:p>
          <a:p>
            <a:r>
              <a:rPr lang="en-US" dirty="0"/>
              <a:t>Prevention - improve </a:t>
            </a:r>
            <a:r>
              <a:rPr lang="en-US" dirty="0" smtClean="0"/>
              <a:t>management, vaccination </a:t>
            </a:r>
            <a:endParaRPr lang="en-US" dirty="0"/>
          </a:p>
          <a:p>
            <a:endParaRPr lang="en-US" dirty="0"/>
          </a:p>
        </p:txBody>
      </p:sp>
      <p:sp>
        <p:nvSpPr>
          <p:cNvPr id="30722" name="Rectangle 2"/>
          <p:cNvSpPr>
            <a:spLocks noGrp="1" noChangeArrowheads="1"/>
          </p:cNvSpPr>
          <p:nvPr>
            <p:ph type="title"/>
          </p:nvPr>
        </p:nvSpPr>
        <p:spPr>
          <a:noFill/>
          <a:ln/>
        </p:spPr>
        <p:txBody>
          <a:bodyPr lIns="90488" tIns="44450" rIns="90488" bIns="44450" anchor="t"/>
          <a:lstStyle/>
          <a:p>
            <a:r>
              <a:rPr lang="en-US"/>
              <a:t>Mycoplasma cont...</a:t>
            </a:r>
          </a:p>
        </p:txBody>
      </p:sp>
      <p:pic>
        <p:nvPicPr>
          <p:cNvPr id="4" name="Content Placeholder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97984" y="1551487"/>
            <a:ext cx="2146016" cy="5306513"/>
          </a:xfrm>
          <a:prstGeom prst="rect">
            <a:avLst/>
          </a:prstGeom>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noFill/>
          <a:ln/>
        </p:spPr>
        <p:txBody>
          <a:bodyPr lIns="90488" tIns="44450" rIns="90488" bIns="44450"/>
          <a:lstStyle/>
          <a:p>
            <a:r>
              <a:rPr lang="en-US"/>
              <a:t>Intensive swine operations</a:t>
            </a:r>
          </a:p>
          <a:p>
            <a:r>
              <a:rPr lang="en-US"/>
              <a:t>Inapparent carriers</a:t>
            </a:r>
          </a:p>
          <a:p>
            <a:r>
              <a:rPr lang="en-US"/>
              <a:t>Peracute, acute, and chronic forms</a:t>
            </a:r>
          </a:p>
          <a:p>
            <a:r>
              <a:rPr lang="en-US"/>
              <a:t>Clinical signs</a:t>
            </a:r>
          </a:p>
          <a:p>
            <a:pPr lvl="2"/>
            <a:r>
              <a:rPr lang="en-US"/>
              <a:t>severe respiratory distress</a:t>
            </a:r>
          </a:p>
          <a:p>
            <a:pPr lvl="2"/>
            <a:r>
              <a:rPr lang="en-US"/>
              <a:t>death</a:t>
            </a:r>
          </a:p>
        </p:txBody>
      </p:sp>
      <p:sp>
        <p:nvSpPr>
          <p:cNvPr id="31746" name="Rectangle 2"/>
          <p:cNvSpPr>
            <a:spLocks noGrp="1" noChangeArrowheads="1"/>
          </p:cNvSpPr>
          <p:nvPr>
            <p:ph type="title"/>
          </p:nvPr>
        </p:nvSpPr>
        <p:spPr>
          <a:xfrm>
            <a:off x="381000" y="457200"/>
            <a:ext cx="7772400" cy="1143000"/>
          </a:xfrm>
          <a:noFill/>
          <a:ln/>
        </p:spPr>
        <p:txBody>
          <a:bodyPr lIns="90488" tIns="44450" rIns="90488" bIns="44450" anchor="t"/>
          <a:lstStyle/>
          <a:p>
            <a:r>
              <a:rPr lang="en-US" sz="3200" i="1"/>
              <a:t>Actinobacillus pleuropneumonia</a:t>
            </a:r>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762000" y="1600200"/>
            <a:ext cx="7762875" cy="4181475"/>
          </a:xfrm>
          <a:noFill/>
          <a:ln/>
        </p:spPr>
        <p:txBody>
          <a:bodyPr lIns="90488" tIns="44450" rIns="90488" bIns="44450"/>
          <a:lstStyle/>
          <a:p>
            <a:r>
              <a:rPr lang="en-US"/>
              <a:t>Diagnosis</a:t>
            </a:r>
          </a:p>
          <a:p>
            <a:pPr lvl="2"/>
            <a:r>
              <a:rPr lang="en-US"/>
              <a:t>necropsy - fibrinous pleuropneumonia</a:t>
            </a:r>
          </a:p>
          <a:p>
            <a:pPr lvl="2"/>
            <a:r>
              <a:rPr lang="en-US"/>
              <a:t>often diaphragmatic lobes most severe</a:t>
            </a:r>
          </a:p>
          <a:p>
            <a:pPr lvl="2"/>
            <a:r>
              <a:rPr lang="en-US"/>
              <a:t>culture is difficult</a:t>
            </a:r>
          </a:p>
          <a:p>
            <a:pPr lvl="2"/>
            <a:r>
              <a:rPr lang="en-US"/>
              <a:t>complement fixation serology</a:t>
            </a:r>
          </a:p>
          <a:p>
            <a:r>
              <a:rPr lang="en-US"/>
              <a:t>Treatment</a:t>
            </a:r>
          </a:p>
          <a:p>
            <a:pPr lvl="2"/>
            <a:r>
              <a:rPr lang="en-US"/>
              <a:t>ceftiofur (Naxcel) and procaine penicillin</a:t>
            </a:r>
          </a:p>
          <a:p>
            <a:r>
              <a:rPr lang="en-US"/>
              <a:t>Control </a:t>
            </a:r>
          </a:p>
          <a:p>
            <a:pPr lvl="2"/>
            <a:r>
              <a:rPr lang="en-US"/>
              <a:t>vaccination of young pigs</a:t>
            </a:r>
          </a:p>
        </p:txBody>
      </p:sp>
      <p:sp>
        <p:nvSpPr>
          <p:cNvPr id="11267" name="Rectangle 3"/>
          <p:cNvSpPr>
            <a:spLocks noGrp="1" noChangeArrowheads="1"/>
          </p:cNvSpPr>
          <p:nvPr>
            <p:ph type="title"/>
          </p:nvPr>
        </p:nvSpPr>
        <p:spPr>
          <a:noFill/>
          <a:ln/>
        </p:spPr>
        <p:txBody>
          <a:bodyPr lIns="90488" tIns="44450" rIns="90488" bIns="44450" anchor="t"/>
          <a:lstStyle/>
          <a:p>
            <a:r>
              <a:rPr lang="en-US"/>
              <a:t>Actinobacillus cont...</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Contagious pleuropneumonia</a:t>
            </a:r>
          </a:p>
        </p:txBody>
      </p:sp>
      <p:pic>
        <p:nvPicPr>
          <p:cNvPr id="119812" name="Picture 4" descr="pic"/>
          <p:cNvPicPr>
            <a:picLocks noChangeAspect="1" noChangeArrowheads="1"/>
          </p:cNvPicPr>
          <p:nvPr/>
        </p:nvPicPr>
        <p:blipFill>
          <a:blip r:embed="rId2" cstate="print"/>
          <a:srcRect/>
          <a:stretch>
            <a:fillRect/>
          </a:stretch>
        </p:blipFill>
        <p:spPr bwMode="auto">
          <a:xfrm>
            <a:off x="1676400" y="1447800"/>
            <a:ext cx="6457950" cy="40513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6" name="Rectangle 0"/>
          <p:cNvSpPr>
            <a:spLocks noGrp="1" noChangeArrowheads="1"/>
          </p:cNvSpPr>
          <p:nvPr>
            <p:ph idx="1"/>
          </p:nvPr>
        </p:nvSpPr>
        <p:spPr>
          <a:noFill/>
          <a:ln/>
        </p:spPr>
        <p:txBody>
          <a:bodyPr lIns="90488" tIns="44450" rIns="90488" bIns="44450"/>
          <a:lstStyle/>
          <a:p>
            <a:r>
              <a:rPr lang="en-US"/>
              <a:t>Most common bacterial isolate from pig lungs</a:t>
            </a:r>
          </a:p>
          <a:p>
            <a:r>
              <a:rPr lang="en-US"/>
              <a:t>opportunistic pathogen</a:t>
            </a:r>
          </a:p>
          <a:p>
            <a:pPr lvl="2"/>
            <a:r>
              <a:rPr lang="en-US"/>
              <a:t>mycoplasma, influenza, actinobacillus, stress</a:t>
            </a:r>
          </a:p>
          <a:p>
            <a:r>
              <a:rPr lang="en-US"/>
              <a:t>clinical signs</a:t>
            </a:r>
          </a:p>
          <a:p>
            <a:pPr lvl="2"/>
            <a:r>
              <a:rPr lang="en-US"/>
              <a:t>moist productive cough</a:t>
            </a:r>
          </a:p>
          <a:p>
            <a:pPr lvl="2"/>
            <a:r>
              <a:rPr lang="en-US"/>
              <a:t>dyspnea</a:t>
            </a:r>
          </a:p>
          <a:p>
            <a:pPr lvl="2"/>
            <a:r>
              <a:rPr lang="en-US"/>
              <a:t>some die</a:t>
            </a:r>
          </a:p>
        </p:txBody>
      </p:sp>
      <p:sp>
        <p:nvSpPr>
          <p:cNvPr id="203777" name="Rectangle 1"/>
          <p:cNvSpPr>
            <a:spLocks noGrp="1" noChangeArrowheads="1"/>
          </p:cNvSpPr>
          <p:nvPr>
            <p:ph type="title"/>
          </p:nvPr>
        </p:nvSpPr>
        <p:spPr>
          <a:noFill/>
          <a:ln/>
        </p:spPr>
        <p:txBody>
          <a:bodyPr lIns="90488" tIns="44450" rIns="90488" bIns="44450" anchor="t"/>
          <a:lstStyle/>
          <a:p>
            <a:r>
              <a:rPr lang="en-US"/>
              <a:t>Pasteurella multocida</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noFill/>
          <a:ln/>
        </p:spPr>
        <p:txBody>
          <a:bodyPr lIns="90488" tIns="44450" rIns="90488" bIns="44450"/>
          <a:lstStyle/>
          <a:p>
            <a:r>
              <a:rPr lang="en-US"/>
              <a:t>Diagnosis</a:t>
            </a:r>
          </a:p>
          <a:p>
            <a:pPr lvl="2"/>
            <a:r>
              <a:rPr lang="en-US"/>
              <a:t>necropsy - </a:t>
            </a:r>
            <a:r>
              <a:rPr lang="en-US" b="1"/>
              <a:t>suppurative </a:t>
            </a:r>
            <a:r>
              <a:rPr lang="en-US"/>
              <a:t>cranio-ventral bronchopneumonia</a:t>
            </a:r>
          </a:p>
          <a:p>
            <a:pPr lvl="2"/>
            <a:r>
              <a:rPr lang="en-US"/>
              <a:t>may be pleuritis similar to actinobacillus</a:t>
            </a:r>
          </a:p>
          <a:p>
            <a:pPr lvl="2"/>
            <a:r>
              <a:rPr lang="en-US"/>
              <a:t>culture</a:t>
            </a:r>
          </a:p>
          <a:p>
            <a:r>
              <a:rPr lang="en-US"/>
              <a:t>Treatment - penicillin, tetracyclines</a:t>
            </a:r>
          </a:p>
          <a:p>
            <a:r>
              <a:rPr lang="en-US"/>
              <a:t>Control</a:t>
            </a:r>
          </a:p>
          <a:p>
            <a:pPr lvl="2"/>
            <a:r>
              <a:rPr lang="en-US"/>
              <a:t>look for underlying disease</a:t>
            </a:r>
          </a:p>
          <a:p>
            <a:pPr lvl="2"/>
            <a:r>
              <a:rPr lang="en-US"/>
              <a:t>medicate feed and water (tetracyclines)</a:t>
            </a:r>
          </a:p>
        </p:txBody>
      </p:sp>
      <p:sp>
        <p:nvSpPr>
          <p:cNvPr id="34818" name="Rectangle 2"/>
          <p:cNvSpPr>
            <a:spLocks noGrp="1" noChangeArrowheads="1"/>
          </p:cNvSpPr>
          <p:nvPr>
            <p:ph type="title"/>
          </p:nvPr>
        </p:nvSpPr>
        <p:spPr>
          <a:noFill/>
          <a:ln/>
        </p:spPr>
        <p:txBody>
          <a:bodyPr lIns="90488" tIns="44450" rIns="90488" bIns="44450" anchor="t"/>
          <a:lstStyle/>
          <a:p>
            <a:r>
              <a:rPr lang="en-US"/>
              <a:t>Pasteurella cont...</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t>Pasteurella pneumonia</a:t>
            </a:r>
          </a:p>
        </p:txBody>
      </p:sp>
      <p:pic>
        <p:nvPicPr>
          <p:cNvPr id="120836" name="Picture 4" descr="pic"/>
          <p:cNvPicPr>
            <a:picLocks noChangeAspect="1" noChangeArrowheads="1"/>
          </p:cNvPicPr>
          <p:nvPr/>
        </p:nvPicPr>
        <p:blipFill>
          <a:blip r:embed="rId2" cstate="print"/>
          <a:srcRect/>
          <a:stretch>
            <a:fillRect/>
          </a:stretch>
        </p:blipFill>
        <p:spPr bwMode="auto">
          <a:xfrm>
            <a:off x="1295400" y="1752600"/>
            <a:ext cx="6800850" cy="34353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Signalment</a:t>
            </a:r>
            <a:r>
              <a:rPr lang="en-US" dirty="0" smtClean="0"/>
              <a:t> </a:t>
            </a:r>
            <a:endParaRPr lang="en-US" dirty="0"/>
          </a:p>
        </p:txBody>
      </p:sp>
      <p:sp>
        <p:nvSpPr>
          <p:cNvPr id="3" name="Content Placeholder 2"/>
          <p:cNvSpPr>
            <a:spLocks noGrp="1"/>
          </p:cNvSpPr>
          <p:nvPr>
            <p:ph sz="half" idx="1"/>
          </p:nvPr>
        </p:nvSpPr>
        <p:spPr/>
        <p:txBody>
          <a:bodyPr>
            <a:normAutofit fontScale="92500"/>
          </a:bodyPr>
          <a:lstStyle/>
          <a:p>
            <a:r>
              <a:rPr lang="en-US" dirty="0" smtClean="0"/>
              <a:t>Not commonly seen in new </a:t>
            </a:r>
            <a:r>
              <a:rPr lang="en-US" dirty="0" err="1" smtClean="0"/>
              <a:t>borns</a:t>
            </a:r>
            <a:endParaRPr lang="en-US" dirty="0" smtClean="0"/>
          </a:p>
          <a:p>
            <a:pPr lvl="1"/>
            <a:r>
              <a:rPr lang="en-US" dirty="0" smtClean="0"/>
              <a:t>Due to maternal antibodies </a:t>
            </a:r>
          </a:p>
          <a:p>
            <a:pPr lvl="1"/>
            <a:r>
              <a:rPr lang="en-US" dirty="0" smtClean="0"/>
              <a:t>Passive immunity </a:t>
            </a:r>
          </a:p>
          <a:p>
            <a:r>
              <a:rPr lang="en-US" dirty="0" smtClean="0"/>
              <a:t>Common in growing or adult swine </a:t>
            </a:r>
          </a:p>
          <a:p>
            <a:r>
              <a:rPr lang="en-US" dirty="0" smtClean="0"/>
              <a:t>Seen in swine once done weaning </a:t>
            </a:r>
          </a:p>
          <a:p>
            <a:pPr marL="0" indent="0">
              <a:buNone/>
            </a:pPr>
            <a:endParaRPr lang="en-US" dirty="0"/>
          </a:p>
        </p:txBody>
      </p:sp>
      <p:sp>
        <p:nvSpPr>
          <p:cNvPr id="6" name="Content Placeholder 5"/>
          <p:cNvSpPr>
            <a:spLocks noGrp="1"/>
          </p:cNvSpPr>
          <p:nvPr>
            <p:ph sz="half" idx="2"/>
          </p:nvPr>
        </p:nvSpPr>
        <p:spPr/>
        <p:txBody>
          <a:bodyPr>
            <a:normAutofit fontScale="92500"/>
          </a:bodyPr>
          <a:lstStyle/>
          <a:p>
            <a:pPr marL="0" indent="0" algn="ctr">
              <a:buNone/>
            </a:pPr>
            <a:r>
              <a:rPr lang="en-US" sz="3200" dirty="0" smtClean="0"/>
              <a:t>3 forms of occurrence </a:t>
            </a:r>
          </a:p>
          <a:p>
            <a:pPr marL="342900" indent="-342900">
              <a:buFont typeface="+mj-lt"/>
              <a:buAutoNum type="arabicPeriod"/>
            </a:pPr>
            <a:r>
              <a:rPr lang="en-US" dirty="0" smtClean="0"/>
              <a:t>Acute skin form</a:t>
            </a:r>
          </a:p>
          <a:p>
            <a:pPr marL="800100" lvl="1" indent="-342900">
              <a:buFont typeface="+mj-lt"/>
              <a:buAutoNum type="alphaLcPeriod"/>
            </a:pPr>
            <a:r>
              <a:rPr lang="en-US" dirty="0" smtClean="0"/>
              <a:t>Untreated diamond shaped everywhere</a:t>
            </a:r>
          </a:p>
          <a:p>
            <a:pPr marL="342900" indent="-342900">
              <a:buFont typeface="+mj-lt"/>
              <a:buAutoNum type="arabicPeriod"/>
            </a:pPr>
            <a:r>
              <a:rPr lang="en-US" dirty="0" smtClean="0"/>
              <a:t>Chronic arthritic form</a:t>
            </a:r>
          </a:p>
          <a:p>
            <a:pPr marL="800100" lvl="1" indent="-342900">
              <a:buFont typeface="+mj-lt"/>
              <a:buAutoNum type="alphaLcPeriod"/>
            </a:pPr>
            <a:r>
              <a:rPr lang="en-US" dirty="0" smtClean="0"/>
              <a:t>Produces mild to severe lameness</a:t>
            </a:r>
          </a:p>
          <a:p>
            <a:pPr marL="342900" indent="-342900">
              <a:buFont typeface="+mj-lt"/>
              <a:buAutoNum type="arabicPeriod"/>
            </a:pPr>
            <a:r>
              <a:rPr lang="en-US" dirty="0" smtClean="0"/>
              <a:t>Endocarditic form </a:t>
            </a:r>
          </a:p>
          <a:p>
            <a:pPr marL="800100" lvl="1" indent="-342900">
              <a:buFont typeface="+mj-lt"/>
              <a:buAutoNum type="alphaLcPeriod"/>
            </a:pPr>
            <a:r>
              <a:rPr lang="en-US" dirty="0" smtClean="0"/>
              <a:t>Death from embolism </a:t>
            </a:r>
            <a:endParaRPr lang="en-US" dirty="0"/>
          </a:p>
        </p:txBody>
      </p:sp>
    </p:spTree>
    <p:extLst>
      <p:ext uri="{BB962C8B-B14F-4D97-AF65-F5344CB8AC3E}">
        <p14:creationId xmlns:p14="http://schemas.microsoft.com/office/powerpoint/2010/main" xmlns="" val="7343589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noFill/>
          <a:ln/>
        </p:spPr>
        <p:txBody>
          <a:bodyPr lIns="90488" tIns="44450" rIns="90488" bIns="44450"/>
          <a:lstStyle/>
          <a:p>
            <a:r>
              <a:rPr lang="en-US"/>
              <a:t>Stomach</a:t>
            </a:r>
          </a:p>
          <a:p>
            <a:pPr lvl="2"/>
            <a:r>
              <a:rPr lang="en-US"/>
              <a:t>Ulcers</a:t>
            </a:r>
          </a:p>
          <a:p>
            <a:r>
              <a:rPr lang="en-US"/>
              <a:t>Small intestine</a:t>
            </a:r>
          </a:p>
          <a:p>
            <a:pPr lvl="2"/>
            <a:r>
              <a:rPr lang="en-US"/>
              <a:t>E. coli (piglets)</a:t>
            </a:r>
          </a:p>
          <a:p>
            <a:pPr lvl="2"/>
            <a:r>
              <a:rPr lang="en-US"/>
              <a:t>TGE (piglets)</a:t>
            </a:r>
          </a:p>
          <a:p>
            <a:pPr lvl="2"/>
            <a:r>
              <a:rPr lang="en-US"/>
              <a:t>Clostridium (piglets)</a:t>
            </a:r>
          </a:p>
          <a:p>
            <a:pPr lvl="2"/>
            <a:r>
              <a:rPr lang="en-US"/>
              <a:t>Coccidiosis (&gt;7 days)</a:t>
            </a:r>
          </a:p>
          <a:p>
            <a:pPr lvl="2"/>
            <a:r>
              <a:rPr lang="en-US"/>
              <a:t>Rota virus (post weaning)</a:t>
            </a:r>
          </a:p>
          <a:p>
            <a:pPr lvl="2"/>
            <a:r>
              <a:rPr lang="en-US"/>
              <a:t>Salmonella (any)</a:t>
            </a:r>
          </a:p>
        </p:txBody>
      </p:sp>
      <p:sp>
        <p:nvSpPr>
          <p:cNvPr id="36866" name="Rectangle 2"/>
          <p:cNvSpPr>
            <a:spLocks noGrp="1" noChangeArrowheads="1"/>
          </p:cNvSpPr>
          <p:nvPr>
            <p:ph type="title"/>
          </p:nvPr>
        </p:nvSpPr>
        <p:spPr>
          <a:noFill/>
          <a:ln/>
        </p:spPr>
        <p:txBody>
          <a:bodyPr lIns="90488" tIns="44450" rIns="90488" bIns="44450" anchor="t"/>
          <a:lstStyle/>
          <a:p>
            <a:r>
              <a:rPr lang="en-US"/>
              <a:t>Gastrointestinal diseases</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noFill/>
          <a:ln/>
        </p:spPr>
        <p:txBody>
          <a:bodyPr lIns="90488" tIns="44450" rIns="90488" bIns="44450"/>
          <a:lstStyle/>
          <a:p>
            <a:r>
              <a:rPr lang="en-US"/>
              <a:t>Large intestine</a:t>
            </a:r>
          </a:p>
          <a:p>
            <a:pPr lvl="2"/>
            <a:r>
              <a:rPr lang="en-US"/>
              <a:t>Swine dysentery (grower/finishers)</a:t>
            </a:r>
          </a:p>
          <a:p>
            <a:pPr lvl="2"/>
            <a:r>
              <a:rPr lang="en-US"/>
              <a:t>Proliferative enteropathy (grower/finishers)</a:t>
            </a:r>
          </a:p>
          <a:p>
            <a:pPr lvl="3"/>
            <a:r>
              <a:rPr lang="en-US"/>
              <a:t>Hemorrhagic bowel syndrome</a:t>
            </a:r>
          </a:p>
          <a:p>
            <a:pPr lvl="3"/>
            <a:r>
              <a:rPr lang="en-US"/>
              <a:t>Proliferative illeitis</a:t>
            </a:r>
          </a:p>
          <a:p>
            <a:pPr lvl="2"/>
            <a:r>
              <a:rPr lang="en-US"/>
              <a:t>Whipworms (growers)</a:t>
            </a:r>
          </a:p>
          <a:p>
            <a:pPr lvl="2"/>
            <a:r>
              <a:rPr lang="en-US"/>
              <a:t>Salmonella (any)</a:t>
            </a:r>
          </a:p>
        </p:txBody>
      </p:sp>
      <p:sp>
        <p:nvSpPr>
          <p:cNvPr id="37890" name="Rectangle 2"/>
          <p:cNvSpPr>
            <a:spLocks noGrp="1" noChangeArrowheads="1"/>
          </p:cNvSpPr>
          <p:nvPr>
            <p:ph type="title"/>
          </p:nvPr>
        </p:nvSpPr>
        <p:spPr>
          <a:xfrm>
            <a:off x="381000" y="533400"/>
            <a:ext cx="7772400" cy="1143000"/>
          </a:xfrm>
          <a:noFill/>
          <a:ln/>
        </p:spPr>
        <p:txBody>
          <a:bodyPr lIns="90488" tIns="44450" rIns="90488" bIns="44450" anchor="t"/>
          <a:lstStyle/>
          <a:p>
            <a:r>
              <a:rPr lang="en-US" sz="3200"/>
              <a:t>Gastrointestinal disease cont...</a:t>
            </a:r>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990600" y="1828800"/>
            <a:ext cx="7762875" cy="4181475"/>
          </a:xfrm>
          <a:noFill/>
          <a:ln/>
        </p:spPr>
        <p:txBody>
          <a:bodyPr lIns="90488" tIns="44450" rIns="90488" bIns="44450"/>
          <a:lstStyle/>
          <a:p>
            <a:r>
              <a:rPr lang="en-US"/>
              <a:t>Almost always the pars esophagea</a:t>
            </a:r>
          </a:p>
          <a:p>
            <a:r>
              <a:rPr lang="en-US"/>
              <a:t>Non-specific lesions</a:t>
            </a:r>
          </a:p>
          <a:p>
            <a:r>
              <a:rPr lang="en-US"/>
              <a:t>Can lead to “bleed-out”</a:t>
            </a:r>
          </a:p>
          <a:p>
            <a:r>
              <a:rPr lang="en-US"/>
              <a:t>Predisposing factors...</a:t>
            </a:r>
          </a:p>
          <a:p>
            <a:pPr lvl="2"/>
            <a:r>
              <a:rPr lang="en-US"/>
              <a:t>Finely ground feed</a:t>
            </a:r>
          </a:p>
          <a:p>
            <a:pPr lvl="2"/>
            <a:r>
              <a:rPr lang="en-US"/>
              <a:t>Stress</a:t>
            </a:r>
          </a:p>
          <a:p>
            <a:pPr lvl="2"/>
            <a:r>
              <a:rPr lang="en-US"/>
              <a:t>Vit E/Selenium def</a:t>
            </a:r>
          </a:p>
          <a:p>
            <a:r>
              <a:rPr lang="en-US"/>
              <a:t>Melena, ulceration of squamous portion of stomach, anorexia</a:t>
            </a:r>
          </a:p>
        </p:txBody>
      </p:sp>
      <p:sp>
        <p:nvSpPr>
          <p:cNvPr id="38914" name="Rectangle 2"/>
          <p:cNvSpPr>
            <a:spLocks noGrp="1" noChangeArrowheads="1"/>
          </p:cNvSpPr>
          <p:nvPr>
            <p:ph type="title"/>
          </p:nvPr>
        </p:nvSpPr>
        <p:spPr>
          <a:noFill/>
          <a:ln/>
        </p:spPr>
        <p:txBody>
          <a:bodyPr lIns="90488" tIns="44450" rIns="90488" bIns="44450" anchor="t"/>
          <a:lstStyle/>
          <a:p>
            <a:r>
              <a:rPr lang="en-US"/>
              <a:t>Gastric ulcer disease</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“Bleed out”</a:t>
            </a:r>
          </a:p>
        </p:txBody>
      </p:sp>
      <p:pic>
        <p:nvPicPr>
          <p:cNvPr id="121860" name="Picture 4" descr="pic"/>
          <p:cNvPicPr>
            <a:picLocks noChangeAspect="1" noChangeArrowheads="1"/>
          </p:cNvPicPr>
          <p:nvPr/>
        </p:nvPicPr>
        <p:blipFill>
          <a:blip r:embed="rId2" cstate="print"/>
          <a:srcRect/>
          <a:stretch>
            <a:fillRect/>
          </a:stretch>
        </p:blipFill>
        <p:spPr bwMode="auto">
          <a:xfrm>
            <a:off x="1524000" y="1828800"/>
            <a:ext cx="6419850" cy="3241675"/>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smtClean="0"/>
              <a:t>Gastric ulcer </a:t>
            </a:r>
            <a:endParaRPr lang="en-US"/>
          </a:p>
        </p:txBody>
      </p:sp>
      <p:pic>
        <p:nvPicPr>
          <p:cNvPr id="4" name="Picture 4" descr="Gastric Ulcer"/>
          <p:cNvPicPr>
            <a:picLocks noChangeAspect="1" noChangeArrowheads="1"/>
          </p:cNvPicPr>
          <p:nvPr/>
        </p:nvPicPr>
        <p:blipFill>
          <a:blip r:embed="rId2" cstate="print"/>
          <a:srcRect/>
          <a:stretch>
            <a:fillRect/>
          </a:stretch>
        </p:blipFill>
        <p:spPr bwMode="auto">
          <a:xfrm>
            <a:off x="1981200" y="1600200"/>
            <a:ext cx="5562600" cy="417195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noFill/>
          <a:ln/>
        </p:spPr>
        <p:txBody>
          <a:bodyPr lIns="90488" tIns="44450" rIns="90488" bIns="44450"/>
          <a:lstStyle/>
          <a:p>
            <a:r>
              <a:rPr lang="en-US" i="1" dirty="0"/>
              <a:t>E. coli</a:t>
            </a:r>
          </a:p>
          <a:p>
            <a:r>
              <a:rPr lang="en-US" dirty="0"/>
              <a:t>Most </a:t>
            </a:r>
            <a:r>
              <a:rPr lang="en-US" dirty="0" smtClean="0"/>
              <a:t>common </a:t>
            </a:r>
            <a:r>
              <a:rPr lang="en-US" dirty="0"/>
              <a:t>cause of diarrhea in piglets </a:t>
            </a:r>
            <a:r>
              <a:rPr lang="en-US" dirty="0" smtClean="0"/>
              <a:t>&lt;10 </a:t>
            </a:r>
            <a:r>
              <a:rPr lang="en-US" dirty="0"/>
              <a:t>days old!!!</a:t>
            </a:r>
          </a:p>
          <a:p>
            <a:r>
              <a:rPr lang="en-US" dirty="0" smtClean="0"/>
              <a:t>Gram negative</a:t>
            </a:r>
            <a:endParaRPr lang="en-US" dirty="0"/>
          </a:p>
        </p:txBody>
      </p:sp>
      <p:sp>
        <p:nvSpPr>
          <p:cNvPr id="39938" name="Rectangle 2"/>
          <p:cNvSpPr>
            <a:spLocks noGrp="1" noChangeArrowheads="1"/>
          </p:cNvSpPr>
          <p:nvPr>
            <p:ph type="title"/>
          </p:nvPr>
        </p:nvSpPr>
        <p:spPr>
          <a:noFill/>
          <a:ln/>
        </p:spPr>
        <p:txBody>
          <a:bodyPr lIns="90488" tIns="44450" rIns="90488" bIns="44450" anchor="t"/>
          <a:lstStyle/>
          <a:p>
            <a:r>
              <a:rPr lang="en-US"/>
              <a:t>Colibacillosis</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solidFill>
                  <a:schemeClr val="tx2"/>
                </a:solidFill>
                <a:ea typeface="ＭＳ Ｐゴシック" pitchFamily="34" charset="-128"/>
              </a:rPr>
              <a:t>Signalment and Transmission</a:t>
            </a:r>
          </a:p>
        </p:txBody>
      </p:sp>
      <p:sp>
        <p:nvSpPr>
          <p:cNvPr id="9219" name="Content Placeholder 1"/>
          <p:cNvSpPr>
            <a:spLocks noGrp="1"/>
          </p:cNvSpPr>
          <p:nvPr>
            <p:ph sz="half" idx="1"/>
          </p:nvPr>
        </p:nvSpPr>
        <p:spPr/>
        <p:txBody>
          <a:bodyPr/>
          <a:lstStyle/>
          <a:p>
            <a:pPr marL="0" indent="0">
              <a:buFontTx/>
              <a:buNone/>
            </a:pPr>
            <a:r>
              <a:rPr lang="en-US" smtClean="0">
                <a:ea typeface="ＭＳ Ｐゴシック" pitchFamily="34" charset="-128"/>
              </a:rPr>
              <a:t>From birth to around 10 days of age. </a:t>
            </a:r>
          </a:p>
          <a:p>
            <a:pPr marL="0" indent="0">
              <a:buFontTx/>
              <a:buNone/>
            </a:pPr>
            <a:r>
              <a:rPr lang="en-US" smtClean="0">
                <a:ea typeface="ＭＳ Ｐゴシック" pitchFamily="34" charset="-128"/>
              </a:rPr>
              <a:t>First few weeks post-weaning.</a:t>
            </a:r>
          </a:p>
        </p:txBody>
      </p:sp>
      <p:sp>
        <p:nvSpPr>
          <p:cNvPr id="9220" name="Content Placeholder 2"/>
          <p:cNvSpPr>
            <a:spLocks noGrp="1"/>
          </p:cNvSpPr>
          <p:nvPr>
            <p:ph sz="half" idx="2"/>
          </p:nvPr>
        </p:nvSpPr>
        <p:spPr/>
        <p:txBody>
          <a:bodyPr/>
          <a:lstStyle/>
          <a:p>
            <a:pPr marL="0" indent="0">
              <a:buFontTx/>
              <a:buNone/>
            </a:pPr>
            <a:r>
              <a:rPr lang="en-US" sz="2400" dirty="0" smtClean="0">
                <a:ea typeface="ＭＳ Ｐゴシック" pitchFamily="34" charset="-128"/>
              </a:rPr>
              <a:t>E. coli is everywhere and is very transmissible.</a:t>
            </a:r>
          </a:p>
          <a:p>
            <a:pPr marL="0" indent="0">
              <a:buFontTx/>
              <a:buNone/>
            </a:pPr>
            <a:endParaRPr lang="en-US" sz="2400" dirty="0" smtClean="0">
              <a:ea typeface="ＭＳ Ｐゴシック" pitchFamily="34" charset="-128"/>
            </a:endParaRPr>
          </a:p>
          <a:p>
            <a:pPr marL="0" indent="0">
              <a:buFontTx/>
              <a:buNone/>
            </a:pPr>
            <a:r>
              <a:rPr lang="en-US" sz="2400" dirty="0" smtClean="0">
                <a:ea typeface="ＭＳ Ｐゴシック" pitchFamily="34" charset="-128"/>
              </a:rPr>
              <a:t>The organism may be easily transmitted around the farm.</a:t>
            </a:r>
          </a:p>
        </p:txBody>
      </p:sp>
      <p:pic>
        <p:nvPicPr>
          <p:cNvPr id="5" name="Picture 4"/>
          <p:cNvPicPr>
            <a:picLocks noChangeAspect="1"/>
          </p:cNvPicPr>
          <p:nvPr/>
        </p:nvPicPr>
        <p:blipFill>
          <a:blip r:embed="rId3" cstate="print"/>
          <a:stretch>
            <a:fillRect/>
          </a:stretch>
        </p:blipFill>
        <p:spPr>
          <a:xfrm>
            <a:off x="457200" y="3569588"/>
            <a:ext cx="3893264" cy="255657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143000"/>
          </a:xfrm>
        </p:spPr>
        <p:txBody>
          <a:bodyPr/>
          <a:lstStyle/>
          <a:p>
            <a:pPr eaLnBrk="1" hangingPunct="1"/>
            <a:r>
              <a:rPr lang="en-GB" dirty="0" smtClean="0">
                <a:solidFill>
                  <a:schemeClr val="tx2"/>
                </a:solidFill>
                <a:ea typeface="ＭＳ Ｐゴシック" pitchFamily="34" charset="-128"/>
              </a:rPr>
              <a:t>Clinical Signs</a:t>
            </a:r>
          </a:p>
        </p:txBody>
      </p:sp>
      <p:sp>
        <p:nvSpPr>
          <p:cNvPr id="2" name="Content Placeholder 1"/>
          <p:cNvSpPr>
            <a:spLocks noGrp="1"/>
          </p:cNvSpPr>
          <p:nvPr>
            <p:ph idx="1"/>
          </p:nvPr>
        </p:nvSpPr>
        <p:spPr>
          <a:xfrm>
            <a:off x="304800" y="990600"/>
            <a:ext cx="8839200" cy="4525963"/>
          </a:xfrm>
        </p:spPr>
        <p:txBody>
          <a:bodyPr>
            <a:noAutofit/>
          </a:bodyPr>
          <a:lstStyle/>
          <a:p>
            <a:pPr marL="0" indent="0">
              <a:buFontTx/>
              <a:buNone/>
              <a:defRPr/>
            </a:pPr>
            <a:r>
              <a:rPr lang="en-US" sz="1800" b="1" dirty="0" smtClean="0">
                <a:solidFill>
                  <a:srgbClr val="6D6E71"/>
                </a:solidFill>
              </a:rPr>
              <a:t>In acute disease:</a:t>
            </a:r>
            <a:endParaRPr lang="en-US" sz="1800" dirty="0" smtClean="0">
              <a:solidFill>
                <a:srgbClr val="6D6E71"/>
              </a:solidFill>
            </a:endParaRPr>
          </a:p>
          <a:p>
            <a:pPr>
              <a:buFont typeface="Wingdings" panose="05000000000000000000" pitchFamily="2" charset="2"/>
              <a:buChar char="Ø"/>
              <a:defRPr/>
            </a:pPr>
            <a:r>
              <a:rPr lang="en-US" sz="1800" dirty="0" smtClean="0">
                <a:solidFill>
                  <a:srgbClr val="6D6E71"/>
                </a:solidFill>
              </a:rPr>
              <a:t>The only sign may be a previously good pig found dead.</a:t>
            </a:r>
          </a:p>
          <a:p>
            <a:pPr>
              <a:buFont typeface="Wingdings" panose="05000000000000000000" pitchFamily="2" charset="2"/>
              <a:buChar char="Ø"/>
              <a:defRPr/>
            </a:pPr>
            <a:r>
              <a:rPr lang="en-US" sz="1800" dirty="0" smtClean="0">
                <a:solidFill>
                  <a:srgbClr val="6D6E71"/>
                </a:solidFill>
              </a:rPr>
              <a:t>Huddle together shivering or lie in a corner.</a:t>
            </a:r>
          </a:p>
          <a:p>
            <a:pPr>
              <a:buFont typeface="Wingdings" panose="05000000000000000000" pitchFamily="2" charset="2"/>
              <a:buChar char="Ø"/>
              <a:defRPr/>
            </a:pPr>
            <a:r>
              <a:rPr lang="en-US" sz="1800" dirty="0" smtClean="0">
                <a:solidFill>
                  <a:srgbClr val="6D6E71"/>
                </a:solidFill>
              </a:rPr>
              <a:t>The skin around the rectum and tail is wet.</a:t>
            </a:r>
          </a:p>
          <a:p>
            <a:pPr>
              <a:buFont typeface="Wingdings" panose="05000000000000000000" pitchFamily="2" charset="2"/>
              <a:buChar char="Ø"/>
              <a:defRPr/>
            </a:pPr>
            <a:r>
              <a:rPr lang="en-US" sz="1800" dirty="0" smtClean="0">
                <a:solidFill>
                  <a:srgbClr val="6D6E71"/>
                </a:solidFill>
              </a:rPr>
              <a:t>Watery to salad cream consistency scour - distinctive smell.</a:t>
            </a:r>
          </a:p>
          <a:p>
            <a:pPr>
              <a:buFont typeface="Wingdings" panose="05000000000000000000" pitchFamily="2" charset="2"/>
              <a:buChar char="Ø"/>
              <a:defRPr/>
            </a:pPr>
            <a:r>
              <a:rPr lang="en-US" sz="1800" dirty="0" smtClean="0">
                <a:solidFill>
                  <a:srgbClr val="6D6E71"/>
                </a:solidFill>
              </a:rPr>
              <a:t>Vomiting.</a:t>
            </a:r>
          </a:p>
          <a:p>
            <a:pPr marL="0" indent="0">
              <a:buFontTx/>
              <a:buNone/>
              <a:defRPr/>
            </a:pPr>
            <a:r>
              <a:rPr lang="en-US" sz="1800" b="1" dirty="0" smtClean="0">
                <a:solidFill>
                  <a:srgbClr val="6D6E71"/>
                </a:solidFill>
              </a:rPr>
              <a:t>As the diarrhea progresses:</a:t>
            </a:r>
          </a:p>
          <a:p>
            <a:pPr>
              <a:buFont typeface="Wingdings" panose="05000000000000000000" pitchFamily="2" charset="2"/>
              <a:buChar char="Ø"/>
              <a:defRPr/>
            </a:pPr>
            <a:r>
              <a:rPr lang="en-US" sz="1800" dirty="0" smtClean="0">
                <a:solidFill>
                  <a:srgbClr val="6D6E71"/>
                </a:solidFill>
              </a:rPr>
              <a:t>Dehydrated.</a:t>
            </a:r>
          </a:p>
          <a:p>
            <a:pPr>
              <a:buFont typeface="Wingdings" panose="05000000000000000000" pitchFamily="2" charset="2"/>
              <a:buChar char="Ø"/>
              <a:defRPr/>
            </a:pPr>
            <a:r>
              <a:rPr lang="en-US" sz="1800" dirty="0" smtClean="0">
                <a:solidFill>
                  <a:srgbClr val="6D6E71"/>
                </a:solidFill>
              </a:rPr>
              <a:t>Sunken eyes.</a:t>
            </a:r>
          </a:p>
          <a:p>
            <a:pPr>
              <a:buFont typeface="Wingdings" panose="05000000000000000000" pitchFamily="2" charset="2"/>
              <a:buChar char="Ø"/>
              <a:defRPr/>
            </a:pPr>
            <a:r>
              <a:rPr lang="en-US" sz="1800" dirty="0" smtClean="0">
                <a:solidFill>
                  <a:srgbClr val="6D6E71"/>
                </a:solidFill>
              </a:rPr>
              <a:t>The scour often sticks to the skin of other piglets giving them pasty brown feces to white color.</a:t>
            </a:r>
          </a:p>
          <a:p>
            <a:pPr marL="0" indent="0">
              <a:buFontTx/>
              <a:buNone/>
              <a:defRPr/>
            </a:pPr>
            <a:r>
              <a:rPr lang="en-US" sz="1800" b="1" dirty="0" smtClean="0">
                <a:solidFill>
                  <a:srgbClr val="6D6E71"/>
                </a:solidFill>
              </a:rPr>
              <a:t>In sub-acute disease:</a:t>
            </a:r>
          </a:p>
          <a:p>
            <a:pPr>
              <a:buFont typeface="Wingdings" panose="05000000000000000000" pitchFamily="2" charset="2"/>
              <a:buChar char="Ø"/>
              <a:defRPr/>
            </a:pPr>
            <a:r>
              <a:rPr lang="en-US" sz="1800" dirty="0" smtClean="0">
                <a:solidFill>
                  <a:srgbClr val="6D6E71"/>
                </a:solidFill>
              </a:rPr>
              <a:t>Signs are similar but the effects on the piglet are less dramatic, more prolonged and mortality tends to be lower.</a:t>
            </a:r>
          </a:p>
          <a:p>
            <a:pPr>
              <a:buFont typeface="Wingdings" panose="05000000000000000000" pitchFamily="2" charset="2"/>
              <a:buChar char="Ø"/>
              <a:defRPr/>
            </a:pPr>
            <a:r>
              <a:rPr lang="en-US" sz="1800" dirty="0" smtClean="0">
                <a:solidFill>
                  <a:srgbClr val="6D6E71"/>
                </a:solidFill>
              </a:rPr>
              <a:t>This type of scour is often seen between 7 to 14 days of age.</a:t>
            </a:r>
          </a:p>
          <a:p>
            <a:pPr marL="0" indent="0">
              <a:buFontTx/>
              <a:buNone/>
              <a:defRPr/>
            </a:pPr>
            <a:r>
              <a:rPr lang="en-US" sz="1800" b="1" u="sng" dirty="0" smtClean="0"/>
              <a:t>E. coli is one of the most common causes of neonatal septicemia.</a:t>
            </a:r>
          </a:p>
          <a:p>
            <a:pPr marL="0" indent="0">
              <a:buFontTx/>
              <a:buNone/>
              <a:defRPr/>
            </a:pPr>
            <a:endParaRPr lang="en-US" sz="1800" b="1"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noFill/>
          <a:ln/>
        </p:spPr>
        <p:txBody>
          <a:bodyPr lIns="90488" tIns="44450" rIns="90488" bIns="44450"/>
          <a:lstStyle/>
          <a:p>
            <a:r>
              <a:rPr lang="en-US"/>
              <a:t>Diagnosis</a:t>
            </a:r>
          </a:p>
          <a:p>
            <a:pPr lvl="2"/>
            <a:r>
              <a:rPr lang="en-US"/>
              <a:t>ph of feces (&gt;8)</a:t>
            </a:r>
          </a:p>
          <a:p>
            <a:pPr lvl="2"/>
            <a:r>
              <a:rPr lang="en-US"/>
              <a:t>culture of organism (large number)</a:t>
            </a:r>
          </a:p>
          <a:p>
            <a:pPr lvl="2"/>
            <a:r>
              <a:rPr lang="en-US"/>
              <a:t>necropsy - dilated gas filled small intestine</a:t>
            </a:r>
          </a:p>
          <a:p>
            <a:r>
              <a:rPr lang="en-US"/>
              <a:t>Treatment</a:t>
            </a:r>
          </a:p>
          <a:p>
            <a:pPr lvl="2"/>
            <a:r>
              <a:rPr lang="en-US"/>
              <a:t>Ampicillin, tetracyclin, gentamicin, fluids</a:t>
            </a:r>
          </a:p>
          <a:p>
            <a:r>
              <a:rPr lang="en-US"/>
              <a:t>Control</a:t>
            </a:r>
          </a:p>
          <a:p>
            <a:pPr lvl="2"/>
            <a:r>
              <a:rPr lang="en-US"/>
              <a:t>sanitation, vaccination of sow</a:t>
            </a:r>
          </a:p>
        </p:txBody>
      </p:sp>
      <p:sp>
        <p:nvSpPr>
          <p:cNvPr id="40962" name="Rectangle 2"/>
          <p:cNvSpPr>
            <a:spLocks noGrp="1" noChangeArrowheads="1"/>
          </p:cNvSpPr>
          <p:nvPr>
            <p:ph type="title"/>
          </p:nvPr>
        </p:nvSpPr>
        <p:spPr>
          <a:noFill/>
          <a:ln/>
        </p:spPr>
        <p:txBody>
          <a:bodyPr lIns="90488" tIns="44450" rIns="90488" bIns="44450" anchor="t"/>
          <a:lstStyle/>
          <a:p>
            <a:r>
              <a:rPr lang="en-US"/>
              <a:t>Colibacillosis cont...</a:t>
            </a:r>
          </a:p>
        </p:txBody>
      </p:sp>
      <p:pic>
        <p:nvPicPr>
          <p:cNvPr id="4" name="Picture 8"/>
          <p:cNvPicPr>
            <a:picLocks noChangeAspect="1"/>
          </p:cNvPicPr>
          <p:nvPr/>
        </p:nvPicPr>
        <p:blipFill>
          <a:blip r:embed="rId2" cstate="print"/>
          <a:srcRect/>
          <a:stretch>
            <a:fillRect/>
          </a:stretch>
        </p:blipFill>
        <p:spPr bwMode="auto">
          <a:xfrm>
            <a:off x="7162800" y="3935672"/>
            <a:ext cx="1322387" cy="247306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t>Colibacillosis</a:t>
            </a:r>
          </a:p>
        </p:txBody>
      </p:sp>
      <p:pic>
        <p:nvPicPr>
          <p:cNvPr id="122884" name="Picture 4" descr="pic"/>
          <p:cNvPicPr>
            <a:picLocks noChangeAspect="1" noChangeArrowheads="1"/>
          </p:cNvPicPr>
          <p:nvPr/>
        </p:nvPicPr>
        <p:blipFill>
          <a:blip r:embed="rId2" cstate="print"/>
          <a:srcRect/>
          <a:stretch>
            <a:fillRect/>
          </a:stretch>
        </p:blipFill>
        <p:spPr bwMode="auto">
          <a:xfrm>
            <a:off x="1981200" y="1828800"/>
            <a:ext cx="5500688" cy="428783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Clinical signs </a:t>
            </a:r>
            <a:endParaRPr lang="en-US" dirty="0"/>
          </a:p>
        </p:txBody>
      </p:sp>
      <p:sp>
        <p:nvSpPr>
          <p:cNvPr id="4" name="Text Placeholder 3"/>
          <p:cNvSpPr>
            <a:spLocks noGrp="1"/>
          </p:cNvSpPr>
          <p:nvPr>
            <p:ph type="body" idx="1"/>
          </p:nvPr>
        </p:nvSpPr>
        <p:spPr>
          <a:xfrm>
            <a:off x="0" y="2286000"/>
            <a:ext cx="4040188" cy="762000"/>
          </a:xfrm>
        </p:spPr>
        <p:txBody>
          <a:bodyPr/>
          <a:lstStyle/>
          <a:p>
            <a:pPr algn="ctr"/>
            <a:r>
              <a:rPr lang="en-US" dirty="0" smtClean="0"/>
              <a:t>Chronic </a:t>
            </a:r>
            <a:endParaRPr lang="en-US" dirty="0"/>
          </a:p>
        </p:txBody>
      </p:sp>
      <p:sp>
        <p:nvSpPr>
          <p:cNvPr id="5" name="Content Placeholder 4"/>
          <p:cNvSpPr>
            <a:spLocks noGrp="1"/>
          </p:cNvSpPr>
          <p:nvPr>
            <p:ph sz="half" idx="2"/>
          </p:nvPr>
        </p:nvSpPr>
        <p:spPr>
          <a:xfrm>
            <a:off x="457200" y="3505200"/>
            <a:ext cx="3747692" cy="2920998"/>
          </a:xfrm>
        </p:spPr>
        <p:txBody>
          <a:bodyPr>
            <a:normAutofit lnSpcReduction="10000"/>
          </a:bodyPr>
          <a:lstStyle/>
          <a:p>
            <a:r>
              <a:rPr lang="en-US" dirty="0" smtClean="0"/>
              <a:t>Enlargement of joints </a:t>
            </a:r>
            <a:endParaRPr lang="en-US" dirty="0"/>
          </a:p>
          <a:p>
            <a:r>
              <a:rPr lang="en-US" dirty="0" smtClean="0"/>
              <a:t>Little mortality </a:t>
            </a:r>
          </a:p>
          <a:p>
            <a:r>
              <a:rPr lang="en-US" dirty="0" smtClean="0"/>
              <a:t>Pregnant sows commonly abort </a:t>
            </a:r>
          </a:p>
          <a:p>
            <a:r>
              <a:rPr lang="en-US" dirty="0" smtClean="0"/>
              <a:t>Low milk production</a:t>
            </a:r>
          </a:p>
          <a:p>
            <a:r>
              <a:rPr lang="en-US" dirty="0" smtClean="0"/>
              <a:t>Cutaneous lesions</a:t>
            </a:r>
          </a:p>
          <a:p>
            <a:pPr lvl="1"/>
            <a:r>
              <a:rPr lang="en-US" dirty="0" smtClean="0"/>
              <a:t>May seem to be healing over time </a:t>
            </a:r>
          </a:p>
          <a:p>
            <a:pPr marL="457200" lvl="1" indent="0">
              <a:buNone/>
            </a:pPr>
            <a:endParaRPr lang="en-US" dirty="0" smtClean="0"/>
          </a:p>
          <a:p>
            <a:endParaRPr lang="en-US" dirty="0"/>
          </a:p>
        </p:txBody>
      </p:sp>
      <p:sp>
        <p:nvSpPr>
          <p:cNvPr id="6" name="Text Placeholder 5"/>
          <p:cNvSpPr>
            <a:spLocks noGrp="1"/>
          </p:cNvSpPr>
          <p:nvPr>
            <p:ph type="body" sz="quarter" idx="3"/>
          </p:nvPr>
        </p:nvSpPr>
        <p:spPr>
          <a:xfrm>
            <a:off x="4191000" y="2286000"/>
            <a:ext cx="4041775" cy="762000"/>
          </a:xfrm>
        </p:spPr>
        <p:txBody>
          <a:bodyPr/>
          <a:lstStyle/>
          <a:p>
            <a:pPr algn="ctr"/>
            <a:r>
              <a:rPr lang="en-US" dirty="0"/>
              <a:t>A</a:t>
            </a:r>
            <a:r>
              <a:rPr lang="en-US" dirty="0" smtClean="0"/>
              <a:t>cute</a:t>
            </a:r>
            <a:endParaRPr lang="en-US" dirty="0"/>
          </a:p>
        </p:txBody>
      </p:sp>
      <p:sp>
        <p:nvSpPr>
          <p:cNvPr id="7" name="Content Placeholder 6"/>
          <p:cNvSpPr>
            <a:spLocks noGrp="1"/>
          </p:cNvSpPr>
          <p:nvPr>
            <p:ph sz="quarter" idx="4"/>
          </p:nvPr>
        </p:nvSpPr>
        <p:spPr>
          <a:xfrm>
            <a:off x="4419600" y="3276600"/>
            <a:ext cx="3746501" cy="2920998"/>
          </a:xfrm>
        </p:spPr>
        <p:txBody>
          <a:bodyPr>
            <a:normAutofit fontScale="92500" lnSpcReduction="20000"/>
          </a:bodyPr>
          <a:lstStyle/>
          <a:p>
            <a:r>
              <a:rPr lang="en-US" dirty="0" smtClean="0"/>
              <a:t>Sudden and unexpected death </a:t>
            </a:r>
          </a:p>
          <a:p>
            <a:r>
              <a:rPr lang="en-US" dirty="0" smtClean="0"/>
              <a:t>High temperatures</a:t>
            </a:r>
          </a:p>
          <a:p>
            <a:pPr lvl="1"/>
            <a:r>
              <a:rPr lang="en-US" dirty="0" smtClean="0"/>
              <a:t>104-108 degrees F</a:t>
            </a:r>
          </a:p>
          <a:p>
            <a:r>
              <a:rPr lang="en-US" dirty="0" smtClean="0"/>
              <a:t>Reddened or cyanotic skin </a:t>
            </a:r>
          </a:p>
          <a:p>
            <a:pPr lvl="1"/>
            <a:r>
              <a:rPr lang="en-US" dirty="0" smtClean="0"/>
              <a:t>Diamond shaped</a:t>
            </a:r>
          </a:p>
          <a:p>
            <a:r>
              <a:rPr lang="en-US" dirty="0" smtClean="0"/>
              <a:t>Refusal to stand </a:t>
            </a:r>
          </a:p>
          <a:p>
            <a:pPr lvl="1"/>
            <a:r>
              <a:rPr lang="en-US" dirty="0" smtClean="0"/>
              <a:t>Painful but wont appear swollen </a:t>
            </a:r>
          </a:p>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5986" y="389931"/>
            <a:ext cx="2314813" cy="2027899"/>
          </a:xfrm>
          <a:prstGeom prst="rect">
            <a:avLst/>
          </a:prstGeom>
          <a:ln>
            <a:noFill/>
          </a:ln>
          <a:effectLst>
            <a:softEdge rad="112500"/>
          </a:effectLst>
        </p:spPr>
      </p:pic>
    </p:spTree>
    <p:extLst>
      <p:ext uri="{BB962C8B-B14F-4D97-AF65-F5344CB8AC3E}">
        <p14:creationId xmlns:p14="http://schemas.microsoft.com/office/powerpoint/2010/main" xmlns="" val="10569169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914400" y="1828800"/>
            <a:ext cx="7762875" cy="4181475"/>
          </a:xfrm>
          <a:noFill/>
          <a:ln/>
        </p:spPr>
        <p:txBody>
          <a:bodyPr lIns="90488" tIns="44450" rIns="90488" bIns="44450"/>
          <a:lstStyle/>
          <a:p>
            <a:r>
              <a:rPr lang="en-US" i="1" dirty="0" err="1"/>
              <a:t>Coronavirus</a:t>
            </a:r>
            <a:r>
              <a:rPr lang="en-US" dirty="0"/>
              <a:t> (similar to FIP)</a:t>
            </a:r>
          </a:p>
          <a:p>
            <a:r>
              <a:rPr lang="en-US" dirty="0"/>
              <a:t>Epidemic form (all ages)</a:t>
            </a:r>
          </a:p>
          <a:p>
            <a:r>
              <a:rPr lang="en-US" dirty="0"/>
              <a:t>Endemic form (1-8 weeks old)</a:t>
            </a:r>
          </a:p>
          <a:p>
            <a:r>
              <a:rPr lang="en-US" dirty="0"/>
              <a:t>WINTER disease</a:t>
            </a:r>
          </a:p>
          <a:p>
            <a:r>
              <a:rPr lang="en-US" dirty="0" smtClean="0"/>
              <a:t>Morbidity </a:t>
            </a:r>
            <a:r>
              <a:rPr lang="en-US" dirty="0"/>
              <a:t>and mortality high in pigs </a:t>
            </a:r>
            <a:r>
              <a:rPr lang="en-US" u="sng" dirty="0"/>
              <a:t>&lt;2weeks old</a:t>
            </a:r>
            <a:endParaRPr lang="en-US" dirty="0"/>
          </a:p>
        </p:txBody>
      </p:sp>
      <p:sp>
        <p:nvSpPr>
          <p:cNvPr id="41986" name="Rectangle 2"/>
          <p:cNvSpPr>
            <a:spLocks noGrp="1" noChangeArrowheads="1"/>
          </p:cNvSpPr>
          <p:nvPr>
            <p:ph type="title"/>
          </p:nvPr>
        </p:nvSpPr>
        <p:spPr>
          <a:xfrm>
            <a:off x="381000" y="381000"/>
            <a:ext cx="7772400" cy="1143000"/>
          </a:xfrm>
          <a:noFill/>
          <a:ln/>
        </p:spPr>
        <p:txBody>
          <a:bodyPr lIns="90488" tIns="44450" rIns="90488" bIns="44450" anchor="t"/>
          <a:lstStyle/>
          <a:p>
            <a:r>
              <a:rPr lang="en-US"/>
              <a:t>TGE - </a:t>
            </a:r>
            <a:r>
              <a:rPr lang="en-US" sz="2800"/>
              <a:t>transmissable gastroenteritis</a:t>
            </a:r>
            <a:endParaRPr 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Clinical Signs </a:t>
            </a:r>
            <a:endParaRPr lang="en-US" dirty="0"/>
          </a:p>
        </p:txBody>
      </p:sp>
      <p:sp>
        <p:nvSpPr>
          <p:cNvPr id="3" name="Content Placeholder 2"/>
          <p:cNvSpPr>
            <a:spLocks noGrp="1"/>
          </p:cNvSpPr>
          <p:nvPr>
            <p:ph idx="1"/>
          </p:nvPr>
        </p:nvSpPr>
        <p:spPr/>
        <p:txBody>
          <a:bodyPr>
            <a:normAutofit fontScale="92500" lnSpcReduction="20000"/>
          </a:bodyPr>
          <a:lstStyle/>
          <a:p>
            <a:r>
              <a:rPr lang="en-US" dirty="0"/>
              <a:t>V</a:t>
            </a:r>
            <a:r>
              <a:rPr lang="en-US" dirty="0" smtClean="0"/>
              <a:t>omiting </a:t>
            </a:r>
            <a:endParaRPr lang="en-US" dirty="0"/>
          </a:p>
          <a:p>
            <a:r>
              <a:rPr lang="en-US" dirty="0"/>
              <a:t>P</a:t>
            </a:r>
            <a:r>
              <a:rPr lang="en-US" dirty="0" smtClean="0"/>
              <a:t>rofuse </a:t>
            </a:r>
            <a:r>
              <a:rPr lang="en-US" dirty="0"/>
              <a:t>watery diarrhea</a:t>
            </a:r>
            <a:r>
              <a:rPr lang="en-US" dirty="0" smtClean="0"/>
              <a:t>,</a:t>
            </a:r>
          </a:p>
          <a:p>
            <a:r>
              <a:rPr lang="en-US" dirty="0"/>
              <a:t>D</a:t>
            </a:r>
            <a:r>
              <a:rPr lang="en-US" dirty="0" smtClean="0"/>
              <a:t>ehydration</a:t>
            </a:r>
          </a:p>
          <a:p>
            <a:r>
              <a:rPr lang="en-US" dirty="0"/>
              <a:t>E</a:t>
            </a:r>
            <a:r>
              <a:rPr lang="en-US" dirty="0" smtClean="0"/>
              <a:t>xcessive thirst</a:t>
            </a:r>
          </a:p>
          <a:p>
            <a:r>
              <a:rPr lang="en-US" b="1" dirty="0" smtClean="0"/>
              <a:t>Feces </a:t>
            </a:r>
            <a:r>
              <a:rPr lang="en-US" b="1" dirty="0"/>
              <a:t>of nursing pigs often contain curds of undigested </a:t>
            </a:r>
            <a:r>
              <a:rPr lang="en-US" b="1" dirty="0" smtClean="0"/>
              <a:t>milk.</a:t>
            </a:r>
            <a:endParaRPr lang="en-US" b="1" dirty="0"/>
          </a:p>
          <a:p>
            <a:r>
              <a:rPr lang="en-US" dirty="0" smtClean="0"/>
              <a:t>Piglets severely </a:t>
            </a:r>
            <a:r>
              <a:rPr lang="en-US" dirty="0"/>
              <a:t>dehydrated, and the skin is soiled with liquid feces</a:t>
            </a:r>
            <a:r>
              <a:rPr lang="en-US" dirty="0" smtClean="0"/>
              <a:t>.</a:t>
            </a:r>
          </a:p>
          <a:p>
            <a:r>
              <a:rPr lang="en-US" dirty="0" smtClean="0"/>
              <a:t>The </a:t>
            </a:r>
            <a:r>
              <a:rPr lang="en-US" dirty="0"/>
              <a:t>small intestine is thin walled, and the entire intestine contains greenish or yellow watery fluid and clumps of undigested </a:t>
            </a:r>
            <a:r>
              <a:rPr lang="en-US" dirty="0" smtClean="0"/>
              <a:t>milk. </a:t>
            </a:r>
            <a:r>
              <a:rPr lang="en-US" dirty="0"/>
              <a:t>Villous atrophy can be seen by examining the mucosa of the small intestine with a hand lens.</a:t>
            </a:r>
          </a:p>
        </p:txBody>
      </p:sp>
      <p:pic>
        <p:nvPicPr>
          <p:cNvPr id="4" name="Picture 3"/>
          <p:cNvPicPr>
            <a:picLocks noChangeAspect="1"/>
          </p:cNvPicPr>
          <p:nvPr/>
        </p:nvPicPr>
        <p:blipFill>
          <a:blip r:embed="rId2" cstate="print"/>
          <a:stretch>
            <a:fillRect/>
          </a:stretch>
        </p:blipFill>
        <p:spPr>
          <a:xfrm>
            <a:off x="6781800" y="609600"/>
            <a:ext cx="2014538" cy="1704975"/>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5282199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914400" y="1600200"/>
            <a:ext cx="8001000" cy="4181475"/>
          </a:xfrm>
          <a:noFill/>
          <a:ln/>
        </p:spPr>
        <p:txBody>
          <a:bodyPr lIns="90488" tIns="44450" rIns="90488" bIns="44450">
            <a:normAutofit lnSpcReduction="10000"/>
          </a:bodyPr>
          <a:lstStyle/>
          <a:p>
            <a:r>
              <a:rPr lang="en-US"/>
              <a:t>Diagnosis</a:t>
            </a:r>
          </a:p>
          <a:p>
            <a:pPr lvl="2"/>
            <a:r>
              <a:rPr lang="en-US"/>
              <a:t>ELISA, immunoflourescence of gut contents</a:t>
            </a:r>
          </a:p>
          <a:p>
            <a:pPr lvl="2"/>
            <a:r>
              <a:rPr lang="en-US"/>
              <a:t>Necropsy </a:t>
            </a:r>
          </a:p>
          <a:p>
            <a:pPr lvl="3"/>
            <a:r>
              <a:rPr lang="en-US"/>
              <a:t>undigested milk in small intestine</a:t>
            </a:r>
          </a:p>
          <a:p>
            <a:pPr lvl="3"/>
            <a:r>
              <a:rPr lang="en-US"/>
              <a:t>thin walled, transparent small intestine</a:t>
            </a:r>
          </a:p>
          <a:p>
            <a:r>
              <a:rPr lang="en-US"/>
              <a:t>Treatment - supportive</a:t>
            </a:r>
          </a:p>
          <a:p>
            <a:r>
              <a:rPr lang="en-US"/>
              <a:t>Control</a:t>
            </a:r>
          </a:p>
          <a:p>
            <a:pPr lvl="2"/>
            <a:r>
              <a:rPr lang="en-US"/>
              <a:t>isolate new additions for 2 weeks, keep dogs and bird away (carriers)</a:t>
            </a:r>
          </a:p>
          <a:p>
            <a:pPr lvl="2"/>
            <a:r>
              <a:rPr lang="en-US"/>
              <a:t>Immunization of sows or piglets </a:t>
            </a:r>
          </a:p>
          <a:p>
            <a:pPr lvl="2"/>
            <a:r>
              <a:rPr lang="en-US"/>
              <a:t>Grind up piglet guts and feed to pregnant sows                                  </a:t>
            </a:r>
          </a:p>
        </p:txBody>
      </p:sp>
      <p:sp>
        <p:nvSpPr>
          <p:cNvPr id="43010" name="Rectangle 2"/>
          <p:cNvSpPr>
            <a:spLocks noGrp="1" noChangeArrowheads="1"/>
          </p:cNvSpPr>
          <p:nvPr>
            <p:ph type="title"/>
          </p:nvPr>
        </p:nvSpPr>
        <p:spPr>
          <a:noFill/>
          <a:ln/>
        </p:spPr>
        <p:txBody>
          <a:bodyPr lIns="90488" tIns="44450" rIns="90488" bIns="44450" anchor="t"/>
          <a:lstStyle/>
          <a:p>
            <a:r>
              <a:rPr lang="en-US"/>
              <a:t>TGE cont...</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p:txBody>
          <a:bodyPr/>
          <a:lstStyle/>
          <a:p>
            <a:pPr algn="ctr"/>
            <a:r>
              <a:rPr lang="en-US"/>
              <a:t>TGE</a:t>
            </a:r>
          </a:p>
        </p:txBody>
      </p:sp>
      <p:pic>
        <p:nvPicPr>
          <p:cNvPr id="63489" name="Picture 1"/>
          <p:cNvPicPr>
            <a:picLocks noChangeAspect="1" noChangeArrowheads="1"/>
          </p:cNvPicPr>
          <p:nvPr/>
        </p:nvPicPr>
        <p:blipFill>
          <a:blip r:embed="rId3" cstate="print"/>
          <a:srcRect/>
          <a:stretch>
            <a:fillRect/>
          </a:stretch>
        </p:blipFill>
        <p:spPr bwMode="auto">
          <a:xfrm>
            <a:off x="1387552" y="1676400"/>
            <a:ext cx="6689648" cy="4371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err="1" smtClean="0"/>
              <a:t>tge</a:t>
            </a: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2209799" y="1828800"/>
            <a:ext cx="5383697" cy="3714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TGE</a:t>
            </a:r>
          </a:p>
        </p:txBody>
      </p:sp>
      <p:pic>
        <p:nvPicPr>
          <p:cNvPr id="123908" name="Picture 4" descr="pic"/>
          <p:cNvPicPr>
            <a:picLocks noChangeAspect="1" noChangeArrowheads="1"/>
          </p:cNvPicPr>
          <p:nvPr/>
        </p:nvPicPr>
        <p:blipFill>
          <a:blip r:embed="rId2" cstate="print">
            <a:lum contrast="6000"/>
          </a:blip>
          <a:srcRect/>
          <a:stretch>
            <a:fillRect/>
          </a:stretch>
        </p:blipFill>
        <p:spPr bwMode="auto">
          <a:xfrm>
            <a:off x="1219200" y="1676400"/>
            <a:ext cx="6843713" cy="448945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noFill/>
          <a:ln/>
        </p:spPr>
        <p:txBody>
          <a:bodyPr lIns="90488" tIns="44450" rIns="90488" bIns="44450"/>
          <a:lstStyle/>
          <a:p>
            <a:r>
              <a:rPr lang="en-US" i="1"/>
              <a:t>Clostridium perfringens</a:t>
            </a:r>
            <a:r>
              <a:rPr lang="en-US"/>
              <a:t> type C</a:t>
            </a:r>
          </a:p>
          <a:p>
            <a:r>
              <a:rPr lang="en-US"/>
              <a:t>sudden death in 1-2 day old piglets</a:t>
            </a:r>
          </a:p>
          <a:p>
            <a:r>
              <a:rPr lang="en-US"/>
              <a:t>Clinical signs</a:t>
            </a:r>
          </a:p>
          <a:p>
            <a:pPr lvl="2"/>
            <a:r>
              <a:rPr lang="en-US" u="sng"/>
              <a:t>BLOODY DIARRHEA</a:t>
            </a:r>
            <a:endParaRPr lang="en-US"/>
          </a:p>
          <a:p>
            <a:r>
              <a:rPr lang="en-US"/>
              <a:t>Diagnosis</a:t>
            </a:r>
          </a:p>
          <a:p>
            <a:pPr lvl="2"/>
            <a:r>
              <a:rPr lang="en-US"/>
              <a:t>Necropsy - blood in jejunum with flecks of mucosa, necrosis of small intestine</a:t>
            </a:r>
          </a:p>
          <a:p>
            <a:pPr lvl="2"/>
            <a:r>
              <a:rPr lang="en-US"/>
              <a:t>Clinical signs</a:t>
            </a:r>
          </a:p>
          <a:p>
            <a:pPr lvl="2"/>
            <a:r>
              <a:rPr lang="en-US"/>
              <a:t>Histopathology - large gram positive rods</a:t>
            </a:r>
          </a:p>
        </p:txBody>
      </p:sp>
      <p:sp>
        <p:nvSpPr>
          <p:cNvPr id="44034" name="Rectangle 2"/>
          <p:cNvSpPr>
            <a:spLocks noGrp="1" noChangeArrowheads="1"/>
          </p:cNvSpPr>
          <p:nvPr>
            <p:ph type="title"/>
          </p:nvPr>
        </p:nvSpPr>
        <p:spPr>
          <a:noFill/>
          <a:ln/>
        </p:spPr>
        <p:txBody>
          <a:bodyPr lIns="90488" tIns="44450" rIns="90488" bIns="44450" anchor="t"/>
          <a:lstStyle/>
          <a:p>
            <a:r>
              <a:rPr lang="en-US"/>
              <a:t>Clostridial enteritis</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Clostridial enteritis</a:t>
            </a:r>
          </a:p>
        </p:txBody>
      </p:sp>
      <p:pic>
        <p:nvPicPr>
          <p:cNvPr id="124932" name="Picture 4" descr="pic"/>
          <p:cNvPicPr>
            <a:picLocks noChangeAspect="1" noChangeArrowheads="1"/>
          </p:cNvPicPr>
          <p:nvPr/>
        </p:nvPicPr>
        <p:blipFill>
          <a:blip r:embed="rId2" cstate="print"/>
          <a:srcRect/>
          <a:stretch>
            <a:fillRect/>
          </a:stretch>
        </p:blipFill>
        <p:spPr bwMode="auto">
          <a:xfrm>
            <a:off x="1676400" y="2057400"/>
            <a:ext cx="6434138" cy="4279900"/>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noFill/>
          <a:ln/>
        </p:spPr>
        <p:txBody>
          <a:bodyPr lIns="90488" tIns="44450" rIns="90488" bIns="44450"/>
          <a:lstStyle/>
          <a:p>
            <a:r>
              <a:rPr lang="en-US"/>
              <a:t>Treatment</a:t>
            </a:r>
          </a:p>
          <a:p>
            <a:pPr lvl="2"/>
            <a:r>
              <a:rPr lang="en-US"/>
              <a:t>usually die too quickly</a:t>
            </a:r>
          </a:p>
          <a:p>
            <a:pPr lvl="2"/>
            <a:r>
              <a:rPr lang="en-US"/>
              <a:t>type C antitoxin </a:t>
            </a:r>
          </a:p>
          <a:p>
            <a:r>
              <a:rPr lang="en-US"/>
              <a:t>Control</a:t>
            </a:r>
          </a:p>
          <a:p>
            <a:pPr lvl="2"/>
            <a:r>
              <a:rPr lang="en-US"/>
              <a:t>Sanitation</a:t>
            </a:r>
          </a:p>
          <a:p>
            <a:pPr lvl="2"/>
            <a:r>
              <a:rPr lang="en-US"/>
              <a:t>Type C antitoxin within minutes of birth</a:t>
            </a:r>
          </a:p>
          <a:p>
            <a:pPr lvl="2"/>
            <a:r>
              <a:rPr lang="en-US"/>
              <a:t>Vaccination of sow</a:t>
            </a:r>
          </a:p>
          <a:p>
            <a:pPr lvl="2"/>
            <a:r>
              <a:rPr lang="en-US"/>
              <a:t>Prophylactic bacitracin or penicillin to piglets</a:t>
            </a:r>
          </a:p>
        </p:txBody>
      </p:sp>
      <p:sp>
        <p:nvSpPr>
          <p:cNvPr id="45058" name="Rectangle 2"/>
          <p:cNvSpPr>
            <a:spLocks noGrp="1" noChangeArrowheads="1"/>
          </p:cNvSpPr>
          <p:nvPr>
            <p:ph type="title"/>
          </p:nvPr>
        </p:nvSpPr>
        <p:spPr>
          <a:noFill/>
          <a:ln/>
        </p:spPr>
        <p:txBody>
          <a:bodyPr lIns="90488" tIns="44450" rIns="90488" bIns="44450" anchor="t"/>
          <a:lstStyle/>
          <a:p>
            <a:r>
              <a:rPr lang="en-US"/>
              <a:t>Clostridial enteritis cont....</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noFill/>
          <a:ln/>
        </p:spPr>
        <p:txBody>
          <a:bodyPr lIns="90488" tIns="44450" rIns="90488" bIns="44450"/>
          <a:lstStyle/>
          <a:p>
            <a:r>
              <a:rPr lang="en-US"/>
              <a:t>Reovirus</a:t>
            </a:r>
          </a:p>
          <a:p>
            <a:r>
              <a:rPr lang="en-US"/>
              <a:t>Almost all pigs are infected</a:t>
            </a:r>
          </a:p>
          <a:p>
            <a:r>
              <a:rPr lang="en-US"/>
              <a:t>Diarrhea in post-weaned pigs</a:t>
            </a:r>
          </a:p>
          <a:p>
            <a:r>
              <a:rPr lang="en-US"/>
              <a:t>Diagnosis - difficult</a:t>
            </a:r>
          </a:p>
          <a:p>
            <a:pPr lvl="2"/>
            <a:r>
              <a:rPr lang="en-US"/>
              <a:t>Necropsy-thin walled small intestine</a:t>
            </a:r>
          </a:p>
          <a:p>
            <a:pPr lvl="2"/>
            <a:r>
              <a:rPr lang="en-US"/>
              <a:t>Histopathology</a:t>
            </a:r>
          </a:p>
          <a:p>
            <a:pPr lvl="2"/>
            <a:r>
              <a:rPr lang="en-US"/>
              <a:t>Flourescent antibody test</a:t>
            </a:r>
          </a:p>
          <a:p>
            <a:pPr lvl="2"/>
            <a:r>
              <a:rPr lang="en-US"/>
              <a:t>Electron microscopy</a:t>
            </a:r>
          </a:p>
        </p:txBody>
      </p:sp>
      <p:sp>
        <p:nvSpPr>
          <p:cNvPr id="48130" name="Rectangle 2"/>
          <p:cNvSpPr>
            <a:spLocks noGrp="1" noChangeArrowheads="1"/>
          </p:cNvSpPr>
          <p:nvPr>
            <p:ph type="title"/>
          </p:nvPr>
        </p:nvSpPr>
        <p:spPr>
          <a:noFill/>
          <a:ln/>
        </p:spPr>
        <p:txBody>
          <a:bodyPr lIns="90488" tIns="44450" rIns="90488" bIns="44450" anchor="t"/>
          <a:lstStyle/>
          <a:p>
            <a:r>
              <a:rPr lang="en-US"/>
              <a:t>Rota virus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title"/>
          </p:nvPr>
        </p:nvSpPr>
        <p:spPr/>
        <p:txBody>
          <a:bodyPr>
            <a:normAutofit fontScale="90000"/>
          </a:bodyPr>
          <a:lstStyle/>
          <a:p>
            <a:r>
              <a:rPr lang="en-US"/>
              <a:t>Diamond skin </a:t>
            </a:r>
            <a:br>
              <a:rPr lang="en-US"/>
            </a:br>
            <a:r>
              <a:rPr lang="en-US"/>
              <a:t>disease</a:t>
            </a:r>
          </a:p>
        </p:txBody>
      </p:sp>
      <p:pic>
        <p:nvPicPr>
          <p:cNvPr id="141314" name="Picture 2" descr="pic"/>
          <p:cNvPicPr>
            <a:picLocks noChangeAspect="1" noChangeArrowheads="1"/>
          </p:cNvPicPr>
          <p:nvPr/>
        </p:nvPicPr>
        <p:blipFill>
          <a:blip r:embed="rId2" cstate="print"/>
          <a:srcRect/>
          <a:stretch>
            <a:fillRect/>
          </a:stretch>
        </p:blipFill>
        <p:spPr bwMode="auto">
          <a:xfrm>
            <a:off x="2971800" y="1066800"/>
            <a:ext cx="5534025" cy="5595938"/>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noFill/>
          <a:ln/>
        </p:spPr>
        <p:txBody>
          <a:bodyPr lIns="90488" tIns="44450" rIns="90488" bIns="44450"/>
          <a:lstStyle/>
          <a:p>
            <a:r>
              <a:rPr lang="en-US"/>
              <a:t>Treatment</a:t>
            </a:r>
          </a:p>
          <a:p>
            <a:pPr lvl="2"/>
            <a:r>
              <a:rPr lang="en-US"/>
              <a:t>Glucose and fluids</a:t>
            </a:r>
          </a:p>
          <a:p>
            <a:pPr lvl="2"/>
            <a:r>
              <a:rPr lang="en-US"/>
              <a:t>Antimicrobials for concurrent infections</a:t>
            </a:r>
          </a:p>
          <a:p>
            <a:pPr lvl="3"/>
            <a:r>
              <a:rPr lang="en-US"/>
              <a:t>E. coli</a:t>
            </a:r>
          </a:p>
          <a:p>
            <a:pPr lvl="3"/>
            <a:r>
              <a:rPr lang="en-US"/>
              <a:t>Isospora</a:t>
            </a:r>
          </a:p>
          <a:p>
            <a:r>
              <a:rPr lang="en-US"/>
              <a:t>Control</a:t>
            </a:r>
          </a:p>
          <a:p>
            <a:pPr lvl="2"/>
            <a:r>
              <a:rPr lang="en-US"/>
              <a:t>Wean pigs on good nutritional diet</a:t>
            </a:r>
          </a:p>
          <a:p>
            <a:pPr lvl="2"/>
            <a:r>
              <a:rPr lang="en-US"/>
              <a:t>MLV vaccine at 7 and 21 days (in water)</a:t>
            </a:r>
          </a:p>
        </p:txBody>
      </p:sp>
      <p:sp>
        <p:nvSpPr>
          <p:cNvPr id="49154" name="Rectangle 2"/>
          <p:cNvSpPr>
            <a:spLocks noGrp="1" noChangeArrowheads="1"/>
          </p:cNvSpPr>
          <p:nvPr>
            <p:ph type="title"/>
          </p:nvPr>
        </p:nvSpPr>
        <p:spPr>
          <a:noFill/>
          <a:ln/>
        </p:spPr>
        <p:txBody>
          <a:bodyPr lIns="90488" tIns="44450" rIns="90488" bIns="44450" anchor="t"/>
          <a:lstStyle/>
          <a:p>
            <a:r>
              <a:rPr lang="en-US"/>
              <a:t>Rota virus cont...</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838200" y="1447800"/>
            <a:ext cx="7762875" cy="4181475"/>
          </a:xfrm>
        </p:spPr>
        <p:txBody>
          <a:bodyPr/>
          <a:lstStyle/>
          <a:p>
            <a:r>
              <a:rPr lang="en-US"/>
              <a:t>Salmonella typhimurium</a:t>
            </a:r>
          </a:p>
          <a:p>
            <a:r>
              <a:rPr lang="en-US"/>
              <a:t>Salmonella cholerasuis</a:t>
            </a:r>
          </a:p>
          <a:p>
            <a:r>
              <a:rPr lang="en-US"/>
              <a:t>Fibrinonecrotic enteritis or colitis at necropsy</a:t>
            </a:r>
          </a:p>
          <a:p>
            <a:r>
              <a:rPr lang="en-US"/>
              <a:t>Rectal strictures</a:t>
            </a:r>
          </a:p>
          <a:p>
            <a:r>
              <a:rPr lang="en-US"/>
              <a:t>Culture of organism</a:t>
            </a:r>
          </a:p>
        </p:txBody>
      </p:sp>
      <p:sp>
        <p:nvSpPr>
          <p:cNvPr id="78850" name="Rectangle 2"/>
          <p:cNvSpPr>
            <a:spLocks noGrp="1" noChangeArrowheads="1"/>
          </p:cNvSpPr>
          <p:nvPr>
            <p:ph type="title"/>
          </p:nvPr>
        </p:nvSpPr>
        <p:spPr/>
        <p:txBody>
          <a:bodyPr/>
          <a:lstStyle/>
          <a:p>
            <a:r>
              <a:rPr lang="en-US"/>
              <a:t>Dont forget Salmonella</a:t>
            </a:r>
          </a:p>
        </p:txBody>
      </p:sp>
      <p:pic>
        <p:nvPicPr>
          <p:cNvPr id="78852" name="Picture 4" descr="pic"/>
          <p:cNvPicPr>
            <a:picLocks noChangeAspect="1" noChangeArrowheads="1"/>
          </p:cNvPicPr>
          <p:nvPr/>
        </p:nvPicPr>
        <p:blipFill>
          <a:blip r:embed="rId2" cstate="print"/>
          <a:srcRect/>
          <a:stretch>
            <a:fillRect/>
          </a:stretch>
        </p:blipFill>
        <p:spPr bwMode="auto">
          <a:xfrm>
            <a:off x="2362200" y="4953000"/>
            <a:ext cx="4572000" cy="160020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 name="Rectangle 0"/>
          <p:cNvSpPr>
            <a:spLocks noGrp="1" noChangeArrowheads="1"/>
          </p:cNvSpPr>
          <p:nvPr>
            <p:ph idx="1"/>
          </p:nvPr>
        </p:nvSpPr>
        <p:spPr>
          <a:xfrm>
            <a:off x="1066800" y="1905000"/>
            <a:ext cx="7762875" cy="4181475"/>
          </a:xfrm>
          <a:noFill/>
          <a:ln/>
        </p:spPr>
        <p:txBody>
          <a:bodyPr lIns="90488" tIns="44450" rIns="90488" bIns="44450">
            <a:normAutofit/>
          </a:bodyPr>
          <a:lstStyle/>
          <a:p>
            <a:r>
              <a:rPr lang="en-US" i="1" dirty="0"/>
              <a:t>Salmonella </a:t>
            </a:r>
            <a:r>
              <a:rPr lang="en-US" i="1" dirty="0" err="1"/>
              <a:t>cholerasuis</a:t>
            </a:r>
            <a:endParaRPr lang="en-US" i="1" dirty="0"/>
          </a:p>
          <a:p>
            <a:r>
              <a:rPr lang="en-US" i="1" dirty="0"/>
              <a:t>Salmonella </a:t>
            </a:r>
            <a:r>
              <a:rPr lang="en-US" i="1" dirty="0" err="1"/>
              <a:t>typhimurium</a:t>
            </a:r>
            <a:endParaRPr lang="en-US" i="1" dirty="0"/>
          </a:p>
          <a:p>
            <a:pPr lvl="2"/>
            <a:r>
              <a:rPr lang="en-US" b="1" dirty="0" err="1">
                <a:solidFill>
                  <a:schemeClr val="accent2"/>
                </a:solidFill>
              </a:rPr>
              <a:t>Zoonotic</a:t>
            </a:r>
            <a:endParaRPr lang="en-US" b="1" i="1" dirty="0">
              <a:solidFill>
                <a:schemeClr val="accent2"/>
              </a:solidFill>
            </a:endParaRPr>
          </a:p>
          <a:p>
            <a:r>
              <a:rPr lang="en-US" dirty="0"/>
              <a:t>Low-level </a:t>
            </a:r>
            <a:r>
              <a:rPr lang="en-US" dirty="0" err="1"/>
              <a:t>endemnicity</a:t>
            </a:r>
            <a:r>
              <a:rPr lang="en-US" dirty="0"/>
              <a:t>, </a:t>
            </a:r>
            <a:r>
              <a:rPr lang="en-US" b="1" dirty="0"/>
              <a:t>carriers</a:t>
            </a:r>
          </a:p>
          <a:p>
            <a:r>
              <a:rPr lang="en-US" dirty="0"/>
              <a:t>Septicemia</a:t>
            </a:r>
          </a:p>
          <a:p>
            <a:pPr lvl="2"/>
            <a:r>
              <a:rPr lang="en-US" sz="1800" b="1" dirty="0"/>
              <a:t>pyrexia, anorexia</a:t>
            </a:r>
          </a:p>
          <a:p>
            <a:pPr lvl="2"/>
            <a:r>
              <a:rPr lang="en-US" sz="1800" b="1" dirty="0"/>
              <a:t>purple discoloration of the ears (infarction)</a:t>
            </a:r>
          </a:p>
          <a:p>
            <a:pPr lvl="2"/>
            <a:r>
              <a:rPr lang="en-US" sz="1800" b="1" dirty="0"/>
              <a:t>Small or large intestinal diarrhea (button ulcers)</a:t>
            </a:r>
          </a:p>
          <a:p>
            <a:pPr lvl="2"/>
            <a:r>
              <a:rPr lang="en-US" sz="1800" b="1" dirty="0"/>
              <a:t>Pneumonia</a:t>
            </a:r>
          </a:p>
          <a:p>
            <a:pPr lvl="2"/>
            <a:r>
              <a:rPr lang="en-US" sz="1800" b="1" dirty="0"/>
              <a:t>Rectal strictures</a:t>
            </a:r>
            <a:r>
              <a:rPr lang="en-US" b="1" dirty="0"/>
              <a:t> </a:t>
            </a:r>
          </a:p>
          <a:p>
            <a:endParaRPr lang="en-US" i="1" dirty="0"/>
          </a:p>
        </p:txBody>
      </p:sp>
      <p:sp>
        <p:nvSpPr>
          <p:cNvPr id="19457" name="Rectangle 1"/>
          <p:cNvSpPr>
            <a:spLocks noGrp="1" noChangeArrowheads="1"/>
          </p:cNvSpPr>
          <p:nvPr>
            <p:ph type="title"/>
          </p:nvPr>
        </p:nvSpPr>
        <p:spPr>
          <a:noFill/>
          <a:ln/>
        </p:spPr>
        <p:txBody>
          <a:bodyPr lIns="90488" tIns="44450" rIns="90488" bIns="44450" anchor="t"/>
          <a:lstStyle/>
          <a:p>
            <a:r>
              <a:rPr lang="en-US"/>
              <a:t>Salmonella sp.</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049"/>
          <p:cNvSpPr>
            <a:spLocks noGrp="1" noChangeArrowheads="1"/>
          </p:cNvSpPr>
          <p:nvPr>
            <p:ph type="title"/>
          </p:nvPr>
        </p:nvSpPr>
        <p:spPr/>
        <p:txBody>
          <a:bodyPr/>
          <a:lstStyle/>
          <a:p>
            <a:r>
              <a:rPr lang="en-US"/>
              <a:t>Salmonella</a:t>
            </a:r>
          </a:p>
        </p:txBody>
      </p:sp>
      <p:pic>
        <p:nvPicPr>
          <p:cNvPr id="55296" name="Picture 2048" descr="pic"/>
          <p:cNvPicPr>
            <a:picLocks noChangeAspect="1" noChangeArrowheads="1"/>
          </p:cNvPicPr>
          <p:nvPr/>
        </p:nvPicPr>
        <p:blipFill>
          <a:blip r:embed="rId2" cstate="print"/>
          <a:srcRect/>
          <a:stretch>
            <a:fillRect/>
          </a:stretch>
        </p:blipFill>
        <p:spPr bwMode="auto">
          <a:xfrm>
            <a:off x="1447800" y="1752600"/>
            <a:ext cx="6324600" cy="3548063"/>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 name="Rectangle 2048"/>
          <p:cNvSpPr>
            <a:spLocks noGrp="1" noChangeArrowheads="1"/>
          </p:cNvSpPr>
          <p:nvPr>
            <p:ph idx="1"/>
          </p:nvPr>
        </p:nvSpPr>
        <p:spPr>
          <a:xfrm>
            <a:off x="914400" y="1600200"/>
            <a:ext cx="7762875" cy="4181475"/>
          </a:xfrm>
          <a:noFill/>
          <a:ln/>
        </p:spPr>
        <p:txBody>
          <a:bodyPr lIns="90488" tIns="44450" rIns="90488" bIns="44450">
            <a:normAutofit/>
          </a:bodyPr>
          <a:lstStyle/>
          <a:p>
            <a:r>
              <a:rPr lang="en-US" dirty="0"/>
              <a:t>Diagnosis</a:t>
            </a:r>
          </a:p>
          <a:p>
            <a:pPr lvl="2"/>
            <a:r>
              <a:rPr lang="en-US" dirty="0"/>
              <a:t>Aerobic culture</a:t>
            </a:r>
          </a:p>
          <a:p>
            <a:r>
              <a:rPr lang="en-US" dirty="0"/>
              <a:t>Treatment</a:t>
            </a:r>
          </a:p>
          <a:p>
            <a:pPr lvl="2"/>
            <a:r>
              <a:rPr lang="en-US" dirty="0"/>
              <a:t>Neomycin in the feed/water for whole group</a:t>
            </a:r>
          </a:p>
          <a:p>
            <a:pPr lvl="2"/>
            <a:r>
              <a:rPr lang="en-US" dirty="0" err="1"/>
              <a:t>Naxcel</a:t>
            </a:r>
            <a:r>
              <a:rPr lang="en-US" dirty="0"/>
              <a:t> (</a:t>
            </a:r>
            <a:r>
              <a:rPr lang="en-US" dirty="0" err="1"/>
              <a:t>ceftiofur</a:t>
            </a:r>
            <a:r>
              <a:rPr lang="en-US" dirty="0"/>
              <a:t>) for individual</a:t>
            </a:r>
          </a:p>
          <a:p>
            <a:r>
              <a:rPr lang="en-US" dirty="0"/>
              <a:t>Prevention and control</a:t>
            </a:r>
          </a:p>
          <a:p>
            <a:pPr lvl="2"/>
            <a:r>
              <a:rPr lang="en-US" dirty="0"/>
              <a:t>Sanitation</a:t>
            </a:r>
          </a:p>
          <a:p>
            <a:pPr lvl="2"/>
            <a:r>
              <a:rPr lang="en-US" dirty="0"/>
              <a:t>All in - all out operation</a:t>
            </a:r>
          </a:p>
          <a:p>
            <a:pPr lvl="2"/>
            <a:r>
              <a:rPr lang="en-US" dirty="0"/>
              <a:t>Various vaccines (live </a:t>
            </a:r>
            <a:r>
              <a:rPr lang="en-US" dirty="0" err="1"/>
              <a:t>avirulent</a:t>
            </a:r>
            <a:r>
              <a:rPr lang="en-US" dirty="0"/>
              <a:t>)</a:t>
            </a:r>
          </a:p>
        </p:txBody>
      </p:sp>
      <p:sp>
        <p:nvSpPr>
          <p:cNvPr id="56321" name="Rectangle 2049"/>
          <p:cNvSpPr>
            <a:spLocks noGrp="1" noChangeArrowheads="1"/>
          </p:cNvSpPr>
          <p:nvPr>
            <p:ph type="title"/>
          </p:nvPr>
        </p:nvSpPr>
        <p:spPr>
          <a:noFill/>
          <a:ln/>
        </p:spPr>
        <p:txBody>
          <a:bodyPr lIns="90488" tIns="44450" rIns="90488" bIns="44450" anchor="t"/>
          <a:lstStyle/>
          <a:p>
            <a:r>
              <a:rPr lang="en-US"/>
              <a:t>Salmonella cont...</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a:xfrm>
            <a:off x="457200" y="1239817"/>
            <a:ext cx="5361319" cy="5257800"/>
          </a:xfrm>
        </p:spPr>
        <p:txBody>
          <a:bodyPr>
            <a:normAutofit fontScale="92500" lnSpcReduction="20000"/>
          </a:bodyPr>
          <a:lstStyle/>
          <a:p>
            <a:pPr lvl="2"/>
            <a:r>
              <a:rPr lang="en-US" sz="2600" dirty="0" smtClean="0"/>
              <a:t>Sanitation</a:t>
            </a:r>
          </a:p>
          <a:p>
            <a:pPr lvl="2"/>
            <a:r>
              <a:rPr lang="en-US" sz="2600" dirty="0" smtClean="0"/>
              <a:t>All in - all out operation</a:t>
            </a:r>
            <a:endParaRPr lang="en-US" sz="2400" dirty="0" smtClean="0"/>
          </a:p>
          <a:p>
            <a:pPr marL="36576" indent="0" algn="ctr">
              <a:buNone/>
            </a:pPr>
            <a:r>
              <a:rPr lang="en-US" sz="2400" dirty="0" smtClean="0"/>
              <a:t>“</a:t>
            </a:r>
            <a:r>
              <a:rPr lang="en-US" sz="2400" dirty="0" err="1" smtClean="0"/>
              <a:t>Enterisol</a:t>
            </a:r>
            <a:r>
              <a:rPr lang="en-US" sz="2400" dirty="0"/>
              <a:t>® Salmonella T/C is a safe, effective, convenient, one dose </a:t>
            </a:r>
            <a:r>
              <a:rPr lang="en-US" sz="2400" i="1" dirty="0"/>
              <a:t>Salmonella</a:t>
            </a:r>
            <a:r>
              <a:rPr lang="en-US" sz="2400" dirty="0"/>
              <a:t> </a:t>
            </a:r>
            <a:r>
              <a:rPr lang="en-US" sz="2400" dirty="0" err="1"/>
              <a:t>Choleraesuis-Typhimurium</a:t>
            </a:r>
            <a:r>
              <a:rPr lang="en-US" sz="2400" dirty="0"/>
              <a:t> vaccine</a:t>
            </a:r>
            <a:r>
              <a:rPr lang="en-US" sz="2400" dirty="0" smtClean="0"/>
              <a:t>.”</a:t>
            </a:r>
          </a:p>
          <a:p>
            <a:pPr marL="36576" indent="0">
              <a:buNone/>
            </a:pPr>
            <a:r>
              <a:rPr lang="en-US" sz="2400" dirty="0" smtClean="0"/>
              <a:t>Advantages: </a:t>
            </a:r>
          </a:p>
          <a:p>
            <a:r>
              <a:rPr lang="en-US" sz="2400" dirty="0"/>
              <a:t>C</a:t>
            </a:r>
            <a:r>
              <a:rPr lang="en-US" sz="2400" dirty="0" smtClean="0"/>
              <a:t>ontains </a:t>
            </a:r>
            <a:r>
              <a:rPr lang="en-US" sz="2400" dirty="0"/>
              <a:t>both Salmonella </a:t>
            </a:r>
            <a:r>
              <a:rPr lang="en-US" sz="2400" dirty="0" err="1"/>
              <a:t>Choleraesuis</a:t>
            </a:r>
            <a:r>
              <a:rPr lang="en-US" sz="2400" dirty="0"/>
              <a:t> and Salmonella </a:t>
            </a:r>
            <a:r>
              <a:rPr lang="en-US" sz="2400" dirty="0" err="1"/>
              <a:t>Typhimurium</a:t>
            </a:r>
            <a:r>
              <a:rPr lang="en-US" sz="2400" dirty="0"/>
              <a:t> antigens in one dose</a:t>
            </a:r>
            <a:r>
              <a:rPr lang="en-US" sz="2400" dirty="0" smtClean="0"/>
              <a:t>.</a:t>
            </a:r>
          </a:p>
          <a:p>
            <a:r>
              <a:rPr lang="en-US" sz="2400" dirty="0" smtClean="0"/>
              <a:t>Approved in pigs as young as 2 weeks</a:t>
            </a:r>
          </a:p>
          <a:p>
            <a:r>
              <a:rPr lang="en-US" sz="2400" dirty="0" smtClean="0"/>
              <a:t>Rapid onset of immunity after vaccination</a:t>
            </a:r>
          </a:p>
          <a:p>
            <a:r>
              <a:rPr lang="en-US" sz="2400" u="sng" dirty="0" smtClean="0"/>
              <a:t>Withdrawal period: 21 days </a:t>
            </a:r>
            <a:endParaRPr lang="en-US" sz="2400" u="sng" dirty="0"/>
          </a:p>
        </p:txBody>
      </p:sp>
      <p:pic>
        <p:nvPicPr>
          <p:cNvPr id="8" name="Picture 7"/>
          <p:cNvPicPr>
            <a:picLocks noChangeAspect="1"/>
          </p:cNvPicPr>
          <p:nvPr/>
        </p:nvPicPr>
        <p:blipFill>
          <a:blip r:embed="rId2" cstate="print"/>
          <a:stretch>
            <a:fillRect/>
          </a:stretch>
        </p:blipFill>
        <p:spPr>
          <a:xfrm>
            <a:off x="5818519" y="2000131"/>
            <a:ext cx="3140970" cy="2557647"/>
          </a:xfrm>
          <a:prstGeom prst="rect">
            <a:avLst/>
          </a:prstGeom>
        </p:spPr>
      </p:pic>
    </p:spTree>
    <p:extLst>
      <p:ext uri="{BB962C8B-B14F-4D97-AF65-F5344CB8AC3E}">
        <p14:creationId xmlns="" xmlns:p14="http://schemas.microsoft.com/office/powerpoint/2010/main" val="6233747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noFill/>
          <a:ln/>
        </p:spPr>
        <p:txBody>
          <a:bodyPr lIns="90488" tIns="44450" rIns="90488" bIns="44450"/>
          <a:lstStyle/>
          <a:p>
            <a:r>
              <a:rPr lang="en-US"/>
              <a:t>Serpulina hyodysenteriae</a:t>
            </a:r>
          </a:p>
          <a:p>
            <a:r>
              <a:rPr lang="en-US"/>
              <a:t>Grower / finishers</a:t>
            </a:r>
          </a:p>
          <a:p>
            <a:r>
              <a:rPr lang="en-US"/>
              <a:t>Mortality can be up to 30%</a:t>
            </a:r>
          </a:p>
          <a:p>
            <a:r>
              <a:rPr lang="en-US"/>
              <a:t>Clinical signs</a:t>
            </a:r>
          </a:p>
          <a:p>
            <a:pPr lvl="2"/>
            <a:r>
              <a:rPr lang="en-US"/>
              <a:t>diarrhea sometimes with blood</a:t>
            </a:r>
          </a:p>
          <a:p>
            <a:pPr lvl="2"/>
            <a:r>
              <a:rPr lang="en-US"/>
              <a:t>eventually watery, bloody, mucoid</a:t>
            </a:r>
          </a:p>
          <a:p>
            <a:pPr lvl="2"/>
            <a:r>
              <a:rPr lang="en-US"/>
              <a:t>most recover in 2 weeks but 30% may die</a:t>
            </a:r>
          </a:p>
        </p:txBody>
      </p:sp>
      <p:sp>
        <p:nvSpPr>
          <p:cNvPr id="50178" name="Rectangle 2"/>
          <p:cNvSpPr>
            <a:spLocks noGrp="1" noChangeArrowheads="1"/>
          </p:cNvSpPr>
          <p:nvPr>
            <p:ph type="title"/>
          </p:nvPr>
        </p:nvSpPr>
        <p:spPr>
          <a:noFill/>
          <a:ln/>
        </p:spPr>
        <p:txBody>
          <a:bodyPr lIns="90488" tIns="44450" rIns="90488" bIns="44450" anchor="t"/>
          <a:lstStyle/>
          <a:p>
            <a:r>
              <a:rPr lang="en-US"/>
              <a:t>Swine dysentery</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914400" y="1600200"/>
            <a:ext cx="8001000" cy="4181475"/>
          </a:xfrm>
          <a:noFill/>
          <a:ln/>
        </p:spPr>
        <p:txBody>
          <a:bodyPr lIns="90488" tIns="44450" rIns="90488" bIns="44450"/>
          <a:lstStyle/>
          <a:p>
            <a:r>
              <a:rPr lang="en-US"/>
              <a:t>Diagnosis </a:t>
            </a:r>
          </a:p>
          <a:p>
            <a:pPr lvl="2"/>
            <a:r>
              <a:rPr lang="en-US"/>
              <a:t>Necropsy - mucohemorrhagic </a:t>
            </a:r>
            <a:r>
              <a:rPr lang="en-US" u="sng"/>
              <a:t>colitis </a:t>
            </a:r>
          </a:p>
          <a:p>
            <a:pPr lvl="2"/>
            <a:r>
              <a:rPr lang="en-US"/>
              <a:t>histopathology</a:t>
            </a:r>
          </a:p>
          <a:p>
            <a:pPr lvl="2"/>
            <a:r>
              <a:rPr lang="en-US"/>
              <a:t>Spiral shaped organism on dark field microscopy</a:t>
            </a:r>
          </a:p>
          <a:p>
            <a:pPr lvl="2"/>
            <a:r>
              <a:rPr lang="en-US"/>
              <a:t>Culture is definitive</a:t>
            </a:r>
          </a:p>
          <a:p>
            <a:r>
              <a:rPr lang="en-US"/>
              <a:t>Treatment</a:t>
            </a:r>
          </a:p>
          <a:p>
            <a:pPr lvl="2"/>
            <a:r>
              <a:rPr lang="en-US"/>
              <a:t>Lincomycin in water</a:t>
            </a:r>
          </a:p>
          <a:p>
            <a:r>
              <a:rPr lang="en-US"/>
              <a:t>Control</a:t>
            </a:r>
          </a:p>
          <a:p>
            <a:pPr lvl="2"/>
            <a:r>
              <a:rPr lang="en-US"/>
              <a:t>medicated water, depopulation, close herd</a:t>
            </a:r>
          </a:p>
          <a:p>
            <a:pPr lvl="2"/>
            <a:r>
              <a:rPr lang="en-US"/>
              <a:t>vaccine only reduces clinical signs</a:t>
            </a:r>
          </a:p>
        </p:txBody>
      </p:sp>
      <p:sp>
        <p:nvSpPr>
          <p:cNvPr id="51202" name="Rectangle 2"/>
          <p:cNvSpPr>
            <a:spLocks noGrp="1" noChangeArrowheads="1"/>
          </p:cNvSpPr>
          <p:nvPr>
            <p:ph type="title"/>
          </p:nvPr>
        </p:nvSpPr>
        <p:spPr>
          <a:noFill/>
          <a:ln/>
        </p:spPr>
        <p:txBody>
          <a:bodyPr lIns="90488" tIns="44450" rIns="90488" bIns="44450" anchor="t"/>
          <a:lstStyle/>
          <a:p>
            <a:r>
              <a:rPr lang="en-US"/>
              <a:t>Swine dysentery cont...</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t>Swine dysentery</a:t>
            </a:r>
          </a:p>
        </p:txBody>
      </p:sp>
      <p:pic>
        <p:nvPicPr>
          <p:cNvPr id="126980" name="Picture 4" descr="pic"/>
          <p:cNvPicPr>
            <a:picLocks noChangeAspect="1" noChangeArrowheads="1"/>
          </p:cNvPicPr>
          <p:nvPr/>
        </p:nvPicPr>
        <p:blipFill>
          <a:blip r:embed="rId2" cstate="print"/>
          <a:srcRect/>
          <a:stretch>
            <a:fillRect/>
          </a:stretch>
        </p:blipFill>
        <p:spPr bwMode="auto">
          <a:xfrm>
            <a:off x="1219200" y="1981200"/>
            <a:ext cx="6477000" cy="3832225"/>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Swine dysentery</a:t>
            </a:r>
          </a:p>
        </p:txBody>
      </p:sp>
      <p:pic>
        <p:nvPicPr>
          <p:cNvPr id="128004" name="Picture 4" descr="pic"/>
          <p:cNvPicPr>
            <a:picLocks noChangeAspect="1" noChangeArrowheads="1"/>
          </p:cNvPicPr>
          <p:nvPr/>
        </p:nvPicPr>
        <p:blipFill>
          <a:blip r:embed="rId2" cstate="print"/>
          <a:srcRect/>
          <a:stretch>
            <a:fillRect/>
          </a:stretch>
        </p:blipFill>
        <p:spPr bwMode="auto">
          <a:xfrm>
            <a:off x="2362200" y="1600200"/>
            <a:ext cx="5314950" cy="4292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049"/>
          <p:cNvSpPr>
            <a:spLocks noGrp="1" noChangeArrowheads="1"/>
          </p:cNvSpPr>
          <p:nvPr>
            <p:ph type="title"/>
          </p:nvPr>
        </p:nvSpPr>
        <p:spPr>
          <a:xfrm>
            <a:off x="381000" y="0"/>
            <a:ext cx="7772400" cy="1143000"/>
          </a:xfrm>
        </p:spPr>
        <p:txBody>
          <a:bodyPr/>
          <a:lstStyle/>
          <a:p>
            <a:r>
              <a:rPr lang="en-US"/>
              <a:t>Valvular endocarditis</a:t>
            </a:r>
          </a:p>
        </p:txBody>
      </p:sp>
      <p:pic>
        <p:nvPicPr>
          <p:cNvPr id="98304" name="Picture 2048" descr="pic"/>
          <p:cNvPicPr>
            <a:picLocks noChangeAspect="1" noChangeArrowheads="1"/>
          </p:cNvPicPr>
          <p:nvPr/>
        </p:nvPicPr>
        <p:blipFill>
          <a:blip r:embed="rId2" cstate="print"/>
          <a:srcRect/>
          <a:stretch>
            <a:fillRect/>
          </a:stretch>
        </p:blipFill>
        <p:spPr bwMode="auto">
          <a:xfrm>
            <a:off x="2133600" y="1295400"/>
            <a:ext cx="5486400" cy="5075238"/>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762000" y="1676400"/>
            <a:ext cx="8153400" cy="4181475"/>
          </a:xfrm>
          <a:noFill/>
          <a:ln/>
        </p:spPr>
        <p:txBody>
          <a:bodyPr lIns="90488" tIns="44450" rIns="90488" bIns="44450"/>
          <a:lstStyle/>
          <a:p>
            <a:r>
              <a:rPr lang="en-US" i="1"/>
              <a:t>Lawsonia intracellulare</a:t>
            </a:r>
            <a:r>
              <a:rPr lang="en-US"/>
              <a:t>	</a:t>
            </a:r>
          </a:p>
          <a:p>
            <a:pPr lvl="2"/>
            <a:r>
              <a:rPr lang="en-US"/>
              <a:t>proliferative illeitis, hemorrhagic bowel syndrome</a:t>
            </a:r>
          </a:p>
          <a:p>
            <a:r>
              <a:rPr lang="en-US"/>
              <a:t>Large intestine</a:t>
            </a:r>
          </a:p>
          <a:p>
            <a:r>
              <a:rPr lang="en-US"/>
              <a:t>Weanlings and older</a:t>
            </a:r>
          </a:p>
          <a:p>
            <a:r>
              <a:rPr lang="en-US"/>
              <a:t>Clinical signs</a:t>
            </a:r>
          </a:p>
          <a:p>
            <a:pPr lvl="2"/>
            <a:r>
              <a:rPr lang="en-US"/>
              <a:t>intermittant diarrhea</a:t>
            </a:r>
          </a:p>
          <a:p>
            <a:pPr lvl="2"/>
            <a:r>
              <a:rPr lang="en-US"/>
              <a:t>can be hemorrhagic diarrhea</a:t>
            </a:r>
          </a:p>
          <a:p>
            <a:pPr lvl="2"/>
            <a:r>
              <a:rPr lang="en-US"/>
              <a:t>anemia (think gastric ulcer first)</a:t>
            </a:r>
          </a:p>
        </p:txBody>
      </p:sp>
      <p:sp>
        <p:nvSpPr>
          <p:cNvPr id="52226" name="Rectangle 2"/>
          <p:cNvSpPr>
            <a:spLocks noGrp="1" noChangeArrowheads="1"/>
          </p:cNvSpPr>
          <p:nvPr>
            <p:ph type="title"/>
          </p:nvPr>
        </p:nvSpPr>
        <p:spPr>
          <a:noFill/>
          <a:ln/>
        </p:spPr>
        <p:txBody>
          <a:bodyPr lIns="90488" tIns="44450" rIns="90488" bIns="44450" anchor="t"/>
          <a:lstStyle/>
          <a:p>
            <a:r>
              <a:rPr lang="en-US"/>
              <a:t>Proliferative enteropathy</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noFill/>
          <a:ln/>
        </p:spPr>
        <p:txBody>
          <a:bodyPr lIns="90488" tIns="44450" rIns="90488" bIns="44450"/>
          <a:lstStyle/>
          <a:p>
            <a:r>
              <a:rPr lang="en-US"/>
              <a:t>Diagnosis</a:t>
            </a:r>
          </a:p>
          <a:p>
            <a:pPr lvl="2"/>
            <a:r>
              <a:rPr lang="en-US"/>
              <a:t>Necropsy - “garden hose” ilium and colon</a:t>
            </a:r>
          </a:p>
          <a:p>
            <a:pPr lvl="4"/>
            <a:r>
              <a:rPr lang="en-US"/>
              <a:t>can be hemorrhagic or fibrinonecrotic</a:t>
            </a:r>
          </a:p>
          <a:p>
            <a:pPr lvl="2"/>
            <a:r>
              <a:rPr lang="en-US"/>
              <a:t>Histopathology - intracellular, silver positive</a:t>
            </a:r>
          </a:p>
          <a:p>
            <a:pPr lvl="2"/>
            <a:r>
              <a:rPr lang="en-US"/>
              <a:t>DNA probes</a:t>
            </a:r>
          </a:p>
          <a:p>
            <a:r>
              <a:rPr lang="en-US"/>
              <a:t>Treatment and control</a:t>
            </a:r>
          </a:p>
          <a:p>
            <a:pPr lvl="2"/>
            <a:r>
              <a:rPr lang="en-US"/>
              <a:t>No specific treatment</a:t>
            </a:r>
          </a:p>
          <a:p>
            <a:pPr lvl="2"/>
            <a:r>
              <a:rPr lang="en-US"/>
              <a:t>Reduce stress</a:t>
            </a:r>
          </a:p>
          <a:p>
            <a:pPr lvl="2"/>
            <a:r>
              <a:rPr lang="en-US"/>
              <a:t>Medicate feed  - tetracyclines, carbadox</a:t>
            </a:r>
          </a:p>
        </p:txBody>
      </p:sp>
      <p:sp>
        <p:nvSpPr>
          <p:cNvPr id="53250" name="Rectangle 2"/>
          <p:cNvSpPr>
            <a:spLocks noGrp="1" noChangeArrowheads="1"/>
          </p:cNvSpPr>
          <p:nvPr>
            <p:ph type="title"/>
          </p:nvPr>
        </p:nvSpPr>
        <p:spPr>
          <a:noFill/>
          <a:ln/>
        </p:spPr>
        <p:txBody>
          <a:bodyPr lIns="90488" tIns="44450" rIns="90488" bIns="44450" anchor="t"/>
          <a:lstStyle/>
          <a:p>
            <a:r>
              <a:rPr lang="en-US"/>
              <a:t>Proliferative enteropathy cont...</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Proliferative illeitis</a:t>
            </a:r>
          </a:p>
        </p:txBody>
      </p:sp>
      <p:pic>
        <p:nvPicPr>
          <p:cNvPr id="129028" name="Picture 4" descr="pic"/>
          <p:cNvPicPr>
            <a:picLocks noChangeAspect="1" noChangeArrowheads="1"/>
          </p:cNvPicPr>
          <p:nvPr/>
        </p:nvPicPr>
        <p:blipFill>
          <a:blip r:embed="rId2" cstate="print"/>
          <a:srcRect/>
          <a:stretch>
            <a:fillRect/>
          </a:stretch>
        </p:blipFill>
        <p:spPr bwMode="auto">
          <a:xfrm>
            <a:off x="3200400" y="1524000"/>
            <a:ext cx="4729163" cy="5105400"/>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noFill/>
          <a:ln/>
        </p:spPr>
        <p:txBody>
          <a:bodyPr lIns="90488" tIns="44450" rIns="90488" bIns="44450"/>
          <a:lstStyle/>
          <a:p>
            <a:r>
              <a:rPr lang="en-US"/>
              <a:t>Hypoglycemia</a:t>
            </a:r>
          </a:p>
          <a:p>
            <a:r>
              <a:rPr lang="en-US"/>
              <a:t>Streptococcus suis</a:t>
            </a:r>
          </a:p>
          <a:p>
            <a:r>
              <a:rPr lang="en-US"/>
              <a:t>Salt poisoning</a:t>
            </a:r>
          </a:p>
          <a:p>
            <a:r>
              <a:rPr lang="en-US"/>
              <a:t>Edema disease</a:t>
            </a:r>
          </a:p>
        </p:txBody>
      </p:sp>
      <p:sp>
        <p:nvSpPr>
          <p:cNvPr id="7171" name="Rectangle 3"/>
          <p:cNvSpPr>
            <a:spLocks noGrp="1" noChangeArrowheads="1"/>
          </p:cNvSpPr>
          <p:nvPr>
            <p:ph type="title"/>
          </p:nvPr>
        </p:nvSpPr>
        <p:spPr>
          <a:noFill/>
          <a:ln/>
        </p:spPr>
        <p:txBody>
          <a:bodyPr lIns="90488" tIns="44450" rIns="90488" bIns="44450" anchor="t"/>
          <a:lstStyle/>
          <a:p>
            <a:r>
              <a:rPr lang="en-US"/>
              <a:t>Neurological diseases</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noFill/>
          <a:ln/>
        </p:spPr>
        <p:txBody>
          <a:bodyPr lIns="90488" tIns="44450" rIns="90488" bIns="44450"/>
          <a:lstStyle/>
          <a:p>
            <a:r>
              <a:rPr lang="en-US"/>
              <a:t>Newborn piglets</a:t>
            </a:r>
          </a:p>
          <a:p>
            <a:r>
              <a:rPr lang="en-US"/>
              <a:t>Blood glucose &lt;50 may develop signs</a:t>
            </a:r>
          </a:p>
          <a:p>
            <a:r>
              <a:rPr lang="en-US"/>
              <a:t>Clinical signs</a:t>
            </a:r>
          </a:p>
          <a:p>
            <a:pPr lvl="2"/>
            <a:r>
              <a:rPr lang="en-US"/>
              <a:t>convulsions</a:t>
            </a:r>
          </a:p>
          <a:p>
            <a:pPr lvl="2"/>
            <a:r>
              <a:rPr lang="en-US"/>
              <a:t>shivering</a:t>
            </a:r>
          </a:p>
          <a:p>
            <a:pPr lvl="2"/>
            <a:r>
              <a:rPr lang="en-US"/>
              <a:t>hypothermia</a:t>
            </a:r>
          </a:p>
          <a:p>
            <a:pPr lvl="2"/>
            <a:r>
              <a:rPr lang="en-US"/>
              <a:t>gait abnormalities</a:t>
            </a:r>
          </a:p>
        </p:txBody>
      </p:sp>
      <p:sp>
        <p:nvSpPr>
          <p:cNvPr id="57346" name="Rectangle 2"/>
          <p:cNvSpPr>
            <a:spLocks noGrp="1" noChangeArrowheads="1"/>
          </p:cNvSpPr>
          <p:nvPr>
            <p:ph type="title"/>
          </p:nvPr>
        </p:nvSpPr>
        <p:spPr>
          <a:noFill/>
          <a:ln/>
        </p:spPr>
        <p:txBody>
          <a:bodyPr lIns="90488" tIns="44450" rIns="90488" bIns="44450" anchor="t"/>
          <a:lstStyle/>
          <a:p>
            <a:r>
              <a:rPr lang="en-US"/>
              <a:t>Hypoglycemia</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noFill/>
          <a:ln/>
        </p:spPr>
        <p:txBody>
          <a:bodyPr lIns="90488" tIns="44450" rIns="90488" bIns="44450"/>
          <a:lstStyle/>
          <a:p>
            <a:r>
              <a:rPr lang="en-US"/>
              <a:t>Diagnosis</a:t>
            </a:r>
          </a:p>
          <a:p>
            <a:pPr lvl="2"/>
            <a:r>
              <a:rPr lang="en-US"/>
              <a:t>Blood glucose</a:t>
            </a:r>
          </a:p>
          <a:p>
            <a:pPr lvl="2"/>
            <a:r>
              <a:rPr lang="en-US"/>
              <a:t>Empty stomach</a:t>
            </a:r>
          </a:p>
          <a:p>
            <a:r>
              <a:rPr lang="en-US"/>
              <a:t>Treatment</a:t>
            </a:r>
          </a:p>
          <a:p>
            <a:pPr lvl="2"/>
            <a:r>
              <a:rPr lang="en-US"/>
              <a:t>20ml/kg 5% glucosa, warm em up</a:t>
            </a:r>
          </a:p>
          <a:p>
            <a:r>
              <a:rPr lang="en-US"/>
              <a:t>Control</a:t>
            </a:r>
          </a:p>
          <a:p>
            <a:pPr lvl="2"/>
            <a:r>
              <a:rPr lang="en-US"/>
              <a:t>make sure the milk is flowing</a:t>
            </a:r>
          </a:p>
        </p:txBody>
      </p:sp>
      <p:sp>
        <p:nvSpPr>
          <p:cNvPr id="58370" name="Rectangle 2"/>
          <p:cNvSpPr>
            <a:spLocks noGrp="1" noChangeArrowheads="1"/>
          </p:cNvSpPr>
          <p:nvPr>
            <p:ph type="title"/>
          </p:nvPr>
        </p:nvSpPr>
        <p:spPr>
          <a:noFill/>
          <a:ln/>
        </p:spPr>
        <p:txBody>
          <a:bodyPr lIns="90488" tIns="44450" rIns="90488" bIns="44450" anchor="t"/>
          <a:lstStyle/>
          <a:p>
            <a:r>
              <a:rPr lang="en-US"/>
              <a:t>Hypoglycemia cont...</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noFill/>
          <a:ln/>
        </p:spPr>
        <p:txBody>
          <a:bodyPr lIns="90488" tIns="44450" rIns="90488" bIns="44450"/>
          <a:lstStyle/>
          <a:p>
            <a:r>
              <a:rPr lang="en-US" dirty="0"/>
              <a:t>Usually due to water deprivation rather than too much Na</a:t>
            </a:r>
          </a:p>
          <a:p>
            <a:r>
              <a:rPr lang="en-US" dirty="0"/>
              <a:t>Causes </a:t>
            </a:r>
            <a:r>
              <a:rPr lang="en-US" dirty="0" err="1"/>
              <a:t>hyperosmalarity</a:t>
            </a:r>
            <a:r>
              <a:rPr lang="en-US" dirty="0"/>
              <a:t> of CNS resulting in swelling and edema</a:t>
            </a:r>
          </a:p>
          <a:p>
            <a:r>
              <a:rPr lang="en-US" dirty="0"/>
              <a:t>Clinical signs</a:t>
            </a:r>
          </a:p>
          <a:p>
            <a:pPr lvl="2"/>
            <a:r>
              <a:rPr lang="en-US" dirty="0"/>
              <a:t>thirst, constipation</a:t>
            </a:r>
          </a:p>
          <a:p>
            <a:pPr lvl="2"/>
            <a:r>
              <a:rPr lang="en-US" dirty="0"/>
              <a:t>depression, blindness, convulsions</a:t>
            </a:r>
          </a:p>
        </p:txBody>
      </p:sp>
      <p:sp>
        <p:nvSpPr>
          <p:cNvPr id="61442" name="Rectangle 2"/>
          <p:cNvSpPr>
            <a:spLocks noGrp="1" noChangeArrowheads="1"/>
          </p:cNvSpPr>
          <p:nvPr>
            <p:ph type="title"/>
          </p:nvPr>
        </p:nvSpPr>
        <p:spPr>
          <a:noFill/>
          <a:ln/>
        </p:spPr>
        <p:txBody>
          <a:bodyPr lIns="90488" tIns="44450" rIns="90488" bIns="44450" anchor="t"/>
          <a:lstStyle/>
          <a:p>
            <a:r>
              <a:rPr lang="en-US"/>
              <a:t>Salt poisoning</a:t>
            </a:r>
          </a:p>
        </p:txBody>
      </p:sp>
      <p:pic>
        <p:nvPicPr>
          <p:cNvPr id="23556" name="Picture 4" descr="pig drinking">
            <a:hlinkClick r:id="rId2" tooltip="pig drinking"/>
          </p:cNvPr>
          <p:cNvPicPr>
            <a:picLocks noChangeAspect="1" noChangeArrowheads="1"/>
          </p:cNvPicPr>
          <p:nvPr/>
        </p:nvPicPr>
        <p:blipFill>
          <a:blip r:embed="rId3" cstate="print"/>
          <a:srcRect/>
          <a:stretch>
            <a:fillRect/>
          </a:stretch>
        </p:blipFill>
        <p:spPr bwMode="auto">
          <a:xfrm>
            <a:off x="5868313" y="4648200"/>
            <a:ext cx="2837537" cy="1895475"/>
          </a:xfrm>
          <a:prstGeom prst="rect">
            <a:avLst/>
          </a:prstGeom>
          <a:noFill/>
        </p:spPr>
      </p:pic>
      <p:pic>
        <p:nvPicPr>
          <p:cNvPr id="23558" name="Picture 6" descr="Nipple 6006-6026">
            <a:hlinkClick r:id="rId4" tooltip="Nipple 6006-6026"/>
          </p:cNvPr>
          <p:cNvPicPr>
            <a:picLocks noChangeAspect="1" noChangeArrowheads="1"/>
          </p:cNvPicPr>
          <p:nvPr/>
        </p:nvPicPr>
        <p:blipFill>
          <a:blip r:embed="rId5" cstate="print"/>
          <a:srcRect/>
          <a:stretch>
            <a:fillRect/>
          </a:stretch>
        </p:blipFill>
        <p:spPr bwMode="auto">
          <a:xfrm>
            <a:off x="3124200" y="5105400"/>
            <a:ext cx="1752600" cy="1428750"/>
          </a:xfrm>
          <a:prstGeom prst="rect">
            <a:avLst/>
          </a:prstGeom>
          <a:noFill/>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noFill/>
          <a:ln/>
        </p:spPr>
        <p:txBody>
          <a:bodyPr lIns="90488" tIns="44450" rIns="90488" bIns="44450"/>
          <a:lstStyle/>
          <a:p>
            <a:r>
              <a:rPr lang="en-US"/>
              <a:t>Diagnosis</a:t>
            </a:r>
          </a:p>
          <a:p>
            <a:pPr lvl="2"/>
            <a:r>
              <a:rPr lang="en-US"/>
              <a:t>History</a:t>
            </a:r>
          </a:p>
          <a:p>
            <a:pPr lvl="2"/>
            <a:r>
              <a:rPr lang="en-US"/>
              <a:t>Clinical pathology-eosinopenia, hypernatremia</a:t>
            </a:r>
          </a:p>
          <a:p>
            <a:pPr lvl="2"/>
            <a:r>
              <a:rPr lang="en-US"/>
              <a:t>Histopathology - eosinophilic meningitis</a:t>
            </a:r>
          </a:p>
          <a:p>
            <a:r>
              <a:rPr lang="en-US"/>
              <a:t>Treatment</a:t>
            </a:r>
          </a:p>
          <a:p>
            <a:pPr lvl="2"/>
            <a:r>
              <a:rPr lang="en-US"/>
              <a:t>None</a:t>
            </a:r>
          </a:p>
          <a:p>
            <a:r>
              <a:rPr lang="en-US"/>
              <a:t>Control</a:t>
            </a:r>
          </a:p>
          <a:p>
            <a:pPr lvl="2"/>
            <a:r>
              <a:rPr lang="en-US"/>
              <a:t>provide free access to water</a:t>
            </a:r>
          </a:p>
          <a:p>
            <a:pPr lvl="2"/>
            <a:r>
              <a:rPr lang="en-US"/>
              <a:t>reduce salt in diet</a:t>
            </a:r>
          </a:p>
        </p:txBody>
      </p:sp>
      <p:sp>
        <p:nvSpPr>
          <p:cNvPr id="62466" name="Rectangle 2"/>
          <p:cNvSpPr>
            <a:spLocks noGrp="1" noChangeArrowheads="1"/>
          </p:cNvSpPr>
          <p:nvPr>
            <p:ph type="title"/>
          </p:nvPr>
        </p:nvSpPr>
        <p:spPr>
          <a:noFill/>
          <a:ln/>
        </p:spPr>
        <p:txBody>
          <a:bodyPr lIns="90488" tIns="44450" rIns="90488" bIns="44450" anchor="t"/>
          <a:lstStyle/>
          <a:p>
            <a:r>
              <a:rPr lang="en-US"/>
              <a:t>Salt poisoning cont...</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914400" y="1752600"/>
            <a:ext cx="7762875" cy="4181475"/>
          </a:xfrm>
          <a:noFill/>
          <a:ln/>
        </p:spPr>
        <p:txBody>
          <a:bodyPr lIns="90488" tIns="44450" rIns="90488" bIns="44450"/>
          <a:lstStyle/>
          <a:p>
            <a:r>
              <a:rPr lang="en-US" dirty="0"/>
              <a:t>Arthritis</a:t>
            </a:r>
          </a:p>
          <a:p>
            <a:pPr lvl="2"/>
            <a:r>
              <a:rPr lang="en-US" dirty="0"/>
              <a:t>S. </a:t>
            </a:r>
            <a:r>
              <a:rPr lang="en-US" dirty="0" err="1"/>
              <a:t>suis</a:t>
            </a:r>
            <a:r>
              <a:rPr lang="en-US" dirty="0"/>
              <a:t>, </a:t>
            </a:r>
            <a:r>
              <a:rPr lang="en-US" dirty="0" err="1"/>
              <a:t>Erysipelothrix</a:t>
            </a:r>
            <a:r>
              <a:rPr lang="en-US" dirty="0"/>
              <a:t>, A. </a:t>
            </a:r>
            <a:r>
              <a:rPr lang="en-US" dirty="0" err="1"/>
              <a:t>pyogenes</a:t>
            </a:r>
            <a:endParaRPr lang="en-US" dirty="0"/>
          </a:p>
          <a:p>
            <a:pPr lvl="2"/>
            <a:r>
              <a:rPr lang="en-US" dirty="0" err="1"/>
              <a:t>Mycoplasma</a:t>
            </a:r>
            <a:r>
              <a:rPr lang="en-US" dirty="0"/>
              <a:t> </a:t>
            </a:r>
            <a:r>
              <a:rPr lang="en-US" dirty="0" err="1"/>
              <a:t>hyosynoviae</a:t>
            </a:r>
            <a:endParaRPr lang="en-US" dirty="0"/>
          </a:p>
          <a:p>
            <a:r>
              <a:rPr lang="en-US" dirty="0" err="1"/>
              <a:t>Myodegenerative</a:t>
            </a:r>
            <a:r>
              <a:rPr lang="en-US" dirty="0"/>
              <a:t> disease</a:t>
            </a:r>
          </a:p>
          <a:p>
            <a:pPr lvl="2"/>
            <a:r>
              <a:rPr lang="en-US" dirty="0"/>
              <a:t>Malignant hyperthermia (PSE)</a:t>
            </a:r>
          </a:p>
          <a:p>
            <a:pPr lvl="2"/>
            <a:r>
              <a:rPr lang="en-US" dirty="0"/>
              <a:t>White muscle disease</a:t>
            </a:r>
          </a:p>
          <a:p>
            <a:pPr>
              <a:buNone/>
            </a:pPr>
            <a:endParaRPr lang="en-US" dirty="0" smtClean="0"/>
          </a:p>
        </p:txBody>
      </p:sp>
      <p:sp>
        <p:nvSpPr>
          <p:cNvPr id="65538" name="Rectangle 2"/>
          <p:cNvSpPr>
            <a:spLocks noGrp="1" noChangeArrowheads="1"/>
          </p:cNvSpPr>
          <p:nvPr>
            <p:ph type="title"/>
          </p:nvPr>
        </p:nvSpPr>
        <p:spPr>
          <a:noFill/>
          <a:ln/>
        </p:spPr>
        <p:txBody>
          <a:bodyPr lIns="90488" tIns="44450" rIns="90488" bIns="44450" anchor="t"/>
          <a:lstStyle/>
          <a:p>
            <a:r>
              <a:rPr lang="en-US"/>
              <a:t>Musculoskeletal diseases</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p:txBody>
          <a:bodyPr/>
          <a:lstStyle/>
          <a:p>
            <a:r>
              <a:rPr lang="en-US" i="1"/>
              <a:t>Streptococcus suis</a:t>
            </a:r>
          </a:p>
          <a:p>
            <a:r>
              <a:rPr lang="en-US" i="1"/>
              <a:t>Erysipelothrix rhusiopathiae</a:t>
            </a:r>
          </a:p>
          <a:p>
            <a:r>
              <a:rPr lang="en-US" i="1"/>
              <a:t>Actinomyces pyogenes</a:t>
            </a:r>
          </a:p>
          <a:p>
            <a:r>
              <a:rPr lang="en-US"/>
              <a:t>May see loss of cartilage</a:t>
            </a:r>
          </a:p>
          <a:p>
            <a:r>
              <a:rPr lang="en-US"/>
              <a:t>Due to fighting, surgical contamination</a:t>
            </a:r>
          </a:p>
          <a:p>
            <a:r>
              <a:rPr lang="en-US"/>
              <a:t>Distended joints, abscesses</a:t>
            </a:r>
          </a:p>
          <a:p>
            <a:r>
              <a:rPr lang="en-US"/>
              <a:t>Penicillin - treatment often no good</a:t>
            </a:r>
          </a:p>
        </p:txBody>
      </p:sp>
      <p:sp>
        <p:nvSpPr>
          <p:cNvPr id="80898" name="Rectangle 2"/>
          <p:cNvSpPr>
            <a:spLocks noGrp="1" noChangeArrowheads="1"/>
          </p:cNvSpPr>
          <p:nvPr>
            <p:ph type="title"/>
          </p:nvPr>
        </p:nvSpPr>
        <p:spPr/>
        <p:txBody>
          <a:bodyPr/>
          <a:lstStyle/>
          <a:p>
            <a:r>
              <a:rPr lang="en-US"/>
              <a:t>Suppurative arthritis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699</TotalTime>
  <Words>3452</Words>
  <Application>Microsoft Office PowerPoint</Application>
  <PresentationFormat>On-screen Show (4:3)</PresentationFormat>
  <Paragraphs>780</Paragraphs>
  <Slides>126</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126</vt:i4>
      </vt:variant>
    </vt:vector>
  </HeadingPairs>
  <TitlesOfParts>
    <vt:vector size="128" baseType="lpstr">
      <vt:lpstr>Concourse</vt:lpstr>
      <vt:lpstr>Clip</vt:lpstr>
      <vt:lpstr>Slide 1</vt:lpstr>
      <vt:lpstr>Ages of pigs are important</vt:lpstr>
      <vt:lpstr>Orderly thinking...</vt:lpstr>
      <vt:lpstr>Multisystemic diseases</vt:lpstr>
      <vt:lpstr>Erysipelas</vt:lpstr>
      <vt:lpstr>Signalment </vt:lpstr>
      <vt:lpstr>Clinical signs </vt:lpstr>
      <vt:lpstr>Diamond skin  disease</vt:lpstr>
      <vt:lpstr>Valvular endocarditis</vt:lpstr>
      <vt:lpstr>transmission</vt:lpstr>
      <vt:lpstr>wellness</vt:lpstr>
      <vt:lpstr>Glasser’s disease (polyserositis)</vt:lpstr>
      <vt:lpstr>                    Signalment</vt:lpstr>
      <vt:lpstr>     Transmission/incubation </vt:lpstr>
      <vt:lpstr>    Clinical Signs</vt:lpstr>
      <vt:lpstr>Glasser’s disease</vt:lpstr>
      <vt:lpstr>Glasser’s cont...</vt:lpstr>
      <vt:lpstr>    Treatment</vt:lpstr>
      <vt:lpstr>PRRS</vt:lpstr>
      <vt:lpstr>Signalment &amp; transmission</vt:lpstr>
      <vt:lpstr>PRRS</vt:lpstr>
      <vt:lpstr>PRRS cont...</vt:lpstr>
      <vt:lpstr>Treatment &amp; withdraw period</vt:lpstr>
      <vt:lpstr>Prevention and prognosis </vt:lpstr>
      <vt:lpstr>Pseudorabies</vt:lpstr>
      <vt:lpstr>Signalment</vt:lpstr>
      <vt:lpstr>Incubation Period</vt:lpstr>
      <vt:lpstr>Transmission</vt:lpstr>
      <vt:lpstr>Pseudorabies cont...</vt:lpstr>
      <vt:lpstr>Pseudorabies cont...</vt:lpstr>
      <vt:lpstr>Pseudorabies</vt:lpstr>
      <vt:lpstr>Pseudorabies</vt:lpstr>
      <vt:lpstr>White muscle disease / Mulberry    heart disease</vt:lpstr>
      <vt:lpstr>Vit E / Selenium cont...</vt:lpstr>
      <vt:lpstr>Mulberry heart disease</vt:lpstr>
      <vt:lpstr>Treatment</vt:lpstr>
      <vt:lpstr>Vitesel</vt:lpstr>
      <vt:lpstr>Respiratory diseases</vt:lpstr>
      <vt:lpstr>Atrophic Rhinitis</vt:lpstr>
      <vt:lpstr>Atrophic rhinitis</vt:lpstr>
      <vt:lpstr>Atrophic Rhinitis</vt:lpstr>
      <vt:lpstr>Transmission </vt:lpstr>
      <vt:lpstr>Clinical signs </vt:lpstr>
      <vt:lpstr>Atrophic rhinitis cont...</vt:lpstr>
      <vt:lpstr>Atrophic rhinitis</vt:lpstr>
      <vt:lpstr>Swine influenza</vt:lpstr>
      <vt:lpstr>Etiology </vt:lpstr>
      <vt:lpstr>Signalment</vt:lpstr>
      <vt:lpstr>Swine influenza cont...</vt:lpstr>
      <vt:lpstr>Mycoplasma hyopneumoniae</vt:lpstr>
      <vt:lpstr>transmission.</vt:lpstr>
      <vt:lpstr>Mycoplasma cont...</vt:lpstr>
      <vt:lpstr>Mycoplasma cont...</vt:lpstr>
      <vt:lpstr>Actinobacillus pleuropneumonia</vt:lpstr>
      <vt:lpstr>Actinobacillus cont...</vt:lpstr>
      <vt:lpstr>Contagious pleuropneumonia</vt:lpstr>
      <vt:lpstr>Pasteurella multocida</vt:lpstr>
      <vt:lpstr>Pasteurella cont...</vt:lpstr>
      <vt:lpstr>Pasteurella pneumonia</vt:lpstr>
      <vt:lpstr>Gastrointestinal diseases</vt:lpstr>
      <vt:lpstr>Gastrointestinal disease cont...</vt:lpstr>
      <vt:lpstr>Gastric ulcer disease</vt:lpstr>
      <vt:lpstr>“Bleed out”</vt:lpstr>
      <vt:lpstr>Gastric ulcer </vt:lpstr>
      <vt:lpstr>Colibacillosis</vt:lpstr>
      <vt:lpstr>Signalment and Transmission</vt:lpstr>
      <vt:lpstr>Clinical Signs</vt:lpstr>
      <vt:lpstr>Colibacillosis cont...</vt:lpstr>
      <vt:lpstr>Colibacillosis</vt:lpstr>
      <vt:lpstr>TGE - transmissable gastroenteritis</vt:lpstr>
      <vt:lpstr>Clinical Signs </vt:lpstr>
      <vt:lpstr>TGE cont...</vt:lpstr>
      <vt:lpstr>TGE</vt:lpstr>
      <vt:lpstr>tge</vt:lpstr>
      <vt:lpstr>TGE</vt:lpstr>
      <vt:lpstr>Clostridial enteritis</vt:lpstr>
      <vt:lpstr>Clostridial enteritis</vt:lpstr>
      <vt:lpstr>Clostridial enteritis cont....</vt:lpstr>
      <vt:lpstr>Rota virus</vt:lpstr>
      <vt:lpstr>Rota virus cont...</vt:lpstr>
      <vt:lpstr>Dont forget Salmonella</vt:lpstr>
      <vt:lpstr>Salmonella sp.</vt:lpstr>
      <vt:lpstr>Salmonella</vt:lpstr>
      <vt:lpstr>Salmonella cont...</vt:lpstr>
      <vt:lpstr>Prevention</vt:lpstr>
      <vt:lpstr>Swine dysentery</vt:lpstr>
      <vt:lpstr>Swine dysentery cont...</vt:lpstr>
      <vt:lpstr>Swine dysentery</vt:lpstr>
      <vt:lpstr>Swine dysentery</vt:lpstr>
      <vt:lpstr>Proliferative enteropathy</vt:lpstr>
      <vt:lpstr>Proliferative enteropathy cont...</vt:lpstr>
      <vt:lpstr>Proliferative illeitis</vt:lpstr>
      <vt:lpstr>Neurological diseases</vt:lpstr>
      <vt:lpstr>Hypoglycemia</vt:lpstr>
      <vt:lpstr>Hypoglycemia cont...</vt:lpstr>
      <vt:lpstr>Salt poisoning</vt:lpstr>
      <vt:lpstr>Salt poisoning cont...</vt:lpstr>
      <vt:lpstr>Musculoskeletal diseases</vt:lpstr>
      <vt:lpstr>Suppurative arthritis</vt:lpstr>
      <vt:lpstr>Suppurative arthritis</vt:lpstr>
      <vt:lpstr>Mycoplasmal arthritis</vt:lpstr>
      <vt:lpstr>Mycoplasmal arthritis</vt:lpstr>
      <vt:lpstr>Reproductive disease</vt:lpstr>
      <vt:lpstr>Porcine parvovirus</vt:lpstr>
      <vt:lpstr>Parvo - SMEDI</vt:lpstr>
      <vt:lpstr>Porcine parvovirus cont...</vt:lpstr>
      <vt:lpstr>Leptospirosis</vt:lpstr>
      <vt:lpstr>Leptospirosis cont...</vt:lpstr>
      <vt:lpstr>PRRS</vt:lpstr>
      <vt:lpstr>Brucellosis</vt:lpstr>
      <vt:lpstr>Brucellosis</vt:lpstr>
      <vt:lpstr>Brucellosis cont...</vt:lpstr>
      <vt:lpstr>Abortions/stillbirths</vt:lpstr>
      <vt:lpstr>Dermatologic diseases</vt:lpstr>
      <vt:lpstr>Greasy pig disease</vt:lpstr>
      <vt:lpstr>Greasy pigs</vt:lpstr>
      <vt:lpstr>Greasy pig disease cont...</vt:lpstr>
      <vt:lpstr>Swine pox</vt:lpstr>
      <vt:lpstr>Swine pox</vt:lpstr>
      <vt:lpstr>Erysipelas</vt:lpstr>
      <vt:lpstr>Miscellaneous diseases</vt:lpstr>
      <vt:lpstr>Baby pig anemia</vt:lpstr>
      <vt:lpstr>Rectal Prolapses</vt:lpstr>
      <vt:lpstr>Foreign diseases</vt:lpstr>
      <vt:lpstr>Vesicular diseases of swine</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swine</dc:title>
  <dc:creator>alberto</dc:creator>
  <cp:lastModifiedBy>alberto</cp:lastModifiedBy>
  <cp:revision>61</cp:revision>
  <dcterms:created xsi:type="dcterms:W3CDTF">2010-03-29T21:24:17Z</dcterms:created>
  <dcterms:modified xsi:type="dcterms:W3CDTF">2015-04-23T13:16:54Z</dcterms:modified>
</cp:coreProperties>
</file>