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1" r:id="rId3"/>
    <p:sldId id="260" r:id="rId4"/>
    <p:sldId id="259" r:id="rId5"/>
    <p:sldId id="264" r:id="rId6"/>
    <p:sldId id="258" r:id="rId7"/>
    <p:sldId id="257" r:id="rId8"/>
    <p:sldId id="263" r:id="rId9"/>
    <p:sldId id="265" r:id="rId10"/>
    <p:sldId id="262" r:id="rId11"/>
    <p:sldId id="279" r:id="rId12"/>
    <p:sldId id="275" r:id="rId13"/>
    <p:sldId id="269" r:id="rId14"/>
    <p:sldId id="271" r:id="rId15"/>
    <p:sldId id="270" r:id="rId16"/>
    <p:sldId id="273" r:id="rId17"/>
    <p:sldId id="283" r:id="rId18"/>
    <p:sldId id="266" r:id="rId19"/>
    <p:sldId id="261" r:id="rId20"/>
    <p:sldId id="277" r:id="rId21"/>
    <p:sldId id="282" r:id="rId22"/>
    <p:sldId id="278" r:id="rId23"/>
    <p:sldId id="272" r:id="rId24"/>
    <p:sldId id="267" r:id="rId25"/>
    <p:sldId id="280" r:id="rId26"/>
    <p:sldId id="274" r:id="rId27"/>
    <p:sldId id="276" r:id="rId28"/>
    <p:sldId id="26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0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6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38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50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9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48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983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328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92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2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50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39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7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3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5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1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86DB00-72A2-48EC-A038-E2674507D38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916B2A-99D4-454D-8F7C-88997E9B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EA69-4AC3-46B5-AB4E-5B83B40F6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Swine Terminology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AC753-CD7B-4DFE-93E9-09C03C465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1EB40F-D95F-4F83-9736-01323C81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057400"/>
            <a:ext cx="4133851" cy="1371600"/>
          </a:xfrm>
        </p:spPr>
        <p:txBody>
          <a:bodyPr/>
          <a:lstStyle/>
          <a:p>
            <a:r>
              <a:rPr lang="en-US" dirty="0"/>
              <a:t>Standing Heat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D42A20-4E60-4B46-8021-C4C6C3F075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658" r="6488"/>
          <a:stretch/>
        </p:blipFill>
        <p:spPr>
          <a:xfrm>
            <a:off x="5219699" y="1041400"/>
            <a:ext cx="6172201" cy="477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51376D-A56B-499F-868A-3B4C357BD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099" y="3429000"/>
            <a:ext cx="4133851" cy="1828800"/>
          </a:xfrm>
        </p:spPr>
        <p:txBody>
          <a:bodyPr/>
          <a:lstStyle/>
          <a:p>
            <a:r>
              <a:rPr lang="en-US" dirty="0"/>
              <a:t>when a sow or gilt is ready to be bred, she will assume a rigid stance and maintain it throughout the servicing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9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5A94-84A6-40D4-A68E-CD3C7880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057400"/>
            <a:ext cx="2711788" cy="1371600"/>
          </a:xfrm>
        </p:spPr>
        <p:txBody>
          <a:bodyPr/>
          <a:lstStyle/>
          <a:p>
            <a:r>
              <a:rPr lang="en-US" dirty="0"/>
              <a:t>Farrowing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E54EB69-C6B2-41D0-B4DF-75203EEC36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3" r="829"/>
          <a:stretch/>
        </p:blipFill>
        <p:spPr>
          <a:xfrm>
            <a:off x="3473788" y="1320800"/>
            <a:ext cx="7956212" cy="4216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4A973-A4B2-460F-8CDF-EBA6EE14E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429000"/>
            <a:ext cx="2711788" cy="1828800"/>
          </a:xfrm>
        </p:spPr>
        <p:txBody>
          <a:bodyPr/>
          <a:lstStyle/>
          <a:p>
            <a:r>
              <a:rPr lang="en-US" dirty="0"/>
              <a:t>Parturition</a:t>
            </a:r>
          </a:p>
        </p:txBody>
      </p:sp>
    </p:spTree>
    <p:extLst>
      <p:ext uri="{BB962C8B-B14F-4D97-AF65-F5344CB8AC3E}">
        <p14:creationId xmlns:p14="http://schemas.microsoft.com/office/powerpoint/2010/main" val="58277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5372-2D98-4724-9160-42FEC53A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057400"/>
            <a:ext cx="4248151" cy="1371600"/>
          </a:xfrm>
        </p:spPr>
        <p:txBody>
          <a:bodyPr/>
          <a:lstStyle/>
          <a:p>
            <a:r>
              <a:rPr lang="en-US" dirty="0"/>
              <a:t>Continuous farrowing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F1AC20-A9B2-4586-AAFF-3D574A1625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12" r="3212"/>
          <a:stretch>
            <a:fillRect/>
          </a:stretch>
        </p:blipFill>
        <p:spPr>
          <a:xfrm>
            <a:off x="5200650" y="1041400"/>
            <a:ext cx="59578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3E523-F1F0-4F7D-8B5D-CA77D0F1E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099" y="3429000"/>
            <a:ext cx="4248151" cy="1828800"/>
          </a:xfrm>
        </p:spPr>
        <p:txBody>
          <a:bodyPr/>
          <a:lstStyle/>
          <a:p>
            <a:r>
              <a:rPr lang="en-US" dirty="0"/>
              <a:t>sows (and gilts) grouped in weekly batches, use all in/all out, practiced by larger operations </a:t>
            </a:r>
          </a:p>
        </p:txBody>
      </p:sp>
    </p:spTree>
    <p:extLst>
      <p:ext uri="{BB962C8B-B14F-4D97-AF65-F5344CB8AC3E}">
        <p14:creationId xmlns:p14="http://schemas.microsoft.com/office/powerpoint/2010/main" val="241393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5138-9DF0-4E00-A582-C80A9F12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595" y="2057400"/>
            <a:ext cx="3486151" cy="1371600"/>
          </a:xfrm>
        </p:spPr>
        <p:txBody>
          <a:bodyPr/>
          <a:lstStyle/>
          <a:p>
            <a:r>
              <a:rPr lang="en-US" dirty="0"/>
              <a:t>Periodic Farrowing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BBF1BFB-B35E-445B-9B9F-446C1EDE15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97" r="5597"/>
          <a:stretch>
            <a:fillRect/>
          </a:stretch>
        </p:blipFill>
        <p:spPr>
          <a:xfrm>
            <a:off x="4781550" y="1041400"/>
            <a:ext cx="63769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39934-0997-4997-A170-CE4916E9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2595" y="3429000"/>
            <a:ext cx="3486151" cy="1828800"/>
          </a:xfrm>
        </p:spPr>
        <p:txBody>
          <a:bodyPr/>
          <a:lstStyle/>
          <a:p>
            <a:r>
              <a:rPr lang="en-US" dirty="0"/>
              <a:t>twice per year farrowing practiced by smaller operations </a:t>
            </a:r>
          </a:p>
        </p:txBody>
      </p:sp>
    </p:spTree>
    <p:extLst>
      <p:ext uri="{BB962C8B-B14F-4D97-AF65-F5344CB8AC3E}">
        <p14:creationId xmlns:p14="http://schemas.microsoft.com/office/powerpoint/2010/main" val="293995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227B-AC20-49B0-BA90-8879A278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5" y="2057400"/>
            <a:ext cx="3543301" cy="1371600"/>
          </a:xfrm>
        </p:spPr>
        <p:txBody>
          <a:bodyPr/>
          <a:lstStyle/>
          <a:p>
            <a:r>
              <a:rPr lang="en-US" dirty="0"/>
              <a:t>Hand mating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986BF31-A68F-4942-A9C4-958A8A4548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41" r="841" b="6915"/>
          <a:stretch/>
        </p:blipFill>
        <p:spPr>
          <a:xfrm>
            <a:off x="4762500" y="1206500"/>
            <a:ext cx="6472238" cy="4445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E0C23-E761-40E5-BB25-1FF0F49C8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445" y="3429000"/>
            <a:ext cx="3543301" cy="1828800"/>
          </a:xfrm>
        </p:spPr>
        <p:txBody>
          <a:bodyPr/>
          <a:lstStyle/>
          <a:p>
            <a:r>
              <a:rPr lang="en-US" dirty="0"/>
              <a:t>boar is brought to individual female for servicing</a:t>
            </a:r>
          </a:p>
        </p:txBody>
      </p:sp>
    </p:spTree>
    <p:extLst>
      <p:ext uri="{BB962C8B-B14F-4D97-AF65-F5344CB8AC3E}">
        <p14:creationId xmlns:p14="http://schemas.microsoft.com/office/powerpoint/2010/main" val="357511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2093-9989-494A-A07A-5669FB8E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057400"/>
            <a:ext cx="3752851" cy="1371600"/>
          </a:xfrm>
        </p:spPr>
        <p:txBody>
          <a:bodyPr/>
          <a:lstStyle/>
          <a:p>
            <a:r>
              <a:rPr lang="en-US" dirty="0"/>
              <a:t>Pen Mating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5575113-2E8E-4FA7-BACB-64F931B057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890" r="12890"/>
          <a:stretch>
            <a:fillRect/>
          </a:stretch>
        </p:blipFill>
        <p:spPr>
          <a:xfrm>
            <a:off x="4857750" y="1041400"/>
            <a:ext cx="63007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6F752-2873-45AA-B898-E9D5C163E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149" y="3429000"/>
            <a:ext cx="3752851" cy="1828800"/>
          </a:xfrm>
        </p:spPr>
        <p:txBody>
          <a:bodyPr/>
          <a:lstStyle/>
          <a:p>
            <a:r>
              <a:rPr lang="en-US" dirty="0"/>
              <a:t>boar is placed with group of sows for servicing </a:t>
            </a:r>
          </a:p>
        </p:txBody>
      </p:sp>
    </p:spTree>
    <p:extLst>
      <p:ext uri="{BB962C8B-B14F-4D97-AF65-F5344CB8AC3E}">
        <p14:creationId xmlns:p14="http://schemas.microsoft.com/office/powerpoint/2010/main" val="315111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6787-C951-4879-AE1F-4D3EC2F8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1" y="1902882"/>
            <a:ext cx="3333751" cy="1371600"/>
          </a:xfrm>
        </p:spPr>
        <p:txBody>
          <a:bodyPr/>
          <a:lstStyle/>
          <a:p>
            <a:r>
              <a:rPr lang="en-US" dirty="0"/>
              <a:t>Boar effect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87AE59-D85D-481B-A558-9CA27A9C4D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70" r="370"/>
          <a:stretch>
            <a:fillRect/>
          </a:stretch>
        </p:blipFill>
        <p:spPr>
          <a:xfrm>
            <a:off x="4838700" y="1041400"/>
            <a:ext cx="631983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162C9-3419-4BC7-837B-AC1F2D90A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1" y="3274482"/>
            <a:ext cx="3333751" cy="1828800"/>
          </a:xfrm>
        </p:spPr>
        <p:txBody>
          <a:bodyPr/>
          <a:lstStyle/>
          <a:p>
            <a:r>
              <a:rPr lang="en-US" dirty="0"/>
              <a:t>boar exposure to gilts causes earlier onset of puberty with some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230886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FED3-E879-435D-8C84-BE3A39CA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057400"/>
            <a:ext cx="3804878" cy="1371600"/>
          </a:xfrm>
        </p:spPr>
        <p:txBody>
          <a:bodyPr/>
          <a:lstStyle/>
          <a:p>
            <a:r>
              <a:rPr lang="en-US" dirty="0"/>
              <a:t>Cross-Foster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1326-1B0D-42FD-B9FB-E89EB2513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429000"/>
            <a:ext cx="3804878" cy="1828800"/>
          </a:xfrm>
        </p:spPr>
        <p:txBody>
          <a:bodyPr>
            <a:normAutofit/>
          </a:bodyPr>
          <a:lstStyle/>
          <a:p>
            <a:r>
              <a:rPr lang="en-US" dirty="0"/>
              <a:t>practice of placing piglets from mothers with too many piglets to feed adequately to mothers with extra udder space, should occur in first few days after birth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2A5A0C-D9C5-47E2-95AF-8DC47C0036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35" r="-7"/>
          <a:stretch/>
        </p:blipFill>
        <p:spPr>
          <a:xfrm>
            <a:off x="5219700" y="1041400"/>
            <a:ext cx="5938838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7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685AF-F110-40EF-BAB3-AE472828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018" y="2057400"/>
            <a:ext cx="3695701" cy="1371600"/>
          </a:xfrm>
        </p:spPr>
        <p:txBody>
          <a:bodyPr/>
          <a:lstStyle/>
          <a:p>
            <a:r>
              <a:rPr lang="en-US" dirty="0"/>
              <a:t>Segregated early weaning</a:t>
            </a:r>
            <a:br>
              <a:rPr lang="en-US" dirty="0"/>
            </a:br>
            <a:r>
              <a:rPr lang="en-US" dirty="0"/>
              <a:t>(SEW)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342C8E-05F2-40BF-868F-4E5462DBDA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246" r="16246"/>
          <a:stretch>
            <a:fillRect/>
          </a:stretch>
        </p:blipFill>
        <p:spPr>
          <a:xfrm>
            <a:off x="4953000" y="1041400"/>
            <a:ext cx="620553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713C9-4E2E-4963-8E9E-A4D844F37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2018" y="3429000"/>
            <a:ext cx="3695701" cy="1828800"/>
          </a:xfrm>
        </p:spPr>
        <p:txBody>
          <a:bodyPr/>
          <a:lstStyle/>
          <a:p>
            <a:r>
              <a:rPr lang="en-US" dirty="0"/>
              <a:t>removal of pigs from mother at 10 to 14 days of age in order to facilitate disease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3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830407-5CB9-40CF-9FA9-B563A31B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95" y="2057400"/>
            <a:ext cx="3409951" cy="1371600"/>
          </a:xfrm>
        </p:spPr>
        <p:txBody>
          <a:bodyPr/>
          <a:lstStyle/>
          <a:p>
            <a:r>
              <a:rPr lang="en-US" dirty="0"/>
              <a:t>Weaner pig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81371B4-388F-4309-8F5F-C439DB9752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55" r="14255"/>
          <a:stretch>
            <a:fillRect/>
          </a:stretch>
        </p:blipFill>
        <p:spPr>
          <a:xfrm>
            <a:off x="4610100" y="1041400"/>
            <a:ext cx="6548438" cy="477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A38E2A-25D5-4BCE-97A3-EB20AF044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8795" y="3429000"/>
            <a:ext cx="3409951" cy="1828800"/>
          </a:xfrm>
        </p:spPr>
        <p:txBody>
          <a:bodyPr/>
          <a:lstStyle/>
          <a:p>
            <a:r>
              <a:rPr lang="en-US" dirty="0"/>
              <a:t>From weaning up to about 50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2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14C72-030C-4DF5-8208-81977118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3832"/>
            <a:ext cx="3200401" cy="1371600"/>
          </a:xfrm>
        </p:spPr>
        <p:txBody>
          <a:bodyPr/>
          <a:lstStyle/>
          <a:p>
            <a:r>
              <a:rPr lang="en-US" dirty="0"/>
              <a:t>Piglet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3FF425-2BBB-42B0-94A4-D425FE1A1A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793" r="14793"/>
          <a:stretch>
            <a:fillRect/>
          </a:stretch>
        </p:blipFill>
        <p:spPr>
          <a:xfrm>
            <a:off x="4781550" y="1041400"/>
            <a:ext cx="63769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C075C-BF71-4716-AE96-951FABA66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3200401" cy="1828800"/>
          </a:xfrm>
        </p:spPr>
        <p:txBody>
          <a:bodyPr/>
          <a:lstStyle/>
          <a:p>
            <a:r>
              <a:rPr lang="en-US" dirty="0"/>
              <a:t>Baby Pig, male or female</a:t>
            </a:r>
          </a:p>
        </p:txBody>
      </p:sp>
    </p:spTree>
    <p:extLst>
      <p:ext uri="{BB962C8B-B14F-4D97-AF65-F5344CB8AC3E}">
        <p14:creationId xmlns:p14="http://schemas.microsoft.com/office/powerpoint/2010/main" val="250071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9CB5-AE9D-4300-B9DD-626CEE7D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69" y="2057400"/>
            <a:ext cx="3084681" cy="1371600"/>
          </a:xfrm>
        </p:spPr>
        <p:txBody>
          <a:bodyPr/>
          <a:lstStyle/>
          <a:p>
            <a:r>
              <a:rPr lang="en-US" dirty="0"/>
              <a:t>Feeder or Grower pig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F127-46AA-4FB6-8AAA-C2BF8BA6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0569" y="3429000"/>
            <a:ext cx="3084681" cy="1828800"/>
          </a:xfrm>
        </p:spPr>
        <p:txBody>
          <a:bodyPr/>
          <a:lstStyle/>
          <a:p>
            <a:r>
              <a:rPr lang="en-US" dirty="0"/>
              <a:t>pig being grown out to finisher or market weight, usually takes about 16 weeks, about 50-150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E95BFF9-C50E-4219-912C-625C07F917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870" r="3633"/>
          <a:stretch/>
        </p:blipFill>
        <p:spPr>
          <a:xfrm>
            <a:off x="4113381" y="1041400"/>
            <a:ext cx="725805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55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4795B-A22C-4643-B551-99D97D88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057400"/>
            <a:ext cx="2801771" cy="1371600"/>
          </a:xfrm>
        </p:spPr>
        <p:txBody>
          <a:bodyPr/>
          <a:lstStyle/>
          <a:p>
            <a:r>
              <a:rPr lang="en-US" dirty="0"/>
              <a:t>Finisher Pig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2D0E1B-7B61-4305-ABBE-08BC89FCDD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85" r="2485"/>
          <a:stretch>
            <a:fillRect/>
          </a:stretch>
        </p:blipFill>
        <p:spPr>
          <a:xfrm>
            <a:off x="4324350" y="1041400"/>
            <a:ext cx="68341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160B3-96EE-4CB4-B1E6-455E81297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429000"/>
            <a:ext cx="2801771" cy="1828800"/>
          </a:xfrm>
        </p:spPr>
        <p:txBody>
          <a:bodyPr/>
          <a:lstStyle/>
          <a:p>
            <a:r>
              <a:rPr lang="en-US" dirty="0"/>
              <a:t>pig being grown out to finisher or market weight, about 150-250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1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6607-CB7A-4A09-883B-2C5B3DCD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057400"/>
            <a:ext cx="2801771" cy="1371600"/>
          </a:xfrm>
        </p:spPr>
        <p:txBody>
          <a:bodyPr/>
          <a:lstStyle/>
          <a:p>
            <a:r>
              <a:rPr lang="en-US" dirty="0"/>
              <a:t>Market weight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DA97B7-DA57-4846-B4DA-4A5E934D1F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72" r="176"/>
          <a:stretch/>
        </p:blipFill>
        <p:spPr>
          <a:xfrm>
            <a:off x="4085008" y="1320800"/>
            <a:ext cx="7249741" cy="4216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0F553-C721-4CF6-8728-259B1A067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429000"/>
            <a:ext cx="2801771" cy="1828800"/>
          </a:xfrm>
        </p:spPr>
        <p:txBody>
          <a:bodyPr/>
          <a:lstStyle/>
          <a:p>
            <a:r>
              <a:rPr lang="en-US" dirty="0"/>
              <a:t>240 to 250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1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77EC-6721-4DC8-AACA-0F8A03D4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5" y="2057400"/>
            <a:ext cx="4174235" cy="1371600"/>
          </a:xfrm>
        </p:spPr>
        <p:txBody>
          <a:bodyPr/>
          <a:lstStyle/>
          <a:p>
            <a:r>
              <a:rPr lang="en-US" dirty="0"/>
              <a:t>Limit Feeding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5879A1-E81D-432A-BEB2-B1CF9B216E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13" r="913"/>
          <a:stretch>
            <a:fillRect/>
          </a:stretch>
        </p:blipFill>
        <p:spPr>
          <a:xfrm>
            <a:off x="5318012" y="1320800"/>
            <a:ext cx="6019023" cy="4216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6E12-F6F6-44CF-9913-8901F4E60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5" y="3429000"/>
            <a:ext cx="4174235" cy="1828800"/>
          </a:xfrm>
        </p:spPr>
        <p:txBody>
          <a:bodyPr/>
          <a:lstStyle/>
          <a:p>
            <a:r>
              <a:rPr lang="en-US" dirty="0"/>
              <a:t>Feeding strategy in which pigs are fed a specific amount of food in a time period. </a:t>
            </a:r>
          </a:p>
        </p:txBody>
      </p:sp>
    </p:spTree>
    <p:extLst>
      <p:ext uri="{BB962C8B-B14F-4D97-AF65-F5344CB8AC3E}">
        <p14:creationId xmlns:p14="http://schemas.microsoft.com/office/powerpoint/2010/main" val="3957794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B09A4-2DC2-49C6-A577-66C61CA6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68" y="2057400"/>
            <a:ext cx="3771901" cy="1371600"/>
          </a:xfrm>
        </p:spPr>
        <p:txBody>
          <a:bodyPr/>
          <a:lstStyle/>
          <a:p>
            <a:r>
              <a:rPr lang="en-US" dirty="0"/>
              <a:t>Pork Producer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5F131CC-24BC-46D8-9639-5041F07A87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01" b="801"/>
          <a:stretch>
            <a:fillRect/>
          </a:stretch>
        </p:blipFill>
        <p:spPr>
          <a:xfrm>
            <a:off x="4706938" y="1041400"/>
            <a:ext cx="6470650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C7C6E-2C82-4E34-9177-F326AAD5D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368" y="3429000"/>
            <a:ext cx="3771901" cy="1828800"/>
          </a:xfrm>
        </p:spPr>
        <p:txBody>
          <a:bodyPr/>
          <a:lstStyle/>
          <a:p>
            <a:r>
              <a:rPr lang="en-US" dirty="0"/>
              <a:t>integrated swine producer and meat packer</a:t>
            </a:r>
          </a:p>
        </p:txBody>
      </p:sp>
    </p:spTree>
    <p:extLst>
      <p:ext uri="{BB962C8B-B14F-4D97-AF65-F5344CB8AC3E}">
        <p14:creationId xmlns:p14="http://schemas.microsoft.com/office/powerpoint/2010/main" val="1910714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F571-675B-4255-AD33-B8A8D741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462" y="2057400"/>
            <a:ext cx="3638551" cy="1371600"/>
          </a:xfrm>
        </p:spPr>
        <p:txBody>
          <a:bodyPr/>
          <a:lstStyle/>
          <a:p>
            <a:r>
              <a:rPr lang="en-US" dirty="0"/>
              <a:t>Farrow to Feeder pig operation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430B5AF-53A1-4342-9F01-118218A7EF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40" b="3987"/>
          <a:stretch/>
        </p:blipFill>
        <p:spPr>
          <a:xfrm>
            <a:off x="4991100" y="914400"/>
            <a:ext cx="6167438" cy="4902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74A7E-B8FD-4FAF-BDB4-3667AD475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462" y="3429000"/>
            <a:ext cx="3638551" cy="1828800"/>
          </a:xfrm>
        </p:spPr>
        <p:txBody>
          <a:bodyPr/>
          <a:lstStyle/>
          <a:p>
            <a:r>
              <a:rPr lang="en-US" dirty="0"/>
              <a:t>most intensive breeding system; producer has no grow/finish floor and sells feeder pigs</a:t>
            </a:r>
          </a:p>
        </p:txBody>
      </p:sp>
    </p:spTree>
    <p:extLst>
      <p:ext uri="{BB962C8B-B14F-4D97-AF65-F5344CB8AC3E}">
        <p14:creationId xmlns:p14="http://schemas.microsoft.com/office/powerpoint/2010/main" val="2199530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D019-3673-4211-B034-91423A0E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2226732"/>
            <a:ext cx="4000501" cy="1371600"/>
          </a:xfrm>
        </p:spPr>
        <p:txBody>
          <a:bodyPr/>
          <a:lstStyle/>
          <a:p>
            <a:r>
              <a:rPr lang="en-US" dirty="0"/>
              <a:t>Feeder pig operation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D1AE3C-1B2C-4866-ACA0-03764A624E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95" r="10927"/>
          <a:stretch/>
        </p:blipFill>
        <p:spPr>
          <a:xfrm>
            <a:off x="5067300" y="1041400"/>
            <a:ext cx="620553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0B0AF-1321-42BD-BAC2-2CC5DA674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049" y="3598332"/>
            <a:ext cx="4000501" cy="1828800"/>
          </a:xfrm>
        </p:spPr>
        <p:txBody>
          <a:bodyPr/>
          <a:lstStyle/>
          <a:p>
            <a:r>
              <a:rPr lang="en-US" dirty="0"/>
              <a:t>breeder sells his grower pigs to a finishing operation to grow them out to market weight</a:t>
            </a:r>
          </a:p>
        </p:txBody>
      </p:sp>
    </p:spTree>
    <p:extLst>
      <p:ext uri="{BB962C8B-B14F-4D97-AF65-F5344CB8AC3E}">
        <p14:creationId xmlns:p14="http://schemas.microsoft.com/office/powerpoint/2010/main" val="413301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81E8-3035-4149-9641-6F3C7BD95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2057400"/>
            <a:ext cx="4248151" cy="1371600"/>
          </a:xfrm>
        </p:spPr>
        <p:txBody>
          <a:bodyPr/>
          <a:lstStyle/>
          <a:p>
            <a:r>
              <a:rPr lang="en-US" dirty="0"/>
              <a:t>Finishing operation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CDF13BC-05C5-4FB4-AE20-8694DDAE39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110" t="8112" r="7718"/>
          <a:stretch/>
        </p:blipFill>
        <p:spPr>
          <a:xfrm>
            <a:off x="5335093" y="1084262"/>
            <a:ext cx="5980608" cy="46894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19E43-633C-491C-B904-305AFB3F9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299" y="3429000"/>
            <a:ext cx="4248151" cy="1828800"/>
          </a:xfrm>
        </p:spPr>
        <p:txBody>
          <a:bodyPr/>
          <a:lstStyle/>
          <a:p>
            <a:r>
              <a:rPr lang="en-US" dirty="0"/>
              <a:t>buys feeder pigs and feeds them to 240 to 250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86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68F1-A6CF-4CC9-8589-8ADB445D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207682"/>
            <a:ext cx="3409951" cy="1371600"/>
          </a:xfrm>
        </p:spPr>
        <p:txBody>
          <a:bodyPr/>
          <a:lstStyle/>
          <a:p>
            <a:r>
              <a:rPr lang="en-US" dirty="0"/>
              <a:t>Pig Constipation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F3F2916-23F0-4D09-9F83-4D7ADAF88D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14" b="914"/>
          <a:stretch>
            <a:fillRect/>
          </a:stretch>
        </p:blipFill>
        <p:spPr>
          <a:xfrm>
            <a:off x="4667250" y="1041400"/>
            <a:ext cx="64912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DF05E-6B9C-4D2B-8D7E-D8E70B912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579282"/>
            <a:ext cx="3409951" cy="1828800"/>
          </a:xfrm>
        </p:spPr>
        <p:txBody>
          <a:bodyPr/>
          <a:lstStyle/>
          <a:p>
            <a:r>
              <a:rPr lang="en-US" dirty="0"/>
              <a:t>pig production exceeds the capabilities of the facility</a:t>
            </a:r>
          </a:p>
        </p:txBody>
      </p:sp>
    </p:spTree>
    <p:extLst>
      <p:ext uri="{BB962C8B-B14F-4D97-AF65-F5344CB8AC3E}">
        <p14:creationId xmlns:p14="http://schemas.microsoft.com/office/powerpoint/2010/main" val="373282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D03C9-0A79-4467-828A-634E1173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883832"/>
            <a:ext cx="3562351" cy="1371600"/>
          </a:xfrm>
        </p:spPr>
        <p:txBody>
          <a:bodyPr/>
          <a:lstStyle/>
          <a:p>
            <a:r>
              <a:rPr lang="en-US" dirty="0"/>
              <a:t>Pig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4A0B27E-3811-4DDE-B4F9-587306D85C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55" r="11478"/>
          <a:stretch/>
        </p:blipFill>
        <p:spPr>
          <a:xfrm>
            <a:off x="4991100" y="1041400"/>
            <a:ext cx="6286499" cy="477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339BA-FB6B-4CDA-97D2-50A015F6B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799" y="3255432"/>
            <a:ext cx="3562351" cy="1828800"/>
          </a:xfrm>
        </p:spPr>
        <p:txBody>
          <a:bodyPr/>
          <a:lstStyle/>
          <a:p>
            <a:r>
              <a:rPr lang="en-US" dirty="0"/>
              <a:t>generic term, usually applied to immature swine</a:t>
            </a:r>
          </a:p>
        </p:txBody>
      </p:sp>
    </p:spTree>
    <p:extLst>
      <p:ext uri="{BB962C8B-B14F-4D97-AF65-F5344CB8AC3E}">
        <p14:creationId xmlns:p14="http://schemas.microsoft.com/office/powerpoint/2010/main" val="353232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67AC4F-9A85-49AF-A492-8A831F3F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262" y="1902882"/>
            <a:ext cx="3976738" cy="1371600"/>
          </a:xfrm>
        </p:spPr>
        <p:txBody>
          <a:bodyPr/>
          <a:lstStyle/>
          <a:p>
            <a:r>
              <a:rPr lang="en-US" dirty="0"/>
              <a:t>Hog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AA409C0-2276-4E31-9689-0D39D6EE5F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24" r="5824"/>
          <a:stretch>
            <a:fillRect/>
          </a:stretch>
        </p:blipFill>
        <p:spPr>
          <a:xfrm>
            <a:off x="5257800" y="1041400"/>
            <a:ext cx="5900738" cy="477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F4B5D-B7CC-4A8D-9F1C-A0EFCA00F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6262" y="3274482"/>
            <a:ext cx="3976738" cy="1828800"/>
          </a:xfrm>
        </p:spPr>
        <p:txBody>
          <a:bodyPr/>
          <a:lstStyle/>
          <a:p>
            <a:r>
              <a:rPr lang="en-US" dirty="0"/>
              <a:t>generic term, usually applied to growing swine</a:t>
            </a:r>
          </a:p>
        </p:txBody>
      </p:sp>
    </p:spTree>
    <p:extLst>
      <p:ext uri="{BB962C8B-B14F-4D97-AF65-F5344CB8AC3E}">
        <p14:creationId xmlns:p14="http://schemas.microsoft.com/office/powerpoint/2010/main" val="136629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8C1A-1A42-4CCC-8C9B-0216CD35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69" y="1807632"/>
            <a:ext cx="3599031" cy="1371600"/>
          </a:xfrm>
        </p:spPr>
        <p:txBody>
          <a:bodyPr/>
          <a:lstStyle/>
          <a:p>
            <a:r>
              <a:rPr lang="en-US" dirty="0"/>
              <a:t>Sow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61A90D-208A-44C4-B45B-B23FEFBC21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4" r="634"/>
          <a:stretch>
            <a:fillRect/>
          </a:stretch>
        </p:blipFill>
        <p:spPr>
          <a:xfrm>
            <a:off x="4726950" y="1301750"/>
            <a:ext cx="6462371" cy="4254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C30DF-5632-4EDF-B155-EB2326BF2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6769" y="3179232"/>
            <a:ext cx="3599031" cy="1828800"/>
          </a:xfrm>
        </p:spPr>
        <p:txBody>
          <a:bodyPr/>
          <a:lstStyle/>
          <a:p>
            <a:r>
              <a:rPr lang="en-US" dirty="0"/>
              <a:t>adult female swine</a:t>
            </a:r>
          </a:p>
        </p:txBody>
      </p:sp>
    </p:spTree>
    <p:extLst>
      <p:ext uri="{BB962C8B-B14F-4D97-AF65-F5344CB8AC3E}">
        <p14:creationId xmlns:p14="http://schemas.microsoft.com/office/powerpoint/2010/main" val="83561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AAECBD-2331-49B2-A248-3640C685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1902882"/>
            <a:ext cx="3886201" cy="1371600"/>
          </a:xfrm>
        </p:spPr>
        <p:txBody>
          <a:bodyPr/>
          <a:lstStyle/>
          <a:p>
            <a:r>
              <a:rPr lang="en-US" dirty="0"/>
              <a:t>Gilt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9142DC-C3D8-4064-8C18-E6CC1E51DC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759" r="2578"/>
          <a:stretch/>
        </p:blipFill>
        <p:spPr>
          <a:xfrm>
            <a:off x="5334000" y="1386133"/>
            <a:ext cx="6096000" cy="408573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540DFE-F4AA-4609-BA30-BFE6F8997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274482"/>
            <a:ext cx="3886201" cy="1828800"/>
          </a:xfrm>
        </p:spPr>
        <p:txBody>
          <a:bodyPr/>
          <a:lstStyle/>
          <a:p>
            <a:r>
              <a:rPr lang="en-US" dirty="0"/>
              <a:t>young female swine</a:t>
            </a:r>
          </a:p>
          <a:p>
            <a:r>
              <a:rPr lang="en-US" dirty="0"/>
              <a:t>Up to and including primiparous (1st litter) females; about 6 </a:t>
            </a:r>
            <a:r>
              <a:rPr lang="en-US" dirty="0" err="1"/>
              <a:t>mos</a:t>
            </a:r>
            <a:r>
              <a:rPr lang="en-US" dirty="0"/>
              <a:t> old and 200 to 220lbs</a:t>
            </a:r>
          </a:p>
        </p:txBody>
      </p:sp>
    </p:spTree>
    <p:extLst>
      <p:ext uri="{BB962C8B-B14F-4D97-AF65-F5344CB8AC3E}">
        <p14:creationId xmlns:p14="http://schemas.microsoft.com/office/powerpoint/2010/main" val="1538749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4B55DF-ED39-4916-8197-E0746B58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1" y="2057400"/>
            <a:ext cx="3295651" cy="1371600"/>
          </a:xfrm>
        </p:spPr>
        <p:txBody>
          <a:bodyPr/>
          <a:lstStyle/>
          <a:p>
            <a:r>
              <a:rPr lang="en-US" dirty="0"/>
              <a:t>Boar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1B51D1F-DA2D-4237-B0C7-5F836E1AD6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07" r="-90"/>
          <a:stretch/>
        </p:blipFill>
        <p:spPr>
          <a:xfrm>
            <a:off x="4514850" y="1041400"/>
            <a:ext cx="7010400" cy="477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929855-6F2F-4EC5-9AA7-E23DB0530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1" y="3429000"/>
            <a:ext cx="3295651" cy="1828800"/>
          </a:xfrm>
        </p:spPr>
        <p:txBody>
          <a:bodyPr/>
          <a:lstStyle/>
          <a:p>
            <a:r>
              <a:rPr lang="en-US" dirty="0"/>
              <a:t>uncastrated male swine</a:t>
            </a:r>
          </a:p>
        </p:txBody>
      </p:sp>
    </p:spTree>
    <p:extLst>
      <p:ext uri="{BB962C8B-B14F-4D97-AF65-F5344CB8AC3E}">
        <p14:creationId xmlns:p14="http://schemas.microsoft.com/office/powerpoint/2010/main" val="41091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73F4-778A-41E9-9558-C717934E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2" y="2057400"/>
            <a:ext cx="3600451" cy="1371600"/>
          </a:xfrm>
        </p:spPr>
        <p:txBody>
          <a:bodyPr/>
          <a:lstStyle/>
          <a:p>
            <a:r>
              <a:rPr lang="en-US" dirty="0"/>
              <a:t>Barrow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A1747BE-BDFB-4B2F-897E-893E29CB29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730" t="26102" b="898"/>
          <a:stretch/>
        </p:blipFill>
        <p:spPr>
          <a:xfrm>
            <a:off x="4196123" y="1447800"/>
            <a:ext cx="7282900" cy="39624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708C51-C772-4F80-BA91-5716991A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672" y="3429000"/>
            <a:ext cx="3600451" cy="1828800"/>
          </a:xfrm>
        </p:spPr>
        <p:txBody>
          <a:bodyPr/>
          <a:lstStyle/>
          <a:p>
            <a:r>
              <a:rPr lang="en-US" dirty="0"/>
              <a:t>castrated male swine</a:t>
            </a:r>
          </a:p>
        </p:txBody>
      </p:sp>
    </p:spTree>
    <p:extLst>
      <p:ext uri="{BB962C8B-B14F-4D97-AF65-F5344CB8AC3E}">
        <p14:creationId xmlns:p14="http://schemas.microsoft.com/office/powerpoint/2010/main" val="209383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C218-F5BE-49A3-B24C-4E097DDB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19" y="2057400"/>
            <a:ext cx="4246731" cy="1371600"/>
          </a:xfrm>
        </p:spPr>
        <p:txBody>
          <a:bodyPr/>
          <a:lstStyle/>
          <a:p>
            <a:r>
              <a:rPr lang="en-US" dirty="0"/>
              <a:t>Service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DD2BAB-417D-480F-A368-B778FCF6A6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711" r="4264"/>
          <a:stretch/>
        </p:blipFill>
        <p:spPr>
          <a:xfrm>
            <a:off x="5353050" y="1041400"/>
            <a:ext cx="5805488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F2CA5-EAFA-41E0-B189-DD2ECC7A6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19" y="3429000"/>
            <a:ext cx="4246731" cy="1828800"/>
          </a:xfrm>
        </p:spPr>
        <p:txBody>
          <a:bodyPr/>
          <a:lstStyle/>
          <a:p>
            <a:r>
              <a:rPr lang="en-US" dirty="0"/>
              <a:t>Deposition of semen into the cervix of a sow or gilt. </a:t>
            </a:r>
          </a:p>
          <a:p>
            <a:r>
              <a:rPr lang="en-US" dirty="0"/>
              <a:t>may be by "natural" boar or artificial insemination</a:t>
            </a:r>
          </a:p>
        </p:txBody>
      </p:sp>
    </p:spTree>
    <p:extLst>
      <p:ext uri="{BB962C8B-B14F-4D97-AF65-F5344CB8AC3E}">
        <p14:creationId xmlns:p14="http://schemas.microsoft.com/office/powerpoint/2010/main" val="536225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</TotalTime>
  <Words>377</Words>
  <Application>Microsoft Office PowerPoint</Application>
  <PresentationFormat>Widescreen</PresentationFormat>
  <Paragraphs>57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Garamond</vt:lpstr>
      <vt:lpstr>Organic</vt:lpstr>
      <vt:lpstr>Swine Terminology</vt:lpstr>
      <vt:lpstr>Piglet</vt:lpstr>
      <vt:lpstr>Pig</vt:lpstr>
      <vt:lpstr>Hog</vt:lpstr>
      <vt:lpstr>Sow</vt:lpstr>
      <vt:lpstr>Gilt</vt:lpstr>
      <vt:lpstr>Boar</vt:lpstr>
      <vt:lpstr>Barrow</vt:lpstr>
      <vt:lpstr>Service</vt:lpstr>
      <vt:lpstr>Standing Heat</vt:lpstr>
      <vt:lpstr>Farrowing</vt:lpstr>
      <vt:lpstr>Continuous farrowing</vt:lpstr>
      <vt:lpstr>Periodic Farrowing</vt:lpstr>
      <vt:lpstr>Hand mating</vt:lpstr>
      <vt:lpstr>Pen Mating</vt:lpstr>
      <vt:lpstr>Boar effect</vt:lpstr>
      <vt:lpstr>Cross-Foster</vt:lpstr>
      <vt:lpstr>Segregated early weaning (SEW)</vt:lpstr>
      <vt:lpstr>Weaner pig </vt:lpstr>
      <vt:lpstr>Feeder or Grower pig</vt:lpstr>
      <vt:lpstr>Finisher Pig</vt:lpstr>
      <vt:lpstr>Market weight</vt:lpstr>
      <vt:lpstr>Limit Feeding</vt:lpstr>
      <vt:lpstr>Pork Producer</vt:lpstr>
      <vt:lpstr>Farrow to Feeder pig operation</vt:lpstr>
      <vt:lpstr>Feeder pig operation</vt:lpstr>
      <vt:lpstr>Finishing operation</vt:lpstr>
      <vt:lpstr>Pig Constipation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Swine Terminology</dc:title>
  <dc:creator>Amanda Rivera</dc:creator>
  <cp:lastModifiedBy>Alberto Mendozq</cp:lastModifiedBy>
  <cp:revision>11</cp:revision>
  <dcterms:created xsi:type="dcterms:W3CDTF">2019-08-06T01:34:45Z</dcterms:created>
  <dcterms:modified xsi:type="dcterms:W3CDTF">2020-10-25T00:20:04Z</dcterms:modified>
</cp:coreProperties>
</file>