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9"/>
  </p:notesMasterIdLst>
  <p:sldIdLst>
    <p:sldId id="256" r:id="rId2"/>
    <p:sldId id="271" r:id="rId3"/>
    <p:sldId id="263" r:id="rId4"/>
    <p:sldId id="261" r:id="rId5"/>
    <p:sldId id="272" r:id="rId6"/>
    <p:sldId id="273" r:id="rId7"/>
    <p:sldId id="259" r:id="rId8"/>
    <p:sldId id="274" r:id="rId9"/>
    <p:sldId id="275" r:id="rId10"/>
    <p:sldId id="264" r:id="rId11"/>
    <p:sldId id="260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Nochez" initials="AN" lastIdx="1" clrIdx="0">
    <p:extLst>
      <p:ext uri="{19B8F6BF-5375-455C-9EA6-DF929625EA0E}">
        <p15:presenceInfo xmlns:p15="http://schemas.microsoft.com/office/powerpoint/2012/main" userId="Amanda Noch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15" autoAdjust="0"/>
  </p:normalViewPr>
  <p:slideViewPr>
    <p:cSldViewPr>
      <p:cViewPr varScale="1">
        <p:scale>
          <a:sx n="71" d="100"/>
          <a:sy n="71" d="100"/>
        </p:scale>
        <p:origin x="1109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ADF5105-6529-47D1-8AA3-ADCCC59DDC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679555E-A7EE-4DE8-A21D-AE4E478052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2AADAE3-7607-4056-A973-8617B754D1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1A7179F-EA94-4212-8689-23A753AFA7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FB22ED4-BC67-40C5-90E0-92652E54F8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7F92B58-B613-4500-B14A-B5E945573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4A2DE8A-5C21-42E5-A99F-C86F35A6C1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813269-898C-4832-87E0-CC8C16D02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84CDB-31FF-4C44-913B-8AD38BE5893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32861D54-1E4B-4FDA-AF7D-A05A76C27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55116E1-A810-43AD-84D7-0B63697B4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way - Infectious Bovine Rhinotracheitis (IBR), BVD, BRSV, Bovine Parainfluenza (PI3), Leptospira </a:t>
            </a:r>
            <a:r>
              <a:rPr lang="en-US" dirty="0" err="1"/>
              <a:t>canicola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2DE8A-5C21-42E5-A99F-C86F35A6C17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2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D1501B-9581-45ED-B4AE-DFD4910E5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F31F9-6F83-425D-9B97-8D4CB741AF2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9F20D4C-C68F-4BF0-A84F-0669DEF82A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9428278-2068-4801-975E-A8A446E9E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BACILLARY HEMOGLOBINURIA IS CAUSED C HEMOLYTICUM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Clostridium </a:t>
            </a:r>
            <a:r>
              <a:rPr lang="en-US" dirty="0" err="1"/>
              <a:t>chauvoei</a:t>
            </a:r>
            <a:r>
              <a:rPr lang="en-US" dirty="0"/>
              <a:t> (</a:t>
            </a:r>
            <a:r>
              <a:rPr lang="en-US" b="1" dirty="0"/>
              <a:t>Blackleg</a:t>
            </a:r>
            <a:r>
              <a:rPr lang="en-US" dirty="0"/>
              <a:t>), Cl. </a:t>
            </a:r>
            <a:r>
              <a:rPr lang="en-US" dirty="0" err="1"/>
              <a:t>Septicum</a:t>
            </a:r>
            <a:r>
              <a:rPr lang="en-US" dirty="0"/>
              <a:t> (</a:t>
            </a:r>
            <a:r>
              <a:rPr lang="en-US" b="1" dirty="0"/>
              <a:t>Malignant edema</a:t>
            </a:r>
            <a:r>
              <a:rPr lang="en-US" dirty="0"/>
              <a:t>), Cl. </a:t>
            </a:r>
            <a:r>
              <a:rPr lang="en-US" dirty="0" err="1"/>
              <a:t>Haemolyticum</a:t>
            </a:r>
            <a:r>
              <a:rPr lang="en-US" dirty="0"/>
              <a:t> (</a:t>
            </a:r>
            <a:r>
              <a:rPr lang="en-US" b="1" dirty="0"/>
              <a:t>Red water </a:t>
            </a:r>
            <a:r>
              <a:rPr lang="en-US" b="1" dirty="0" err="1"/>
              <a:t>Dz</a:t>
            </a:r>
            <a:r>
              <a:rPr lang="en-US" dirty="0"/>
              <a:t>), Cl. </a:t>
            </a:r>
            <a:r>
              <a:rPr lang="en-US" dirty="0" err="1"/>
              <a:t>Novyi</a:t>
            </a:r>
            <a:r>
              <a:rPr lang="en-US" dirty="0"/>
              <a:t> (</a:t>
            </a:r>
            <a:r>
              <a:rPr lang="en-US" b="1" dirty="0"/>
              <a:t>Black disease</a:t>
            </a:r>
            <a:r>
              <a:rPr lang="en-US" dirty="0"/>
              <a:t>) type B, Cl. </a:t>
            </a:r>
            <a:r>
              <a:rPr lang="en-US" dirty="0" err="1"/>
              <a:t>Sordellii</a:t>
            </a:r>
            <a:r>
              <a:rPr lang="en-US" dirty="0"/>
              <a:t> (</a:t>
            </a:r>
            <a:r>
              <a:rPr lang="en-US" b="1" dirty="0"/>
              <a:t>Gas Gangrene</a:t>
            </a:r>
            <a:r>
              <a:rPr lang="en-US" dirty="0"/>
              <a:t>), Cl. perfringens types C and D </a:t>
            </a:r>
            <a:r>
              <a:rPr lang="en-US" dirty="0" err="1"/>
              <a:t>bacterin</a:t>
            </a:r>
            <a:r>
              <a:rPr lang="en-US" dirty="0"/>
              <a:t>-toxoid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Enterotoxemia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), C</a:t>
            </a:r>
            <a:r>
              <a:rPr lang="en-US" dirty="0"/>
              <a:t>. tetani (</a:t>
            </a:r>
            <a:r>
              <a:rPr lang="en-US" b="1" dirty="0"/>
              <a:t>Tetanus</a:t>
            </a:r>
            <a:r>
              <a:rPr lang="en-US" dirty="0"/>
              <a:t>)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on premises having a history of leptospirosis (2) when the disease exists in the area, and (3) when animals may be exposed to carriers of the micro-organisms.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2DE8A-5C21-42E5-A99F-C86F35A6C17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6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A255FA-5B2A-4A30-9D37-6AA966EB2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A3D5-ABC8-423D-B009-73C53BDB5D3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414A54C-3C97-4927-B80F-C0676CE5B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29D2854-FE53-44BB-8F10-E79FC60F3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Vibriosis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VIBRIO IS NOT RECOMMENDED IN CATTLE THAT WILL UNDERGO AI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2DE8A-5C21-42E5-A99F-C86F35A6C17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447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VIBRIO IS NOT RECOMMENDED IN CATTLE THAT WILL UNDERGO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2DE8A-5C21-42E5-A99F-C86F35A6C17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55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A35A50-B492-45CE-A319-5FD90259E1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A64B90-061F-4959-86CF-BE8887DBBBA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1F05662-5D35-4FB5-B958-303A965A21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3542A72-4A87-439F-B064-3F5EC62D6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LEPTO OPTIONAL; IF USED, MUST BE BOOSTERED ANNUALY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5E99EE3-1C92-46D8-87E7-0E6F24A1DA1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1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7C2B-C1FB-4BC7-8801-5D965594F0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0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971ECBF-9BE9-4ECD-B18A-65DC117B94E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868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1FFD-03D2-4AE0-A48C-0D706874DF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80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30D4A64-B3A4-46A4-B8AB-5230EDA2B0B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38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ACA-7C80-41F2-895D-9D5327E6B8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09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5A32-0BDF-4132-BD43-5A6C244751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50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CD0B-56CA-440F-9A3F-813F58E22D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6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FD9B-2902-4CB4-B52B-4DCEC80B3A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881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00" userDrawn="1">
          <p15:clr>
            <a:srgbClr val="FBAE40"/>
          </p15:clr>
        </p15:guide>
        <p15:guide id="3" pos="54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58CD424-C39B-4761-93AA-08C21737FC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442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00" userDrawn="1">
          <p15:clr>
            <a:srgbClr val="FBAE40"/>
          </p15:clr>
        </p15:guide>
        <p15:guide id="3" pos="54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D7DC79D-71D0-47CE-8F1A-0968713B36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9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B3D813F-8EEE-4408-8B73-2CF461A8938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3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536">
          <p15:clr>
            <a:srgbClr val="F26B43"/>
          </p15:clr>
        </p15:guide>
        <p15:guide id="10" pos="2464" userDrawn="1">
          <p15:clr>
            <a:srgbClr val="F26B43"/>
          </p15:clr>
        </p15:guide>
        <p15:guide id="11" pos="5888" userDrawn="1">
          <p15:clr>
            <a:srgbClr val="F26B43"/>
          </p15:clr>
        </p15:guide>
        <p15:guide id="12" pos="6400" userDrawn="1">
          <p15:clr>
            <a:srgbClr val="F26B43"/>
          </p15:clr>
        </p15:guide>
        <p15:guide id="13" pos="9824" userDrawn="1">
          <p15:clr>
            <a:srgbClr val="F26B43"/>
          </p15:clr>
        </p15:guide>
        <p15:guide id="14" pos="320" userDrawn="1">
          <p15:clr>
            <a:srgbClr val="F26B43"/>
          </p15:clr>
        </p15:guide>
        <p15:guide id="15" pos="1848" userDrawn="1">
          <p15:clr>
            <a:srgbClr val="F26B43"/>
          </p15:clr>
        </p15:guide>
        <p15:guide id="16" orient="horz" pos="3960" userDrawn="1">
          <p15:clr>
            <a:srgbClr val="F26B43"/>
          </p15:clr>
        </p15:guide>
        <p15:guide id="17" orient="horz" pos="3840" userDrawn="1">
          <p15:clr>
            <a:srgbClr val="F26B43"/>
          </p15:clr>
        </p15:guide>
        <p15:guide id="18" pos="4416" userDrawn="1">
          <p15:clr>
            <a:srgbClr val="F26B43"/>
          </p15:clr>
        </p15:guide>
        <p15:guide id="19" pos="4800" userDrawn="1">
          <p15:clr>
            <a:srgbClr val="F26B43"/>
          </p15:clr>
        </p15:guide>
        <p15:guide id="20" orient="horz" pos="360" userDrawn="1">
          <p15:clr>
            <a:srgbClr val="F26B43"/>
          </p15:clr>
        </p15:guide>
        <p15:guide id="21" pos="7368" userDrawn="1">
          <p15:clr>
            <a:srgbClr val="F26B43"/>
          </p15:clr>
        </p15:guide>
        <p15:guide id="22" pos="240" userDrawn="1">
          <p15:clr>
            <a:srgbClr val="F26B43"/>
          </p15:clr>
        </p15:guide>
        <p15:guide id="2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5555D44-F2E8-4D32-B756-0488275C81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Vaccination of Ruminants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1A59E30-B4F5-4ABE-A3CA-3F368941C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D80B-3D41-4D6D-987F-7DA07617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Pre-Breeding Heifers/Cows</a:t>
            </a:r>
            <a:br>
              <a:rPr lang="en-US" dirty="0"/>
            </a:br>
            <a:r>
              <a:rPr lang="en-US" dirty="0"/>
              <a:t>(1 month prior)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B200-8024-4633-BECD-ABB1EAD42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Campylobacter fetus</a:t>
            </a:r>
          </a:p>
          <a:p>
            <a:r>
              <a:rPr lang="en-US" sz="3600" i="1" dirty="0"/>
              <a:t>Leptospirosis 5 way</a:t>
            </a:r>
          </a:p>
          <a:p>
            <a:r>
              <a:rPr lang="en-US" sz="3600" i="1" dirty="0"/>
              <a:t>IBR/PI3/BVD/BRSV </a:t>
            </a:r>
          </a:p>
          <a:p>
            <a:pPr lvl="1"/>
            <a:r>
              <a:rPr lang="en-US" sz="3400" i="1" dirty="0"/>
              <a:t>(MLV is better given when cows are open)</a:t>
            </a:r>
          </a:p>
          <a:p>
            <a:r>
              <a:rPr lang="en-US" sz="3600" i="1" dirty="0"/>
              <a:t>Clostridial 8 way</a:t>
            </a:r>
          </a:p>
        </p:txBody>
      </p:sp>
    </p:spTree>
    <p:extLst>
      <p:ext uri="{BB962C8B-B14F-4D97-AF65-F5344CB8AC3E}">
        <p14:creationId xmlns:p14="http://schemas.microsoft.com/office/powerpoint/2010/main" val="1230943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0E6FA1E-F68C-4394-8B55-6936F943B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Pre-Breeding Bull: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ADA4C37-1FDC-42B1-889D-3471C51759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3600" dirty="0"/>
              <a:t>IBR/PI3/BVD/BRSV </a:t>
            </a:r>
            <a:br>
              <a:rPr lang="en-US" altLang="en-US" sz="3600" dirty="0"/>
            </a:br>
            <a:endParaRPr lang="en-US" altLang="en-US" sz="3600" dirty="0"/>
          </a:p>
          <a:p>
            <a:pPr marL="0" indent="0"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B94F-ADF5-4A77-8C0D-7DA04AEA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A66E2-409F-4737-800E-0DDA0A545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Leptospirosis 5 way booster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+/- Clostridium 8 way booster</a:t>
            </a:r>
          </a:p>
        </p:txBody>
      </p:sp>
    </p:spTree>
    <p:extLst>
      <p:ext uri="{BB962C8B-B14F-4D97-AF65-F5344CB8AC3E}">
        <p14:creationId xmlns:p14="http://schemas.microsoft.com/office/powerpoint/2010/main" val="297723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9E47-06D2-465F-8DFD-5910B499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Ruminants:</a:t>
            </a:r>
            <a:br>
              <a:rPr lang="en-US" dirty="0"/>
            </a:br>
            <a:r>
              <a:rPr lang="en-US" dirty="0"/>
              <a:t>Pre-Weaning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9D2F-09EC-463B-B5E4-CE61325DE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i="1" dirty="0"/>
              <a:t>Clostridium perfringens C &amp; D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i="1" dirty="0"/>
              <a:t>Clostridium tetani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001CF-0535-4979-8C65-CB4EF8C74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1" r="20000"/>
          <a:stretch/>
        </p:blipFill>
        <p:spPr>
          <a:xfrm>
            <a:off x="8966998" y="2209800"/>
            <a:ext cx="273727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91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9DDB-BF81-4EB2-9CC2-A3D3B3A3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813" y="533400"/>
            <a:ext cx="6673174" cy="1560716"/>
          </a:xfrm>
        </p:spPr>
        <p:txBody>
          <a:bodyPr/>
          <a:lstStyle/>
          <a:p>
            <a:r>
              <a:rPr lang="en-US" dirty="0"/>
              <a:t>Small Ruminants:  </a:t>
            </a:r>
            <a:br>
              <a:rPr lang="en-US" dirty="0"/>
            </a:br>
            <a:r>
              <a:rPr lang="en-US" dirty="0"/>
              <a:t>Pre-Breeding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135F3-4F9C-498A-90B5-05C0B8CE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2438400"/>
            <a:ext cx="5455871" cy="3886200"/>
          </a:xfrm>
        </p:spPr>
        <p:txBody>
          <a:bodyPr>
            <a:normAutofit/>
          </a:bodyPr>
          <a:lstStyle/>
          <a:p>
            <a:r>
              <a:rPr lang="en-US" sz="2800" dirty="0"/>
              <a:t>Clostridium 8 way</a:t>
            </a:r>
          </a:p>
          <a:p>
            <a:pPr lvl="1"/>
            <a:r>
              <a:rPr lang="en-US" sz="2800" b="1" dirty="0"/>
              <a:t>Some operations only vax against </a:t>
            </a:r>
            <a:r>
              <a:rPr lang="en-US" sz="2800" b="1" i="1" dirty="0"/>
              <a:t>C. perfringens C/D, and tetani</a:t>
            </a:r>
          </a:p>
          <a:p>
            <a:r>
              <a:rPr lang="en-US" sz="2800" i="1" dirty="0"/>
              <a:t>Campylobacter fetus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D57A3-7830-4D28-B608-74675793D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6" r="29166"/>
          <a:stretch/>
        </p:blipFill>
        <p:spPr>
          <a:xfrm>
            <a:off x="208160" y="2222770"/>
            <a:ext cx="2582333" cy="464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790D7-2A72-4985-A763-E069B1134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08" r="14180"/>
          <a:stretch/>
        </p:blipFill>
        <p:spPr>
          <a:xfrm>
            <a:off x="2790493" y="2222770"/>
            <a:ext cx="3305507" cy="46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4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13964-9BD5-445E-A06E-25574366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Ruminants: </a:t>
            </a:r>
            <a:br>
              <a:rPr lang="en-US" dirty="0"/>
            </a:br>
            <a:r>
              <a:rPr lang="en-US" dirty="0"/>
              <a:t>Pre-Partum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EE3A-6FAF-46D8-86E4-021FDC83E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Clostridial 8 way</a:t>
            </a:r>
          </a:p>
          <a:p>
            <a:pPr lvl="1"/>
            <a:r>
              <a:rPr lang="en-US" sz="3200" dirty="0"/>
              <a:t>Or </a:t>
            </a:r>
            <a:r>
              <a:rPr lang="en-US" sz="3200" i="1" dirty="0"/>
              <a:t>just C. perfringens C, D, </a:t>
            </a:r>
            <a:r>
              <a:rPr lang="en-US" sz="3200" dirty="0"/>
              <a:t>and</a:t>
            </a:r>
            <a:r>
              <a:rPr lang="en-US" sz="3200" i="1" dirty="0"/>
              <a:t> tetani</a:t>
            </a:r>
          </a:p>
          <a:p>
            <a:r>
              <a:rPr lang="en-US" sz="3200" dirty="0"/>
              <a:t>Parainfluenza</a:t>
            </a:r>
          </a:p>
        </p:txBody>
      </p:sp>
    </p:spTree>
    <p:extLst>
      <p:ext uri="{BB962C8B-B14F-4D97-AF65-F5344CB8AC3E}">
        <p14:creationId xmlns:p14="http://schemas.microsoft.com/office/powerpoint/2010/main" val="361081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13C6-9006-45B0-9585-425674C1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Rams and Bucks - Yearly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C760-3B53-4FA2-9615-F3E233DE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Clostridium C, D, </a:t>
            </a:r>
            <a:r>
              <a:rPr lang="en-US" sz="2800" dirty="0"/>
              <a:t>and</a:t>
            </a:r>
            <a:r>
              <a:rPr lang="en-US" sz="2800" i="1" dirty="0"/>
              <a:t> tetani</a:t>
            </a:r>
          </a:p>
        </p:txBody>
      </p:sp>
    </p:spTree>
    <p:extLst>
      <p:ext uri="{BB962C8B-B14F-4D97-AF65-F5344CB8AC3E}">
        <p14:creationId xmlns:p14="http://schemas.microsoft.com/office/powerpoint/2010/main" val="2545910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18CC-9029-41CB-93D3-2EF21815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Vaccine Options in Ruminants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9C6C2-E3FC-4C5A-91A2-FA18B322B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267200"/>
          </a:xfrm>
        </p:spPr>
        <p:txBody>
          <a:bodyPr>
            <a:noAutofit/>
          </a:bodyPr>
          <a:lstStyle/>
          <a:p>
            <a:r>
              <a:rPr lang="en-US" sz="2800" b="1" dirty="0"/>
              <a:t>Cattle</a:t>
            </a:r>
          </a:p>
          <a:p>
            <a:pPr lvl="1"/>
            <a:r>
              <a:rPr lang="en-US" sz="2800" dirty="0"/>
              <a:t>Rabies</a:t>
            </a:r>
          </a:p>
          <a:p>
            <a:pPr lvl="1"/>
            <a:r>
              <a:rPr lang="en-US" sz="2800" i="1" dirty="0"/>
              <a:t>Moraxella </a:t>
            </a:r>
            <a:r>
              <a:rPr lang="en-US" sz="2800" i="1" dirty="0" err="1"/>
              <a:t>bovis</a:t>
            </a:r>
            <a:r>
              <a:rPr lang="en-US" sz="2800" i="1" dirty="0"/>
              <a:t> </a:t>
            </a:r>
            <a:r>
              <a:rPr lang="en-US" sz="2800" dirty="0"/>
              <a:t>(pink eye)</a:t>
            </a:r>
          </a:p>
          <a:p>
            <a:r>
              <a:rPr lang="en-US" sz="2800" b="1" dirty="0"/>
              <a:t>Sheep/Goats</a:t>
            </a:r>
          </a:p>
          <a:p>
            <a:pPr lvl="1"/>
            <a:r>
              <a:rPr lang="en-US" sz="2800" dirty="0"/>
              <a:t>Rabies</a:t>
            </a:r>
          </a:p>
          <a:p>
            <a:pPr lvl="1"/>
            <a:r>
              <a:rPr lang="en-US" sz="2800" dirty="0" err="1"/>
              <a:t>Orf</a:t>
            </a:r>
            <a:r>
              <a:rPr lang="en-US" sz="2800" dirty="0"/>
              <a:t>/Contagious Ecthyma</a:t>
            </a:r>
          </a:p>
          <a:p>
            <a:pPr lvl="1"/>
            <a:r>
              <a:rPr lang="en-US" sz="2800" dirty="0"/>
              <a:t>Foot Rot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D65B2-9BB7-41A5-888F-BD8376281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73" r="17761"/>
          <a:stretch/>
        </p:blipFill>
        <p:spPr>
          <a:xfrm>
            <a:off x="408643" y="3271612"/>
            <a:ext cx="2398063" cy="3586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464A1-A6F3-48DC-9588-9B5BAB138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5" r="29172"/>
          <a:stretch/>
        </p:blipFill>
        <p:spPr>
          <a:xfrm>
            <a:off x="1" y="-209534"/>
            <a:ext cx="1905000" cy="3498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CC17FD-6F78-46A2-A52F-4E50B4ADD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13" y="1256590"/>
            <a:ext cx="3490687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9D5091-6792-40CB-90A4-DDFCACDA3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598" y="3722426"/>
            <a:ext cx="1421403" cy="31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8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A6DE-AC60-4487-9E6B-82A18724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57" y="568345"/>
            <a:ext cx="8195914" cy="1560716"/>
          </a:xfrm>
        </p:spPr>
        <p:txBody>
          <a:bodyPr/>
          <a:lstStyle/>
          <a:p>
            <a:r>
              <a:rPr lang="en-US" b="1" dirty="0"/>
              <a:t>Timing of Vaccines in Ruminants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952B-0DE0-40B8-807D-5E719BA6C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2286000"/>
            <a:ext cx="8160971" cy="4572000"/>
          </a:xfrm>
        </p:spPr>
        <p:txBody>
          <a:bodyPr/>
          <a:lstStyle/>
          <a:p>
            <a:r>
              <a:rPr lang="en-US" sz="2800" dirty="0"/>
              <a:t>At time of working young cattle/sheep/goats</a:t>
            </a:r>
          </a:p>
          <a:p>
            <a:pPr lvl="1"/>
            <a:r>
              <a:rPr lang="en-US" sz="2400" dirty="0"/>
              <a:t>Branding, ear marking, castration</a:t>
            </a:r>
          </a:p>
          <a:p>
            <a:r>
              <a:rPr lang="en-US" sz="2800" dirty="0"/>
              <a:t>Pre-weaning period (&gt;3 </a:t>
            </a:r>
            <a:r>
              <a:rPr lang="en-US" sz="2800" dirty="0" err="1"/>
              <a:t>mos</a:t>
            </a:r>
            <a:r>
              <a:rPr lang="en-US" sz="2800" dirty="0"/>
              <a:t>)</a:t>
            </a:r>
          </a:p>
          <a:p>
            <a:r>
              <a:rPr lang="en-US" sz="2800" dirty="0"/>
              <a:t>Weaning (4-6 </a:t>
            </a:r>
            <a:r>
              <a:rPr lang="en-US" sz="2800" dirty="0" err="1"/>
              <a:t>mos</a:t>
            </a:r>
            <a:r>
              <a:rPr lang="en-US" sz="2800" dirty="0"/>
              <a:t>)</a:t>
            </a:r>
          </a:p>
          <a:p>
            <a:r>
              <a:rPr lang="en-US" sz="2800" dirty="0"/>
              <a:t>Pre-Breeding</a:t>
            </a:r>
          </a:p>
          <a:p>
            <a:pPr lvl="1"/>
            <a:r>
              <a:rPr lang="en-US" sz="2400" dirty="0"/>
              <a:t>Could be done at 60 days prior then repeated 30 days prior</a:t>
            </a:r>
          </a:p>
          <a:p>
            <a:r>
              <a:rPr lang="en-US" sz="2800" dirty="0"/>
              <a:t>At time of pregnancy exam</a:t>
            </a:r>
          </a:p>
          <a:p>
            <a:r>
              <a:rPr lang="en-US" sz="2800" dirty="0"/>
              <a:t>Yearly/Routine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A1B15-B40A-482A-B9F1-97577DFA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3" y="2175866"/>
            <a:ext cx="3511600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2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2D09-E1BA-42EB-A965-1BCE04BB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Cattle Vaccines: </a:t>
            </a:r>
            <a:br>
              <a:rPr lang="en-US" sz="3600" b="1" dirty="0"/>
            </a:br>
            <a:r>
              <a:rPr lang="en-US" sz="3600" b="1" dirty="0"/>
              <a:t>Working Calves/Pre-weaning Period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1124B-0FFA-4871-A6CA-7316AE0F03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Clostridial 8 way (MLV) – should include tetanus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Leptospirosis 5 way (MLV)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IBR/BVD/PI3/BRSV (MLV)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742AC-3181-4682-9A3E-C85710F4C3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Feedlot Steers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i="1" dirty="0" err="1"/>
              <a:t>Mannheimia</a:t>
            </a:r>
            <a:r>
              <a:rPr lang="en-US" sz="2200" i="1" dirty="0"/>
              <a:t> </a:t>
            </a:r>
            <a:r>
              <a:rPr lang="en-US" sz="2200" i="1" dirty="0" err="1"/>
              <a:t>haemolytica</a:t>
            </a:r>
            <a:r>
              <a:rPr lang="en-US" sz="2200" dirty="0"/>
              <a:t> </a:t>
            </a:r>
            <a:r>
              <a:rPr lang="en-US" sz="2200" i="1" dirty="0"/>
              <a:t>(Pasteurella)</a:t>
            </a:r>
            <a:endParaRPr lang="en-US" sz="22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dirty="0"/>
              <a:t>Calf pneumonia/Shipping Fever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Heifers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Brucellosis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Campylobacter fetus </a:t>
            </a:r>
            <a:r>
              <a:rPr lang="en-US" sz="2400" dirty="0" err="1"/>
              <a:t>bacterin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357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4A2B681-7FD7-422C-97C3-98D711C34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6706" y="609601"/>
            <a:ext cx="8897565" cy="1519460"/>
          </a:xfrm>
        </p:spPr>
        <p:txBody>
          <a:bodyPr>
            <a:noAutofit/>
          </a:bodyPr>
          <a:lstStyle/>
          <a:p>
            <a:r>
              <a:rPr lang="en-US" altLang="en-US" b="1" dirty="0"/>
              <a:t>Clostridial 8-Way (MLV)</a:t>
            </a:r>
            <a:br>
              <a:rPr lang="en-US" altLang="en-US" b="1" dirty="0"/>
            </a:br>
            <a:r>
              <a:rPr lang="en-US" altLang="en-US" b="1" dirty="0"/>
              <a:t>Core Vaccine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BFC4029-AB11-4F5D-B025-AC80640A10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05401" y="2247900"/>
            <a:ext cx="6707548" cy="46101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err="1"/>
              <a:t>Bacterin</a:t>
            </a:r>
            <a:r>
              <a:rPr lang="en-US" altLang="en-US" sz="2800" dirty="0"/>
              <a:t> used for the prevention of: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Clostridium </a:t>
            </a:r>
            <a:r>
              <a:rPr lang="en-US" sz="2800" dirty="0" err="1"/>
              <a:t>chauvoei</a:t>
            </a:r>
            <a:r>
              <a:rPr lang="en-US" sz="2800" dirty="0"/>
              <a:t> </a:t>
            </a:r>
            <a:r>
              <a:rPr lang="en-US" altLang="en-US" sz="2600" b="1" dirty="0"/>
              <a:t>Blackleg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Cl. </a:t>
            </a:r>
            <a:r>
              <a:rPr lang="en-US" sz="2800" dirty="0" err="1"/>
              <a:t>Septicum</a:t>
            </a:r>
            <a:r>
              <a:rPr lang="en-US" sz="2800" dirty="0"/>
              <a:t> </a:t>
            </a:r>
            <a:r>
              <a:rPr lang="en-US" sz="2800" b="1" dirty="0"/>
              <a:t>M</a:t>
            </a:r>
            <a:r>
              <a:rPr lang="en-US" altLang="en-US" sz="2600" b="1" dirty="0"/>
              <a:t>alignant edema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Cl. </a:t>
            </a:r>
            <a:r>
              <a:rPr lang="en-US" sz="2800" dirty="0" err="1"/>
              <a:t>Haemolyticum</a:t>
            </a:r>
            <a:r>
              <a:rPr lang="en-US" sz="2800" dirty="0"/>
              <a:t> </a:t>
            </a:r>
            <a:r>
              <a:rPr lang="en-US" sz="2800" b="1" dirty="0"/>
              <a:t>Red water Disease</a:t>
            </a:r>
          </a:p>
          <a:p>
            <a:pPr lvl="2">
              <a:lnSpc>
                <a:spcPct val="90000"/>
              </a:lnSpc>
            </a:pPr>
            <a:r>
              <a:rPr lang="en-US" altLang="en-US" sz="2600" dirty="0"/>
              <a:t>bacillary hemoglobinuria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Cl. </a:t>
            </a:r>
            <a:r>
              <a:rPr lang="en-US" sz="2800" dirty="0" err="1"/>
              <a:t>Novyi</a:t>
            </a:r>
            <a:r>
              <a:rPr lang="en-US" sz="2800" dirty="0"/>
              <a:t> </a:t>
            </a:r>
            <a:r>
              <a:rPr lang="en-US" altLang="en-US" sz="2600" b="1" dirty="0"/>
              <a:t>Black disease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Cl. </a:t>
            </a:r>
            <a:r>
              <a:rPr lang="en-US" sz="2800" dirty="0" err="1"/>
              <a:t>Sordellii</a:t>
            </a:r>
            <a:r>
              <a:rPr lang="en-US" sz="2800" dirty="0"/>
              <a:t> </a:t>
            </a:r>
            <a:r>
              <a:rPr lang="en-US" sz="2800" b="1" dirty="0"/>
              <a:t>Gas Gangrene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Cl. perfringens types C/D </a:t>
            </a:r>
            <a:r>
              <a:rPr lang="en-US" sz="2600" b="1" dirty="0" err="1"/>
              <a:t>E</a:t>
            </a:r>
            <a:r>
              <a:rPr lang="en-US" altLang="en-US" sz="2600" b="1" dirty="0" err="1"/>
              <a:t>nterotoxemia</a:t>
            </a:r>
            <a:r>
              <a:rPr lang="en-US" altLang="en-US" sz="26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overeating disease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C. tetani </a:t>
            </a:r>
            <a:r>
              <a:rPr lang="en-US" altLang="en-US" sz="2600" b="1" dirty="0"/>
              <a:t>Tetanus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Dosage: 5 ml SQ/IM for cattle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Vaccinate at Weaning, repeat in 3-4 weeks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Annually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Prior to parturition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Do not vaccinate within 21 days before slaughter.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37FE45-92E2-44F4-B7CA-52BADA624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00" r="18222"/>
          <a:stretch/>
        </p:blipFill>
        <p:spPr>
          <a:xfrm>
            <a:off x="1290495" y="2247900"/>
            <a:ext cx="3032421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780D-F557-4040-A08E-F95D2703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533400"/>
            <a:ext cx="8897565" cy="1595660"/>
          </a:xfrm>
        </p:spPr>
        <p:txBody>
          <a:bodyPr>
            <a:normAutofit/>
          </a:bodyPr>
          <a:lstStyle/>
          <a:p>
            <a:r>
              <a:rPr lang="en-US" b="1" dirty="0"/>
              <a:t>Leptospirosis 5-Way (MLV)</a:t>
            </a:r>
            <a:br>
              <a:rPr lang="en-US" b="1" dirty="0"/>
            </a:br>
            <a:r>
              <a:rPr lang="en-US" b="1" dirty="0"/>
              <a:t>Core 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BCC25-64E0-4031-897B-F840ED70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2286000"/>
            <a:ext cx="6675071" cy="4572000"/>
          </a:xfrm>
        </p:spPr>
        <p:txBody>
          <a:bodyPr>
            <a:normAutofit/>
          </a:bodyPr>
          <a:lstStyle/>
          <a:p>
            <a:r>
              <a:rPr lang="en-US" dirty="0"/>
              <a:t>Inactivating whole cultures of</a:t>
            </a:r>
            <a:r>
              <a:rPr lang="en-US" altLang="en-US" dirty="0"/>
              <a:t>:</a:t>
            </a:r>
          </a:p>
          <a:p>
            <a:pPr lvl="1"/>
            <a:r>
              <a:rPr lang="en-US" dirty="0"/>
              <a:t>Leptospira </a:t>
            </a:r>
            <a:r>
              <a:rPr lang="en-US" dirty="0" err="1"/>
              <a:t>canicola</a:t>
            </a:r>
            <a:endParaRPr lang="en-US" dirty="0"/>
          </a:p>
          <a:p>
            <a:pPr lvl="1"/>
            <a:r>
              <a:rPr lang="en-US" dirty="0"/>
              <a:t>L. </a:t>
            </a:r>
            <a:r>
              <a:rPr lang="en-US" dirty="0" err="1"/>
              <a:t>grippotyphosa</a:t>
            </a:r>
            <a:endParaRPr lang="en-US" dirty="0"/>
          </a:p>
          <a:p>
            <a:pPr lvl="1"/>
            <a:r>
              <a:rPr lang="en-US" dirty="0"/>
              <a:t>L. </a:t>
            </a:r>
            <a:r>
              <a:rPr lang="en-US" dirty="0" err="1"/>
              <a:t>hardjo</a:t>
            </a:r>
            <a:endParaRPr lang="en-US" dirty="0"/>
          </a:p>
          <a:p>
            <a:pPr lvl="1"/>
            <a:r>
              <a:rPr lang="en-US" dirty="0"/>
              <a:t>L. </a:t>
            </a:r>
            <a:r>
              <a:rPr lang="en-US" dirty="0" err="1"/>
              <a:t>icterohaemorrhagiae</a:t>
            </a:r>
            <a:endParaRPr lang="en-US" dirty="0"/>
          </a:p>
          <a:p>
            <a:pPr lvl="1"/>
            <a:r>
              <a:rPr lang="en-US" dirty="0"/>
              <a:t>L. Pomona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Dosage: 2 ml SQ/IM for cattle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Vaccinate at Weaning, repeat in 3-4 weeks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Annually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Prior to parturition</a:t>
            </a:r>
          </a:p>
          <a:p>
            <a:pPr>
              <a:lnSpc>
                <a:spcPct val="90000"/>
              </a:lnSpc>
            </a:pPr>
            <a:r>
              <a:rPr lang="en-US" dirty="0"/>
              <a:t>Do not vaccinate within 21 days before slaughter.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7BA27-EB85-4B88-82DD-33EBCABAA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137" y="2220500"/>
            <a:ext cx="2175137" cy="47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8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89DD-B5CF-4243-BD58-F8D9D596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IBR/BVD/PI3/BRSV (MLV)</a:t>
            </a:r>
            <a:br>
              <a:rPr lang="en-US" b="1" dirty="0"/>
            </a:br>
            <a:r>
              <a:rPr lang="en-US" b="1" dirty="0"/>
              <a:t>Core 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C7FA-177C-4CA9-A0CB-AC4AC5D7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2438400"/>
            <a:ext cx="6675071" cy="4419600"/>
          </a:xfrm>
        </p:spPr>
        <p:txBody>
          <a:bodyPr>
            <a:normAutofit/>
          </a:bodyPr>
          <a:lstStyle/>
          <a:p>
            <a:r>
              <a:rPr lang="en-US" dirty="0"/>
              <a:t>Aids in the prevention of diseases:</a:t>
            </a:r>
          </a:p>
          <a:p>
            <a:pPr lvl="1"/>
            <a:r>
              <a:rPr lang="en-US" dirty="0"/>
              <a:t>Bovine Rhinotracheitis</a:t>
            </a:r>
          </a:p>
          <a:p>
            <a:pPr lvl="1"/>
            <a:r>
              <a:rPr lang="en-US" dirty="0"/>
              <a:t>Bovine Viral Diarrhea</a:t>
            </a:r>
          </a:p>
          <a:p>
            <a:pPr lvl="1"/>
            <a:r>
              <a:rPr lang="en-US" dirty="0"/>
              <a:t>Parainfluenza-3</a:t>
            </a:r>
          </a:p>
          <a:p>
            <a:pPr lvl="1"/>
            <a:r>
              <a:rPr lang="en-US" dirty="0"/>
              <a:t>Respiratory Syncytial Virus Vaccine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Dosage: 2 ml SQ/IM for cattle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Vaccinate at Weaning (6mo), repeat in 3-4 weeks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Annually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Prior to parturition</a:t>
            </a:r>
          </a:p>
          <a:p>
            <a:pPr>
              <a:lnSpc>
                <a:spcPct val="90000"/>
              </a:lnSpc>
            </a:pPr>
            <a:r>
              <a:rPr lang="en-US" dirty="0"/>
              <a:t>Do not vaccinate within 21 days before slaughter.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10A80-E61C-4730-BBC2-CEEDF9C88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24311"/>
            <a:ext cx="4633689" cy="46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9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BD05E9A-7C68-4688-ADB2-481243790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6706" y="914400"/>
            <a:ext cx="8897565" cy="1214660"/>
          </a:xfrm>
        </p:spPr>
        <p:txBody>
          <a:bodyPr>
            <a:noAutofit/>
          </a:bodyPr>
          <a:lstStyle/>
          <a:p>
            <a:r>
              <a:rPr lang="en-US" sz="3200" b="1" i="1" dirty="0" err="1"/>
              <a:t>Mannheimia</a:t>
            </a:r>
            <a:r>
              <a:rPr lang="en-US" sz="3200" b="1" i="1" dirty="0"/>
              <a:t> </a:t>
            </a:r>
            <a:r>
              <a:rPr lang="en-US" sz="3200" b="1" i="1" dirty="0" err="1"/>
              <a:t>Haemolytica</a:t>
            </a:r>
            <a:r>
              <a:rPr lang="en-US" sz="3200" b="1" i="1" dirty="0"/>
              <a:t> (Pasteurella)</a:t>
            </a:r>
            <a:br>
              <a:rPr lang="en-US" sz="3200" b="1" dirty="0"/>
            </a:br>
            <a:r>
              <a:rPr lang="en-US" sz="3200" b="1" dirty="0"/>
              <a:t>Calf pneumonia/Shipping Fever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8C7EB56-E1F6-4E75-81C4-47AC4C0FC7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77838" y="2438400"/>
            <a:ext cx="6626433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Dosage: 2 ml SQ for cattle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Vaccinate at Weaning (6mo), repeat in 3-4 weeks</a:t>
            </a:r>
          </a:p>
          <a:p>
            <a:r>
              <a:rPr lang="en-US" altLang="en-US" sz="2800" dirty="0"/>
              <a:t>Prior to shipping steers to feedlot</a:t>
            </a:r>
            <a:br>
              <a:rPr lang="en-US" altLang="en-US" sz="2800" dirty="0"/>
            </a:b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FCEBAD-F4BE-4B46-B989-A177384D3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83" r="27495"/>
          <a:stretch/>
        </p:blipFill>
        <p:spPr>
          <a:xfrm>
            <a:off x="1407277" y="2255359"/>
            <a:ext cx="2798858" cy="46123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1AA4-7AFA-4BC5-B901-212AC275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/>
          <a:lstStyle/>
          <a:p>
            <a:r>
              <a:rPr lang="en-US" dirty="0"/>
              <a:t>Brucellosis (Bang’s Disease)</a:t>
            </a:r>
            <a:br>
              <a:rPr lang="en-US" dirty="0"/>
            </a:br>
            <a:r>
              <a:rPr lang="en-US" dirty="0"/>
              <a:t>Core Vaccine - Heifers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6905-AAEC-4B80-9305-0712D58CE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69" y="2438400"/>
            <a:ext cx="6525602" cy="4114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Vaccination of calves with </a:t>
            </a:r>
            <a:r>
              <a:rPr lang="en-US" sz="2800" i="1" dirty="0"/>
              <a:t>Brucella abortus </a:t>
            </a:r>
            <a:r>
              <a:rPr lang="en-US" sz="2800" dirty="0"/>
              <a:t>RB51 </a:t>
            </a:r>
          </a:p>
          <a:p>
            <a:r>
              <a:rPr lang="en-US" altLang="en-US" sz="2800" dirty="0"/>
              <a:t>Dosage: 2 ml SQ for cattle</a:t>
            </a:r>
          </a:p>
          <a:p>
            <a:r>
              <a:rPr lang="en-US" sz="2800" dirty="0"/>
              <a:t>Vaccinated between the ages of 4-12 months old</a:t>
            </a:r>
          </a:p>
          <a:p>
            <a:r>
              <a:rPr lang="en-US" sz="2800" dirty="0"/>
              <a:t>Do not administer to pregnant cows</a:t>
            </a:r>
          </a:p>
          <a:p>
            <a:r>
              <a:rPr lang="en-US" sz="2800" dirty="0"/>
              <a:t>Do not vaccinate within 3 weeks before slaughter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FE56A-720A-4E2F-8053-A62DA93E3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0" r="20625"/>
          <a:stretch/>
        </p:blipFill>
        <p:spPr>
          <a:xfrm>
            <a:off x="0" y="2273300"/>
            <a:ext cx="5178669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5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63BD-63A1-42C1-A1E5-6EB0B2BA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685799"/>
            <a:ext cx="8656271" cy="1443261"/>
          </a:xfrm>
        </p:spPr>
        <p:txBody>
          <a:bodyPr>
            <a:normAutofit fontScale="90000"/>
          </a:bodyPr>
          <a:lstStyle/>
          <a:p>
            <a:r>
              <a:rPr lang="en-US" dirty="0"/>
              <a:t>Campylobacter Fetus </a:t>
            </a:r>
            <a:r>
              <a:rPr lang="en-US" dirty="0" err="1"/>
              <a:t>Bacterin</a:t>
            </a:r>
            <a:r>
              <a:rPr lang="en-US" dirty="0"/>
              <a:t> Vibriosis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F8B8E-E4BE-44C9-9A78-522A861E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438400"/>
            <a:ext cx="6522671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For vaccinating healthy female cattle to aid in the control of bovine genital </a:t>
            </a:r>
            <a:r>
              <a:rPr lang="en-US" sz="2800" dirty="0" err="1"/>
              <a:t>campylobacteriosis</a:t>
            </a:r>
            <a:r>
              <a:rPr lang="en-US" sz="2800" dirty="0"/>
              <a:t> (vibriosis)</a:t>
            </a:r>
          </a:p>
          <a:p>
            <a:r>
              <a:rPr lang="en-US" altLang="en-US" sz="2800" dirty="0"/>
              <a:t>Dosage: 2 ml SQ for cattle</a:t>
            </a:r>
          </a:p>
          <a:p>
            <a:r>
              <a:rPr lang="en-US" sz="2800" dirty="0"/>
              <a:t>Administer 30 to 60 days prior to exposure or addition to breeding herd.</a:t>
            </a:r>
          </a:p>
          <a:p>
            <a:r>
              <a:rPr lang="en-US" sz="2800" dirty="0"/>
              <a:t>Annually</a:t>
            </a:r>
          </a:p>
          <a:p>
            <a:r>
              <a:rPr lang="en-US" sz="2800" dirty="0"/>
              <a:t>Do not vaccinate within 60 days before slaughter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C0217-21F6-46E7-A4B1-847DDF7F9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28" r="21428"/>
          <a:stretch/>
        </p:blipFill>
        <p:spPr>
          <a:xfrm>
            <a:off x="1609789" y="2224311"/>
            <a:ext cx="2647822" cy="46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39391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10731</TotalTime>
  <Words>748</Words>
  <Application>Microsoft Office PowerPoint</Application>
  <PresentationFormat>Widescreen</PresentationFormat>
  <Paragraphs>124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Schoolbook</vt:lpstr>
      <vt:lpstr>Corbel</vt:lpstr>
      <vt:lpstr>Wingdings</vt:lpstr>
      <vt:lpstr>Feathered</vt:lpstr>
      <vt:lpstr>Vaccination of Ruminants</vt:lpstr>
      <vt:lpstr>Timing of Vaccines in Ruminants</vt:lpstr>
      <vt:lpstr>Cattle Vaccines:  Working Calves/Pre-weaning Period </vt:lpstr>
      <vt:lpstr>Clostridial 8-Way (MLV) Core Vaccine</vt:lpstr>
      <vt:lpstr>Leptospirosis 5-Way (MLV) Core Vaccine</vt:lpstr>
      <vt:lpstr>IBR/BVD/PI3/BRSV (MLV) Core Vaccine</vt:lpstr>
      <vt:lpstr>Mannheimia Haemolytica (Pasteurella) Calf pneumonia/Shipping Fever</vt:lpstr>
      <vt:lpstr>Brucellosis (Bang’s Disease) Core Vaccine - Heifers</vt:lpstr>
      <vt:lpstr>Campylobacter Fetus Bacterin Vibriosis </vt:lpstr>
      <vt:lpstr>Pre-Breeding Heifers/Cows (1 month prior)</vt:lpstr>
      <vt:lpstr>Pre-Breeding Bull: </vt:lpstr>
      <vt:lpstr>Pregnancy Examination</vt:lpstr>
      <vt:lpstr>Small Ruminants: Pre-Weaning</vt:lpstr>
      <vt:lpstr>Small Ruminants:   Pre-Breeding</vt:lpstr>
      <vt:lpstr>Small Ruminants:  Pre-Partum</vt:lpstr>
      <vt:lpstr>Rams and Bucks - Yearly</vt:lpstr>
      <vt:lpstr>Other Vaccine Options in Ruminants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Vaccination on cattle</dc:title>
  <dc:creator>Alberto Mendoza</dc:creator>
  <cp:lastModifiedBy>Alberto Mendozq</cp:lastModifiedBy>
  <cp:revision>35</cp:revision>
  <dcterms:created xsi:type="dcterms:W3CDTF">2008-10-07T22:49:53Z</dcterms:created>
  <dcterms:modified xsi:type="dcterms:W3CDTF">2020-10-21T01:17:06Z</dcterms:modified>
</cp:coreProperties>
</file>