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</p:sldMasterIdLst>
  <p:notesMasterIdLst>
    <p:notesMasterId r:id="rId43"/>
  </p:notesMasterIdLst>
  <p:handoutMasterIdLst>
    <p:handoutMasterId r:id="rId44"/>
  </p:handoutMasterIdLst>
  <p:sldIdLst>
    <p:sldId id="256" r:id="rId2"/>
    <p:sldId id="257" r:id="rId3"/>
    <p:sldId id="260" r:id="rId4"/>
    <p:sldId id="258" r:id="rId5"/>
    <p:sldId id="259" r:id="rId6"/>
    <p:sldId id="261" r:id="rId7"/>
    <p:sldId id="293" r:id="rId8"/>
    <p:sldId id="294" r:id="rId9"/>
    <p:sldId id="271" r:id="rId10"/>
    <p:sldId id="290" r:id="rId11"/>
    <p:sldId id="280" r:id="rId12"/>
    <p:sldId id="265" r:id="rId13"/>
    <p:sldId id="296" r:id="rId14"/>
    <p:sldId id="274" r:id="rId15"/>
    <p:sldId id="266" r:id="rId16"/>
    <p:sldId id="289" r:id="rId17"/>
    <p:sldId id="291" r:id="rId18"/>
    <p:sldId id="297" r:id="rId19"/>
    <p:sldId id="286" r:id="rId20"/>
    <p:sldId id="272" r:id="rId21"/>
    <p:sldId id="273" r:id="rId22"/>
    <p:sldId id="263" r:id="rId23"/>
    <p:sldId id="264" r:id="rId24"/>
    <p:sldId id="268" r:id="rId25"/>
    <p:sldId id="279" r:id="rId26"/>
    <p:sldId id="281" r:id="rId27"/>
    <p:sldId id="282" r:id="rId28"/>
    <p:sldId id="262" r:id="rId29"/>
    <p:sldId id="277" r:id="rId30"/>
    <p:sldId id="275" r:id="rId31"/>
    <p:sldId id="270" r:id="rId32"/>
    <p:sldId id="285" r:id="rId33"/>
    <p:sldId id="284" r:id="rId34"/>
    <p:sldId id="292" r:id="rId35"/>
    <p:sldId id="295" r:id="rId36"/>
    <p:sldId id="276" r:id="rId37"/>
    <p:sldId id="278" r:id="rId38"/>
    <p:sldId id="269" r:id="rId39"/>
    <p:sldId id="298" r:id="rId40"/>
    <p:sldId id="299" r:id="rId41"/>
    <p:sldId id="300" r:id="rId4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5379" autoAdjust="0"/>
    <p:restoredTop sz="84398" autoAdjust="0"/>
  </p:normalViewPr>
  <p:slideViewPr>
    <p:cSldViewPr snapToGrid="0">
      <p:cViewPr varScale="1">
        <p:scale>
          <a:sx n="72" d="100"/>
          <a:sy n="72" d="100"/>
        </p:scale>
        <p:origin x="624" y="67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9" d="100"/>
          <a:sy n="69" d="100"/>
        </p:scale>
        <p:origin x="858" y="4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B00D5EFE-BCA1-4544-B69C-A1F93E2D3F1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BBBF7EE-07CC-4375-94B5-0168DF99279E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133304E-F2F5-46B8-8C2C-DAB6498ED8C7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EA2B783-7E40-4BDF-BC8D-96E34808C39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67067A-DC1D-4799-AE20-27ABC04727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9AF0953-7DAA-478E-90CB-94FFAAB3BB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56993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5C5A56-A47E-43B6-97D4-EECC32372792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15993B2-92E8-449D-8E9F-631BE5C9A3E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4847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732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1163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78860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009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Heifer or bull calf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3613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9 months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86823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Limiting calving seasons is the first step to performance testing the whole herd, accurate records, and consolidated management practices.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6919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incompletely developed horns that are generally attached only to the skin. They range in size from tiny scab-like growths to large protrusions almost as large as horns.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182897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BRANGUS (Brahman and angus)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1519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Simbrah</a:t>
            </a:r>
            <a:r>
              <a:rPr lang="en-US" dirty="0"/>
              <a:t> (Simmental and brahman), Brangus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477839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Belted phenotype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15993B2-92E8-449D-8E9F-631BE5C9A3E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20211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9" name="Picture 8" descr="HD-PanelTitle-V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18" name="Picture 17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259057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03045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9603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01741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09843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6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581656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7106236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125036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10578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3016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282071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960038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12326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091152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7397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4854932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7760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0"/>
            <a:ext cx="12188825" cy="6856215"/>
            <a:chOff x="0" y="0"/>
            <a:chExt cx="12188825" cy="6856215"/>
          </a:xfrm>
        </p:grpSpPr>
        <p:pic>
          <p:nvPicPr>
            <p:cNvPr id="8" name="Picture 7" descr="HD-PanelContent-V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1" y="76265"/>
              <a:ext cx="758952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093"/>
            <a:stretch/>
          </p:blipFill>
          <p:spPr>
            <a:xfrm rot="5400000">
              <a:off x="5706470" y="6173526"/>
              <a:ext cx="758952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2124F42-1374-4862-B9B2-21F47B937DC0}" type="datetimeFigureOut">
              <a:rPr lang="en-US" smtClean="0"/>
              <a:t>10/27/2020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FD07ACF-5059-4F41-83D2-B257CE1322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0909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9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9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2.jpeg"/><Relationship Id="rId7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3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835FCC-DEE8-4700-845F-553829010F6A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Bovine Terminology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33679E-E9CA-4382-A39C-90FEC52E6EC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04730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7D6E0-E5FD-4FB8-85B3-7AF95BA63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297489"/>
            <a:ext cx="4778830" cy="1131510"/>
          </a:xfrm>
        </p:spPr>
        <p:txBody>
          <a:bodyPr>
            <a:normAutofit/>
          </a:bodyPr>
          <a:lstStyle/>
          <a:p>
            <a:r>
              <a:rPr lang="en-US" sz="3200" b="1" dirty="0"/>
              <a:t>Gestation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AFC117AC-0243-4D5F-AD72-E6A8482B37D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3"/>
          <a:srcRect t="6342" b="6342"/>
          <a:stretch>
            <a:fillRect/>
          </a:stretch>
        </p:blipFill>
        <p:spPr>
          <a:xfrm>
            <a:off x="5878513" y="1041400"/>
            <a:ext cx="5280025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CDB2ACF-95AD-4613-8901-A5D299D38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3428999"/>
            <a:ext cx="4778830" cy="2068889"/>
          </a:xfrm>
        </p:spPr>
        <p:txBody>
          <a:bodyPr/>
          <a:lstStyle/>
          <a:p>
            <a:r>
              <a:rPr lang="en-US" sz="2400" dirty="0"/>
              <a:t>Period from conception to birth of offspring; pregnancy. </a:t>
            </a:r>
          </a:p>
          <a:p>
            <a:r>
              <a:rPr lang="en-US" sz="2400" dirty="0"/>
              <a:t>Average length of gestation for dairy cattle is approximately 280 days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8603848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6E26D7-6277-43D9-8D85-7234DD8F5D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7" y="2253946"/>
            <a:ext cx="3733801" cy="1371600"/>
          </a:xfrm>
        </p:spPr>
        <p:txBody>
          <a:bodyPr/>
          <a:lstStyle/>
          <a:p>
            <a:r>
              <a:rPr lang="en-US" sz="3200" b="1" dirty="0"/>
              <a:t>Open</a:t>
            </a:r>
            <a:endParaRPr lang="en-US"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32C17E1-6818-40C3-96C2-DA22C5B5EF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87" y="3625546"/>
            <a:ext cx="3733801" cy="1828800"/>
          </a:xfrm>
        </p:spPr>
        <p:txBody>
          <a:bodyPr/>
          <a:lstStyle/>
          <a:p>
            <a:r>
              <a:rPr lang="en-US" sz="2400" dirty="0"/>
              <a:t>A non-pregnant female. </a:t>
            </a:r>
          </a:p>
        </p:txBody>
      </p:sp>
      <p:pic>
        <p:nvPicPr>
          <p:cNvPr id="10242" name="Picture 2" descr="Image result for open cattle">
            <a:extLst>
              <a:ext uri="{FF2B5EF4-FFF2-40B4-BE49-F238E27FC236}">
                <a16:creationId xmlns:a16="http://schemas.microsoft.com/office/drawing/2014/main" id="{2EC0A18C-78EF-46C1-A6E3-FFD3A16702D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47" r="12878"/>
          <a:stretch/>
        </p:blipFill>
        <p:spPr bwMode="auto">
          <a:xfrm>
            <a:off x="4680856" y="1041400"/>
            <a:ext cx="6662057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15550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9239320-AD4A-49C7-A0B5-97290B2767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2057400"/>
            <a:ext cx="427808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Artificial Insemination (A.I.)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AE41678-A9E6-49C6-8CF5-157F1E0462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56" y="3429000"/>
            <a:ext cx="4278087" cy="2159000"/>
          </a:xfrm>
        </p:spPr>
        <p:txBody>
          <a:bodyPr/>
          <a:lstStyle/>
          <a:p>
            <a:r>
              <a:rPr lang="en-US" sz="2400" dirty="0"/>
              <a:t>The technique of placing semen from the male in the reproductive tract of the female by means other than natural service</a:t>
            </a:r>
          </a:p>
        </p:txBody>
      </p:sp>
      <p:pic>
        <p:nvPicPr>
          <p:cNvPr id="11266" name="Picture 2" descr="Related image">
            <a:extLst>
              <a:ext uri="{FF2B5EF4-FFF2-40B4-BE49-F238E27FC236}">
                <a16:creationId xmlns:a16="http://schemas.microsoft.com/office/drawing/2014/main" id="{68D41980-C201-4A9E-A666-1A09794AEB9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0" r="7010"/>
          <a:stretch>
            <a:fillRect/>
          </a:stretch>
        </p:blipFill>
        <p:spPr bwMode="auto">
          <a:xfrm>
            <a:off x="5310869" y="1041400"/>
            <a:ext cx="608647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14821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3E65DF-180E-4B46-91C9-D50F700334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4142" y="2275718"/>
            <a:ext cx="351608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Natural Cover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E662B815-1761-4E87-9D48-B650E41D1CE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tretch/>
        </p:blipFill>
        <p:spPr>
          <a:xfrm>
            <a:off x="5718798" y="1509233"/>
            <a:ext cx="5238750" cy="35433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4947900-8E93-4942-9F1B-5B78A76474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1062" y="3647318"/>
            <a:ext cx="3868738" cy="2651882"/>
          </a:xfrm>
        </p:spPr>
        <p:txBody>
          <a:bodyPr>
            <a:normAutofit/>
          </a:bodyPr>
          <a:lstStyle/>
          <a:p>
            <a:r>
              <a:rPr lang="en-US" sz="2400" dirty="0"/>
              <a:t>Traditional Breeding</a:t>
            </a:r>
          </a:p>
          <a:p>
            <a:r>
              <a:rPr lang="en-US" sz="2400" dirty="0"/>
              <a:t>Most beef cattle reproduce via natural cover while dairy cattle are mostly artificially inseminated</a:t>
            </a:r>
          </a:p>
        </p:txBody>
      </p:sp>
    </p:spTree>
    <p:extLst>
      <p:ext uri="{BB962C8B-B14F-4D97-AF65-F5344CB8AC3E}">
        <p14:creationId xmlns:p14="http://schemas.microsoft.com/office/powerpoint/2010/main" val="121188184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CC103-31C5-4057-95EF-7CA53878DB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4431" y="2057400"/>
            <a:ext cx="3494315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Closed Herd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BE23F5-6A3F-4625-BFDE-C256A8845F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64431" y="3429000"/>
            <a:ext cx="3494315" cy="1828800"/>
          </a:xfrm>
        </p:spPr>
        <p:txBody>
          <a:bodyPr/>
          <a:lstStyle/>
          <a:p>
            <a:r>
              <a:rPr lang="en-US" sz="2400" dirty="0"/>
              <a:t>A herd in which no outside breeding stock (cattle) are introduced</a:t>
            </a:r>
          </a:p>
        </p:txBody>
      </p:sp>
      <p:pic>
        <p:nvPicPr>
          <p:cNvPr id="6" name="Picture Placeholder 5">
            <a:extLst>
              <a:ext uri="{FF2B5EF4-FFF2-40B4-BE49-F238E27FC236}">
                <a16:creationId xmlns:a16="http://schemas.microsoft.com/office/drawing/2014/main" id="{3F56FA82-7141-46AF-A2E6-44E1632E5DB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5667486" y="2057400"/>
            <a:ext cx="4901277" cy="357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1186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AC2FF01-A8D9-4C02-82E9-6412877C9F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799" y="2531505"/>
            <a:ext cx="3233058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Calving Season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ED37E56-E268-49BD-811F-F48B4E89E1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799" y="3903105"/>
            <a:ext cx="3233058" cy="1828800"/>
          </a:xfrm>
        </p:spPr>
        <p:txBody>
          <a:bodyPr/>
          <a:lstStyle/>
          <a:p>
            <a:r>
              <a:rPr lang="en-US" sz="2400" dirty="0"/>
              <a:t>The season of the year when the calves are born. </a:t>
            </a:r>
          </a:p>
          <a:p>
            <a:r>
              <a:rPr lang="en-US" sz="2400" dirty="0"/>
              <a:t>Usually Spring</a:t>
            </a:r>
          </a:p>
        </p:txBody>
      </p:sp>
      <p:pic>
        <p:nvPicPr>
          <p:cNvPr id="9226" name="Picture 10" descr="Related image">
            <a:extLst>
              <a:ext uri="{FF2B5EF4-FFF2-40B4-BE49-F238E27FC236}">
                <a16:creationId xmlns:a16="http://schemas.microsoft.com/office/drawing/2014/main" id="{D9E10708-FFE3-4467-80C9-0A95088AD7A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3" r="12293"/>
          <a:stretch>
            <a:fillRect/>
          </a:stretch>
        </p:blipFill>
        <p:spPr bwMode="auto">
          <a:xfrm>
            <a:off x="5664623" y="1888095"/>
            <a:ext cx="4180114" cy="308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5448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3FA321-2CBA-4C22-8393-1C6A1D2614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2257" y="2232175"/>
            <a:ext cx="4800601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Calving Interval (C.I.)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E17AE4-AD2D-429F-8C17-1E56E8E4BF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42257" y="3603774"/>
            <a:ext cx="4800601" cy="2212825"/>
          </a:xfrm>
        </p:spPr>
        <p:txBody>
          <a:bodyPr/>
          <a:lstStyle/>
          <a:p>
            <a:r>
              <a:rPr lang="en-US" sz="2400" dirty="0"/>
              <a:t>The period of time from one calving to the next </a:t>
            </a:r>
          </a:p>
          <a:p>
            <a:r>
              <a:rPr lang="en-US" sz="2400" dirty="0"/>
              <a:t>(includes the lactation period and the dry period prior to the next calving).</a:t>
            </a:r>
          </a:p>
        </p:txBody>
      </p:sp>
      <p:pic>
        <p:nvPicPr>
          <p:cNvPr id="30722" name="Picture 2" descr="Image result for cattle calving interval">
            <a:extLst>
              <a:ext uri="{FF2B5EF4-FFF2-40B4-BE49-F238E27FC236}">
                <a16:creationId xmlns:a16="http://schemas.microsoft.com/office/drawing/2014/main" id="{9E33FB6A-C507-47D2-9AC9-E94D7B571BD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6089513" y="1732682"/>
            <a:ext cx="5460230" cy="4083917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898146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8A18CF-FCFA-4B1D-9DCB-B3DA766C15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5882" y="2253947"/>
            <a:ext cx="4147458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Lactation Period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D1043E6-D10B-47D2-B778-844EF3B767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85882" y="3625547"/>
            <a:ext cx="4147458" cy="1828800"/>
          </a:xfrm>
        </p:spPr>
        <p:txBody>
          <a:bodyPr/>
          <a:lstStyle/>
          <a:p>
            <a:r>
              <a:rPr lang="en-US" sz="2400" dirty="0"/>
              <a:t>Length of time cow is producing milk. The period of continuous milk production from the time of calving until dry.</a:t>
            </a:r>
          </a:p>
        </p:txBody>
      </p:sp>
      <p:pic>
        <p:nvPicPr>
          <p:cNvPr id="33794" name="Picture 2" descr="Related image">
            <a:extLst>
              <a:ext uri="{FF2B5EF4-FFF2-40B4-BE49-F238E27FC236}">
                <a16:creationId xmlns:a16="http://schemas.microsoft.com/office/drawing/2014/main" id="{BE9149FF-D1BF-4CA5-84A7-A0E75DD7D93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1" r="23155"/>
          <a:stretch/>
        </p:blipFill>
        <p:spPr bwMode="auto">
          <a:xfrm>
            <a:off x="5421313" y="1041400"/>
            <a:ext cx="573722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638397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F9925C-D42B-4024-AD35-30E6E8E0B6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3606" y="2297490"/>
            <a:ext cx="306334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Dry Period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D7E775D1-7F15-419A-90A6-343A87974AC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l="7169" r="7169"/>
          <a:stretch>
            <a:fillRect/>
          </a:stretch>
        </p:blipFill>
        <p:spPr>
          <a:xfrm>
            <a:off x="4097169" y="1041400"/>
            <a:ext cx="7261225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FBDBF99-28C2-41CC-8821-971ACFA735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3606" y="3669090"/>
            <a:ext cx="3063347" cy="1828800"/>
          </a:xfrm>
        </p:spPr>
        <p:txBody>
          <a:bodyPr/>
          <a:lstStyle/>
          <a:p>
            <a:r>
              <a:rPr lang="en-US" sz="2400" dirty="0"/>
              <a:t>Period of no lactation</a:t>
            </a:r>
          </a:p>
        </p:txBody>
      </p:sp>
    </p:spTree>
    <p:extLst>
      <p:ext uri="{BB962C8B-B14F-4D97-AF65-F5344CB8AC3E}">
        <p14:creationId xmlns:p14="http://schemas.microsoft.com/office/powerpoint/2010/main" val="1706264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DEB3F4-BD82-407F-86AB-7541E9508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4739" y="2057400"/>
            <a:ext cx="4299858" cy="1371600"/>
          </a:xfrm>
        </p:spPr>
        <p:txBody>
          <a:bodyPr/>
          <a:lstStyle/>
          <a:p>
            <a:r>
              <a:rPr lang="en-US" sz="3200" b="1" dirty="0"/>
              <a:t>Dystocia</a:t>
            </a:r>
            <a:endParaRPr lang="en-US"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678633-100A-49AA-8A91-9CE1411C50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94739" y="3429000"/>
            <a:ext cx="4299858" cy="1828800"/>
          </a:xfrm>
        </p:spPr>
        <p:txBody>
          <a:bodyPr/>
          <a:lstStyle/>
          <a:p>
            <a:r>
              <a:rPr lang="en-US" sz="2400" dirty="0"/>
              <a:t>Abnormal or difficult labor causing difficulty in delivering the fetus and/or placenta. </a:t>
            </a:r>
          </a:p>
        </p:txBody>
      </p:sp>
      <p:pic>
        <p:nvPicPr>
          <p:cNvPr id="28674" name="Picture 2" descr="Related image">
            <a:extLst>
              <a:ext uri="{FF2B5EF4-FFF2-40B4-BE49-F238E27FC236}">
                <a16:creationId xmlns:a16="http://schemas.microsoft.com/office/drawing/2014/main" id="{766AE16B-3E7F-4274-B1E8-F0E5ECF4217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7" t="11017" r="5793" b="11702"/>
          <a:stretch/>
        </p:blipFill>
        <p:spPr bwMode="auto">
          <a:xfrm>
            <a:off x="5512311" y="1583871"/>
            <a:ext cx="5863941" cy="36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56042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1FC04E0F-88D4-42FD-845A-957455746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9086" y="2057400"/>
            <a:ext cx="2873829" cy="1371600"/>
          </a:xfrm>
        </p:spPr>
        <p:txBody>
          <a:bodyPr/>
          <a:lstStyle/>
          <a:p>
            <a:r>
              <a:rPr lang="en-US" sz="3200" b="1" dirty="0"/>
              <a:t>Bull</a:t>
            </a:r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FA485C3-0699-456D-8A42-2A4DEA75969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9086" y="3429000"/>
            <a:ext cx="2873829" cy="1828800"/>
          </a:xfrm>
        </p:spPr>
        <p:txBody>
          <a:bodyPr/>
          <a:lstStyle/>
          <a:p>
            <a:r>
              <a:rPr lang="en-US" sz="2400" dirty="0"/>
              <a:t>An intact, sexually mature male 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FF77F2C3-C332-4E97-87E5-5BD81B5BF4F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tretch/>
        </p:blipFill>
        <p:spPr>
          <a:xfrm>
            <a:off x="4266481" y="1041399"/>
            <a:ext cx="6191250" cy="4124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9584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20BF0C-1AA8-44F9-971A-E8A469CA02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462" y="1883832"/>
            <a:ext cx="336368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Beef Cattle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4445937-71B2-47C5-A3D2-CBE36FA25E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462" y="3255432"/>
            <a:ext cx="3363687" cy="1828800"/>
          </a:xfrm>
        </p:spPr>
        <p:txBody>
          <a:bodyPr/>
          <a:lstStyle/>
          <a:p>
            <a:r>
              <a:rPr lang="en-US" sz="2400" dirty="0"/>
              <a:t>Cattle used for meat production</a:t>
            </a:r>
          </a:p>
        </p:txBody>
      </p:sp>
      <p:pic>
        <p:nvPicPr>
          <p:cNvPr id="19460" name="Picture 4" descr="Image result for beef cattle">
            <a:extLst>
              <a:ext uri="{FF2B5EF4-FFF2-40B4-BE49-F238E27FC236}">
                <a16:creationId xmlns:a16="http://schemas.microsoft.com/office/drawing/2014/main" id="{25834F3B-A75D-4F75-930D-303BA92DACD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96" r="5696"/>
          <a:stretch>
            <a:fillRect/>
          </a:stretch>
        </p:blipFill>
        <p:spPr bwMode="auto">
          <a:xfrm>
            <a:off x="4811713" y="1041400"/>
            <a:ext cx="634682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403618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90AA90-0156-4C1F-BEF9-5EFBDA094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462" y="2057400"/>
            <a:ext cx="382088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Dairy Cattle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97220E7-FF43-4BBD-B507-0FBF201C9B8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462" y="3429000"/>
            <a:ext cx="3820887" cy="1828800"/>
          </a:xfrm>
        </p:spPr>
        <p:txBody>
          <a:bodyPr/>
          <a:lstStyle/>
          <a:p>
            <a:r>
              <a:rPr lang="en-US" sz="2400" dirty="0"/>
              <a:t>Cattle used for milk production</a:t>
            </a:r>
          </a:p>
        </p:txBody>
      </p:sp>
      <p:pic>
        <p:nvPicPr>
          <p:cNvPr id="21506" name="Picture 2" descr="Related image">
            <a:extLst>
              <a:ext uri="{FF2B5EF4-FFF2-40B4-BE49-F238E27FC236}">
                <a16:creationId xmlns:a16="http://schemas.microsoft.com/office/drawing/2014/main" id="{C11E82A6-6AD9-4E8A-9447-74146062617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5" r="4845"/>
          <a:stretch>
            <a:fillRect/>
          </a:stretch>
        </p:blipFill>
        <p:spPr bwMode="auto">
          <a:xfrm>
            <a:off x="5116513" y="1041400"/>
            <a:ext cx="6042025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9817796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09C250D4-D4F0-42D8-B2FB-A26562210F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3" y="2057400"/>
            <a:ext cx="3254830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Feeder Cattle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C523C26E-41B9-46FA-AD6A-69E03E896F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13" y="3429000"/>
            <a:ext cx="3254830" cy="1828800"/>
          </a:xfrm>
        </p:spPr>
        <p:txBody>
          <a:bodyPr/>
          <a:lstStyle/>
          <a:p>
            <a:r>
              <a:rPr lang="en-US" sz="2400" dirty="0"/>
              <a:t>Cattle requiring more growth and/or fattening before slaughter</a:t>
            </a:r>
          </a:p>
        </p:txBody>
      </p:sp>
      <p:pic>
        <p:nvPicPr>
          <p:cNvPr id="22530" name="Picture 2" descr="Image result for ideal beef cattle">
            <a:extLst>
              <a:ext uri="{FF2B5EF4-FFF2-40B4-BE49-F238E27FC236}">
                <a16:creationId xmlns:a16="http://schemas.microsoft.com/office/drawing/2014/main" id="{051BA81F-7C35-4F79-BC32-FC0EE38E026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81" r="6111"/>
          <a:stretch/>
        </p:blipFill>
        <p:spPr bwMode="auto">
          <a:xfrm>
            <a:off x="4180117" y="1764915"/>
            <a:ext cx="7260770" cy="33281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056572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CE2471C9-24AA-4586-BDC8-F5E6B0FC5D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52" y="2057400"/>
            <a:ext cx="4800601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Feedlot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B777392-8D4C-458E-9831-33496E23021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2352" y="3429000"/>
            <a:ext cx="4800601" cy="1828800"/>
          </a:xfrm>
        </p:spPr>
        <p:txBody>
          <a:bodyPr/>
          <a:lstStyle/>
          <a:p>
            <a:r>
              <a:rPr lang="en-US" sz="2400" dirty="0"/>
              <a:t>Beef cattle enterprise where cattle are placed in confinement, fed harvested feeds and fattened for slaughter</a:t>
            </a:r>
          </a:p>
        </p:txBody>
      </p:sp>
      <p:pic>
        <p:nvPicPr>
          <p:cNvPr id="23554" name="Picture 2" descr="Image result for feedlot cattle">
            <a:extLst>
              <a:ext uri="{FF2B5EF4-FFF2-40B4-BE49-F238E27FC236}">
                <a16:creationId xmlns:a16="http://schemas.microsoft.com/office/drawing/2014/main" id="{95E4B917-397D-4235-92A5-13A60A14EF2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06" r="8306"/>
          <a:stretch>
            <a:fillRect/>
          </a:stretch>
        </p:blipFill>
        <p:spPr bwMode="auto">
          <a:xfrm>
            <a:off x="5432425" y="1041400"/>
            <a:ext cx="572611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128846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9F6F51E-BFF3-4DC0-9941-74D546A44F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2948" y="2057400"/>
            <a:ext cx="3646715" cy="1371600"/>
          </a:xfrm>
        </p:spPr>
        <p:txBody>
          <a:bodyPr/>
          <a:lstStyle/>
          <a:p>
            <a:r>
              <a:rPr lang="en-US" sz="3200" b="1" dirty="0"/>
              <a:t>Culling</a:t>
            </a:r>
            <a:endParaRPr lang="en-US" sz="2400" b="1" dirty="0"/>
          </a:p>
        </p:txBody>
      </p:sp>
      <p:pic>
        <p:nvPicPr>
          <p:cNvPr id="8" name="Picture Placeholder 7">
            <a:extLst>
              <a:ext uri="{FF2B5EF4-FFF2-40B4-BE49-F238E27FC236}">
                <a16:creationId xmlns:a16="http://schemas.microsoft.com/office/drawing/2014/main" id="{A7343AD1-BDFC-4655-9457-663DB8282D45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25696" r="16674"/>
          <a:stretch/>
        </p:blipFill>
        <p:spPr>
          <a:xfrm>
            <a:off x="4486882" y="1041400"/>
            <a:ext cx="6879770" cy="4775200"/>
          </a:xfrm>
          <a:prstGeom prst="rect">
            <a:avLst/>
          </a:prstGeom>
        </p:spPr>
      </p:pic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396E0A2-1082-4432-8E0F-4C4D3357D0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72948" y="3429000"/>
            <a:ext cx="3646715" cy="1828800"/>
          </a:xfrm>
        </p:spPr>
        <p:txBody>
          <a:bodyPr/>
          <a:lstStyle/>
          <a:p>
            <a:r>
              <a:rPr lang="en-US" sz="2400" dirty="0"/>
              <a:t>The process of eliminating less productive or less desirable cattle from a herd</a:t>
            </a:r>
          </a:p>
        </p:txBody>
      </p:sp>
    </p:spTree>
    <p:extLst>
      <p:ext uri="{BB962C8B-B14F-4D97-AF65-F5344CB8AC3E}">
        <p14:creationId xmlns:p14="http://schemas.microsoft.com/office/powerpoint/2010/main" val="72137951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34CA4C-8EFE-42ED-9D09-9C53E23C8A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571" y="2057400"/>
            <a:ext cx="4626429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Marbling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3BD0364-4433-4234-ADAE-E88EE892CC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07571" y="3429000"/>
            <a:ext cx="4626429" cy="1930400"/>
          </a:xfrm>
        </p:spPr>
        <p:txBody>
          <a:bodyPr/>
          <a:lstStyle/>
          <a:p>
            <a:r>
              <a:rPr lang="en-US" sz="2400" dirty="0"/>
              <a:t>The specks of intramuscular fat distributed in muscular tissue. Marbling is usually evaluated in the ribeye between the 12th and 13th rib. </a:t>
            </a:r>
          </a:p>
        </p:txBody>
      </p:sp>
      <p:pic>
        <p:nvPicPr>
          <p:cNvPr id="24578" name="Picture 2" descr="Related image">
            <a:extLst>
              <a:ext uri="{FF2B5EF4-FFF2-40B4-BE49-F238E27FC236}">
                <a16:creationId xmlns:a16="http://schemas.microsoft.com/office/drawing/2014/main" id="{2097EE2E-30BD-4287-B586-3F645DFC625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" r="2756"/>
          <a:stretch/>
        </p:blipFill>
        <p:spPr bwMode="auto">
          <a:xfrm>
            <a:off x="5508172" y="1041400"/>
            <a:ext cx="5769428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84125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98DC25-5CE1-4749-8872-6FACD8B625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686" y="2057400"/>
            <a:ext cx="424542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Polled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CC8721-620F-4E3D-B2AC-0D41532204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96686" y="3429000"/>
            <a:ext cx="4245427" cy="1828800"/>
          </a:xfrm>
        </p:spPr>
        <p:txBody>
          <a:bodyPr/>
          <a:lstStyle/>
          <a:p>
            <a:r>
              <a:rPr lang="en-US" sz="2400" dirty="0"/>
              <a:t>Naturally hornless cattle. Having no horns or scurs. </a:t>
            </a:r>
          </a:p>
        </p:txBody>
      </p:sp>
      <p:pic>
        <p:nvPicPr>
          <p:cNvPr id="5122" name="Picture 2" descr="Image result for beef polled cattle">
            <a:extLst>
              <a:ext uri="{FF2B5EF4-FFF2-40B4-BE49-F238E27FC236}">
                <a16:creationId xmlns:a16="http://schemas.microsoft.com/office/drawing/2014/main" id="{D2B2AD2E-531D-40AA-9A27-E2E573F0D37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65" t="-380" r="3305" b="-1"/>
          <a:stretch/>
        </p:blipFill>
        <p:spPr bwMode="auto">
          <a:xfrm>
            <a:off x="5170716" y="1032328"/>
            <a:ext cx="6161314" cy="4793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77173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14700-63B4-4377-AE83-0C18DDCD27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8797" y="2057400"/>
            <a:ext cx="4865915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Scurs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EBDA372-6EA6-467E-AD0F-C9FEB823A7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8797" y="3429000"/>
            <a:ext cx="4865915" cy="1828800"/>
          </a:xfrm>
        </p:spPr>
        <p:txBody>
          <a:bodyPr/>
          <a:lstStyle/>
          <a:p>
            <a:r>
              <a:rPr lang="en-US" sz="2400" dirty="0"/>
              <a:t>Horny tissue of rudimentary horns that are attached to the skin rather than the bony parts of the head/skull. </a:t>
            </a:r>
          </a:p>
        </p:txBody>
      </p:sp>
      <p:pic>
        <p:nvPicPr>
          <p:cNvPr id="6146" name="Picture 2" descr="Related image">
            <a:extLst>
              <a:ext uri="{FF2B5EF4-FFF2-40B4-BE49-F238E27FC236}">
                <a16:creationId xmlns:a16="http://schemas.microsoft.com/office/drawing/2014/main" id="{575D5416-3354-4473-9D23-717C47A570E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89" t="4080" r="8303" b="385"/>
          <a:stretch/>
        </p:blipFill>
        <p:spPr bwMode="auto">
          <a:xfrm>
            <a:off x="5885031" y="1130300"/>
            <a:ext cx="5508172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134306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D483F39-5342-42E5-B38F-007F5C7884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342" y="2057400"/>
            <a:ext cx="4256315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Crossbred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8E7D94E3-910C-42F3-9038-943A3B0E724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9342" y="3429000"/>
            <a:ext cx="4256315" cy="1828800"/>
          </a:xfrm>
        </p:spPr>
        <p:txBody>
          <a:bodyPr/>
          <a:lstStyle/>
          <a:p>
            <a:r>
              <a:rPr lang="en-US" sz="2400" dirty="0"/>
              <a:t>An animal that is a product of the crossing of two or more breeds</a:t>
            </a:r>
          </a:p>
          <a:p>
            <a:r>
              <a:rPr lang="en-US" sz="2400" dirty="0"/>
              <a:t>Crossbreeding usually results in heterosis (hybrid vigor). </a:t>
            </a:r>
          </a:p>
        </p:txBody>
      </p:sp>
      <p:pic>
        <p:nvPicPr>
          <p:cNvPr id="12290" name="Picture 2" descr="Related image">
            <a:extLst>
              <a:ext uri="{FF2B5EF4-FFF2-40B4-BE49-F238E27FC236}">
                <a16:creationId xmlns:a16="http://schemas.microsoft.com/office/drawing/2014/main" id="{D3633FCE-D71B-426D-8B0E-36B51E62A0EF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31" r="4477"/>
          <a:stretch/>
        </p:blipFill>
        <p:spPr bwMode="auto">
          <a:xfrm>
            <a:off x="5078882" y="1206500"/>
            <a:ext cx="6383776" cy="444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824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D72F8F-EF6E-4F4D-B14B-826DDE4777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999" y="2260600"/>
            <a:ext cx="4724401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Heterosis (hybrid vigor)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CD83F50-DEDD-4E33-839E-99C34C22A0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1999" y="3632200"/>
            <a:ext cx="4724401" cy="1828800"/>
          </a:xfrm>
        </p:spPr>
        <p:txBody>
          <a:bodyPr/>
          <a:lstStyle/>
          <a:p>
            <a:r>
              <a:rPr lang="en-US" sz="2400" dirty="0"/>
              <a:t>Genetically superior offspring due to crossbreeding.</a:t>
            </a:r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9A2295F1-13CE-4442-8478-6A37B5D6E8B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7551" r="4128"/>
          <a:stretch/>
        </p:blipFill>
        <p:spPr>
          <a:xfrm>
            <a:off x="5689600" y="1041400"/>
            <a:ext cx="5575299" cy="477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8970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E0E5AD5-C5CD-45B9-AFF6-5BED5F16A4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91341" y="2057400"/>
            <a:ext cx="2362201" cy="1371600"/>
          </a:xfrm>
        </p:spPr>
        <p:txBody>
          <a:bodyPr/>
          <a:lstStyle/>
          <a:p>
            <a:r>
              <a:rPr lang="en-US" sz="3200" b="1" dirty="0"/>
              <a:t>Steer</a:t>
            </a:r>
            <a:endParaRPr lang="en-US" sz="24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B5166792-D704-4F2A-8275-32BC7813A1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491341" y="3429000"/>
            <a:ext cx="2362201" cy="1828800"/>
          </a:xfrm>
        </p:spPr>
        <p:txBody>
          <a:bodyPr/>
          <a:lstStyle/>
          <a:p>
            <a:r>
              <a:rPr lang="en-US" sz="2400" dirty="0"/>
              <a:t>A castrated male</a:t>
            </a:r>
          </a:p>
        </p:txBody>
      </p:sp>
      <p:pic>
        <p:nvPicPr>
          <p:cNvPr id="4098" name="Picture 2" descr="Related image">
            <a:extLst>
              <a:ext uri="{FF2B5EF4-FFF2-40B4-BE49-F238E27FC236}">
                <a16:creationId xmlns:a16="http://schemas.microsoft.com/office/drawing/2014/main" id="{8933EC8D-ED73-43C1-9EEF-BF5C7ED3F95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914930" y="1417320"/>
            <a:ext cx="5785729" cy="4023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025372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E192-3D2F-452E-A519-BB27EA29F7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2057400"/>
            <a:ext cx="3254830" cy="1371600"/>
          </a:xfrm>
        </p:spPr>
        <p:txBody>
          <a:bodyPr/>
          <a:lstStyle/>
          <a:p>
            <a:r>
              <a:rPr lang="en-US" sz="3200" b="1" dirty="0"/>
              <a:t>F1</a:t>
            </a:r>
            <a:endParaRPr lang="en-US"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A522397-B5A0-4996-9C9E-1C48A8AB3E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57" y="3429000"/>
            <a:ext cx="3254830" cy="1828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The first generation from crossbreeding of a purebred bull to purebred females of different breed. </a:t>
            </a:r>
          </a:p>
        </p:txBody>
      </p:sp>
      <p:pic>
        <p:nvPicPr>
          <p:cNvPr id="14338" name="Picture 2" descr="Related image">
            <a:extLst>
              <a:ext uri="{FF2B5EF4-FFF2-40B4-BE49-F238E27FC236}">
                <a16:creationId xmlns:a16="http://schemas.microsoft.com/office/drawing/2014/main" id="{3261EC26-DC4F-4FDE-A423-1AFD686EAC66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0" r="4192"/>
          <a:stretch/>
        </p:blipFill>
        <p:spPr bwMode="auto">
          <a:xfrm>
            <a:off x="4191000" y="1041400"/>
            <a:ext cx="7206343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90033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479A39F-E4D8-4B9D-A380-1782ECAEA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9291" y="2057399"/>
            <a:ext cx="3690258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Backcross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AA6434EF-BB20-491C-85DE-97E51AE412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59291" y="3428998"/>
            <a:ext cx="3690258" cy="2540001"/>
          </a:xfrm>
        </p:spPr>
        <p:txBody>
          <a:bodyPr>
            <a:normAutofit/>
          </a:bodyPr>
          <a:lstStyle/>
          <a:p>
            <a:r>
              <a:rPr lang="en-US" sz="2400" dirty="0"/>
              <a:t>Mating of an F1 offspring to one of the parent breeds. </a:t>
            </a:r>
          </a:p>
          <a:p>
            <a:r>
              <a:rPr lang="en-US" sz="2400" dirty="0"/>
              <a:t>Example: A Hereford-Angus cross cow bred back to an Angus bull. </a:t>
            </a:r>
          </a:p>
        </p:txBody>
      </p:sp>
      <p:pic>
        <p:nvPicPr>
          <p:cNvPr id="15362" name="Picture 2" descr="Image result for cattle backcross">
            <a:extLst>
              <a:ext uri="{FF2B5EF4-FFF2-40B4-BE49-F238E27FC236}">
                <a16:creationId xmlns:a16="http://schemas.microsoft.com/office/drawing/2014/main" id="{D4C595A7-8E77-4323-BCDF-56B559DDBFA0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79" b="14388"/>
          <a:stretch/>
        </p:blipFill>
        <p:spPr bwMode="auto">
          <a:xfrm>
            <a:off x="4746171" y="1228271"/>
            <a:ext cx="6586538" cy="440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2018989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BCCB87-0BF8-436A-986E-56457EBDA6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9714" y="2057400"/>
            <a:ext cx="6241816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Genotype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118AAC-FE8C-42A0-829A-332C917948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979714" y="3429000"/>
            <a:ext cx="6241816" cy="2565400"/>
          </a:xfrm>
        </p:spPr>
        <p:txBody>
          <a:bodyPr>
            <a:normAutofit/>
          </a:bodyPr>
          <a:lstStyle/>
          <a:p>
            <a:r>
              <a:rPr lang="en-US" sz="2400" dirty="0"/>
              <a:t>Actual genetic makeup of an individual determined by its genes or germplasm. </a:t>
            </a:r>
          </a:p>
          <a:p>
            <a:r>
              <a:rPr lang="en-US" sz="2400" dirty="0"/>
              <a:t>Example: there are two genotypes for the polled phenotype [PP (homozygous dominant) and Pp (heterozygote)]. </a:t>
            </a:r>
          </a:p>
        </p:txBody>
      </p:sp>
      <p:pic>
        <p:nvPicPr>
          <p:cNvPr id="27650" name="Picture 2" descr="Image result for cattle genotype polled">
            <a:extLst>
              <a:ext uri="{FF2B5EF4-FFF2-40B4-BE49-F238E27FC236}">
                <a16:creationId xmlns:a16="http://schemas.microsoft.com/office/drawing/2014/main" id="{BECAE0C5-3B7D-45D8-8C03-EED6062449B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67" r="-321"/>
          <a:stretch/>
        </p:blipFill>
        <p:spPr bwMode="auto">
          <a:xfrm>
            <a:off x="7734301" y="1041400"/>
            <a:ext cx="3477986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3734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509F9-897F-470E-A92F-020B9DF72A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72884" y="2057400"/>
            <a:ext cx="4517572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Phenotype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7356965-6F2D-4000-A926-6D31B03E86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72884" y="3429000"/>
            <a:ext cx="4517572" cy="2540000"/>
          </a:xfrm>
        </p:spPr>
        <p:txBody>
          <a:bodyPr>
            <a:normAutofit/>
          </a:bodyPr>
          <a:lstStyle/>
          <a:p>
            <a:r>
              <a:rPr lang="en-US" sz="2400" dirty="0"/>
              <a:t>The visible or measurable expression of a character.</a:t>
            </a:r>
          </a:p>
          <a:p>
            <a:r>
              <a:rPr lang="en-US" sz="2400" dirty="0"/>
              <a:t>Example: weaning weight, postweaning gain, reproduction, etc. Phenotype is influenced by genotype and environment</a:t>
            </a:r>
          </a:p>
        </p:txBody>
      </p:sp>
      <p:pic>
        <p:nvPicPr>
          <p:cNvPr id="26626" name="Picture 2" descr="Related image">
            <a:extLst>
              <a:ext uri="{FF2B5EF4-FFF2-40B4-BE49-F238E27FC236}">
                <a16:creationId xmlns:a16="http://schemas.microsoft.com/office/drawing/2014/main" id="{A726F1D2-CDEA-4BBE-AD71-076D025C4BF7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1017" r="1028" b="11702"/>
          <a:stretch/>
        </p:blipFill>
        <p:spPr bwMode="auto">
          <a:xfrm>
            <a:off x="5290456" y="1567542"/>
            <a:ext cx="5975578" cy="36902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806108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EABEA2-B1D8-4EF2-AE7B-90B81AF4EE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6" y="2232174"/>
            <a:ext cx="4430487" cy="790426"/>
          </a:xfrm>
        </p:spPr>
        <p:txBody>
          <a:bodyPr>
            <a:normAutofit/>
          </a:bodyPr>
          <a:lstStyle/>
          <a:p>
            <a:r>
              <a:rPr lang="en-US" sz="3200" b="1" dirty="0"/>
              <a:t>Red Factor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17B0A4E-87C8-46AD-B0BA-D39C50F5C1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94656" y="3022600"/>
            <a:ext cx="4430487" cy="2921000"/>
          </a:xfrm>
        </p:spPr>
        <p:txBody>
          <a:bodyPr>
            <a:normAutofit/>
          </a:bodyPr>
          <a:lstStyle/>
          <a:p>
            <a:r>
              <a:rPr lang="en-US" sz="2400" dirty="0"/>
              <a:t>Refers to the gene for recessive red in Holstein cattle. </a:t>
            </a:r>
          </a:p>
          <a:p>
            <a:r>
              <a:rPr lang="en-US" sz="2400" dirty="0"/>
              <a:t>When referred to as the Red Factor, the gene is in the mixed condition (Bb) and unexpressed in the carrier bull or cow. Thus a Red-Factor bull is an example of a carrier bull</a:t>
            </a:r>
          </a:p>
        </p:txBody>
      </p:sp>
      <p:pic>
        <p:nvPicPr>
          <p:cNvPr id="34818" name="Picture 2" descr="Related image">
            <a:extLst>
              <a:ext uri="{FF2B5EF4-FFF2-40B4-BE49-F238E27FC236}">
                <a16:creationId xmlns:a16="http://schemas.microsoft.com/office/drawing/2014/main" id="{94772B58-8573-4909-9FE3-EAAF6C18D03D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2" r="-183"/>
          <a:stretch/>
        </p:blipFill>
        <p:spPr bwMode="auto">
          <a:xfrm>
            <a:off x="5427543" y="1152071"/>
            <a:ext cx="5969801" cy="4553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8919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AE1078-E3C8-4CD5-AE1B-CBC79E353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057400"/>
            <a:ext cx="5417778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Test Dams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C48864-EF16-4070-A30C-59611C60E85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429000"/>
            <a:ext cx="5417778" cy="1828800"/>
          </a:xfrm>
        </p:spPr>
        <p:txBody>
          <a:bodyPr/>
          <a:lstStyle/>
          <a:p>
            <a:r>
              <a:rPr lang="en-US" sz="2400" dirty="0"/>
              <a:t>Refers to females of known genetic makeup for a pair or pairs of genes. </a:t>
            </a:r>
          </a:p>
          <a:p>
            <a:r>
              <a:rPr lang="en-US" sz="2400" dirty="0"/>
              <a:t>Test dams are mated to a sire suspected of being a carrier of a specific gene or genes.</a:t>
            </a:r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0FBFEB1F-D0E6-4980-A29F-3FE36CB2D82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3"/>
          <a:srcRect l="4741" t="1064" r="15450" b="7181"/>
          <a:stretch/>
        </p:blipFill>
        <p:spPr>
          <a:xfrm>
            <a:off x="6857999" y="766438"/>
            <a:ext cx="4300179" cy="532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41754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2FF91D-602E-4D50-96CA-07E7CEE27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1" y="2057400"/>
            <a:ext cx="3136900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Freemartin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732188-0039-491F-9524-B27A2F4C027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801" y="3429000"/>
            <a:ext cx="3136900" cy="2565400"/>
          </a:xfrm>
        </p:spPr>
        <p:txBody>
          <a:bodyPr>
            <a:normAutofit/>
          </a:bodyPr>
          <a:lstStyle/>
          <a:p>
            <a:r>
              <a:rPr lang="en-US" sz="2400" dirty="0"/>
              <a:t>When a set of twins are born and one is a bull calf and the other is a heifer calf, more than 90% of the time the female is infertile. </a:t>
            </a:r>
          </a:p>
        </p:txBody>
      </p:sp>
      <p:pic>
        <p:nvPicPr>
          <p:cNvPr id="16386" name="Picture 2" descr="Related image">
            <a:extLst>
              <a:ext uri="{FF2B5EF4-FFF2-40B4-BE49-F238E27FC236}">
                <a16:creationId xmlns:a16="http://schemas.microsoft.com/office/drawing/2014/main" id="{5A2494A1-7CC0-4FAC-A6CF-BA8C45185665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8" r="1511"/>
          <a:stretch/>
        </p:blipFill>
        <p:spPr bwMode="auto">
          <a:xfrm>
            <a:off x="3940629" y="1461548"/>
            <a:ext cx="7391399" cy="39349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27579143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0BE142-30FA-4F8C-A846-B80F9BFF4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4027" y="2057400"/>
            <a:ext cx="4430487" cy="1371600"/>
          </a:xfrm>
        </p:spPr>
        <p:txBody>
          <a:bodyPr/>
          <a:lstStyle/>
          <a:p>
            <a:r>
              <a:rPr lang="en-US" sz="3200" b="1" dirty="0"/>
              <a:t>Involution</a:t>
            </a:r>
            <a:endParaRPr lang="en-US" sz="2400" b="1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833FEB1F-51B9-4AF0-A135-962973929A3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l="-4" r="5088"/>
          <a:stretch/>
        </p:blipFill>
        <p:spPr>
          <a:xfrm>
            <a:off x="5094288" y="1041400"/>
            <a:ext cx="6064250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B0379A-1192-4A74-A2D1-99F9E841C2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4027" y="3429000"/>
            <a:ext cx="4430487" cy="1828800"/>
          </a:xfrm>
        </p:spPr>
        <p:txBody>
          <a:bodyPr>
            <a:noAutofit/>
          </a:bodyPr>
          <a:lstStyle/>
          <a:p>
            <a:r>
              <a:rPr lang="en-US" sz="2400" dirty="0"/>
              <a:t>The return of an organ to its normal size or condition after enlargement.</a:t>
            </a:r>
          </a:p>
          <a:p>
            <a:r>
              <a:rPr lang="en-US" sz="2400" dirty="0"/>
              <a:t>Example: The uterus after parturition. The mammary gland tissues during dry period. </a:t>
            </a:r>
          </a:p>
        </p:txBody>
      </p:sp>
    </p:spTree>
    <p:extLst>
      <p:ext uri="{BB962C8B-B14F-4D97-AF65-F5344CB8AC3E}">
        <p14:creationId xmlns:p14="http://schemas.microsoft.com/office/powerpoint/2010/main" val="30578085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31D790EE-8264-49E5-8172-5F5BC339BB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4" y="2057400"/>
            <a:ext cx="4100286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British Breeds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1E1DDDE-ECCE-493F-B8E1-5CD5E555FD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14" y="3429000"/>
            <a:ext cx="4100286" cy="1828800"/>
          </a:xfrm>
        </p:spPr>
        <p:txBody>
          <a:bodyPr/>
          <a:lstStyle/>
          <a:p>
            <a:r>
              <a:rPr lang="en-US" sz="2400" dirty="0"/>
              <a:t>Breeds of cattle such as Angus, Hereford, and Shorthorn originating in Great Britain</a:t>
            </a:r>
          </a:p>
        </p:txBody>
      </p:sp>
      <p:pic>
        <p:nvPicPr>
          <p:cNvPr id="25602" name="Picture 2" descr="Related image">
            <a:extLst>
              <a:ext uri="{FF2B5EF4-FFF2-40B4-BE49-F238E27FC236}">
                <a16:creationId xmlns:a16="http://schemas.microsoft.com/office/drawing/2014/main" id="{46BF818B-4F40-4339-9AEC-0FDBE083253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5" r="4345"/>
          <a:stretch>
            <a:fillRect/>
          </a:stretch>
        </p:blipFill>
        <p:spPr bwMode="auto">
          <a:xfrm>
            <a:off x="5029200" y="1041400"/>
            <a:ext cx="6129338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364410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B9D670-EB5E-42D3-ACB3-5962A40624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2755" y="2057400"/>
            <a:ext cx="4262902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European Breeds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52DC00-F5E6-4A94-BF2E-A03018460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2755" y="3429000"/>
            <a:ext cx="4262902" cy="1828800"/>
          </a:xfrm>
        </p:spPr>
        <p:txBody>
          <a:bodyPr>
            <a:normAutofit lnSpcReduction="10000"/>
          </a:bodyPr>
          <a:lstStyle/>
          <a:p>
            <a:r>
              <a:rPr lang="en-US" sz="2400" dirty="0"/>
              <a:t>Breeds of cattle such as Simmental, </a:t>
            </a:r>
            <a:r>
              <a:rPr lang="en-US" sz="2400" dirty="0" err="1"/>
              <a:t>Limousin</a:t>
            </a:r>
            <a:r>
              <a:rPr lang="en-US" sz="2400" dirty="0"/>
              <a:t>, and Charolais originating in other European nations (France, Italy, etc.)</a:t>
            </a:r>
          </a:p>
        </p:txBody>
      </p:sp>
      <p:pic>
        <p:nvPicPr>
          <p:cNvPr id="5" name="Picture 6" descr="Related image">
            <a:extLst>
              <a:ext uri="{FF2B5EF4-FFF2-40B4-BE49-F238E27FC236}">
                <a16:creationId xmlns:a16="http://schemas.microsoft.com/office/drawing/2014/main" id="{DE68412E-BA64-4283-8618-5478DA89212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96" r="2694"/>
          <a:stretch/>
        </p:blipFill>
        <p:spPr bwMode="auto">
          <a:xfrm>
            <a:off x="5249774" y="1320800"/>
            <a:ext cx="6219471" cy="4216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606749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>
            <a:extLst>
              <a:ext uri="{FF2B5EF4-FFF2-40B4-BE49-F238E27FC236}">
                <a16:creationId xmlns:a16="http://schemas.microsoft.com/office/drawing/2014/main" id="{F3A9D86E-2110-414C-A789-1B14FCD552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825" cy="6872226"/>
            <a:chOff x="0" y="0"/>
            <a:chExt cx="12188825" cy="6872226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6D3F86C2-6800-4B48-AA85-2C7CD1B53D0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EE59C5B5-C483-49A7-8EA0-50613852667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BD6C58B8-7BB1-49FF-830C-A105A4CE53F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" r="47673"/>
            <a:stretch/>
          </p:blipFill>
          <p:spPr>
            <a:xfrm rot="5400000">
              <a:off x="5245268" y="530352"/>
              <a:ext cx="1673352" cy="612648"/>
            </a:xfrm>
            <a:prstGeom prst="rect">
              <a:avLst/>
            </a:prstGeom>
          </p:spPr>
        </p:pic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3EF8675D-B8F2-4363-95EB-AB8CE5FA01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8819"/>
            <a:stretch/>
          </p:blipFill>
          <p:spPr>
            <a:xfrm rot="5400000">
              <a:off x="5263556" y="5747514"/>
              <a:ext cx="1636776" cy="612648"/>
            </a:xfrm>
            <a:prstGeom prst="rect">
              <a:avLst/>
            </a:prstGeom>
          </p:spPr>
        </p:pic>
      </p:grp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48A3ACA9-28FE-44FE-8439-756750473DB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9" name="Group 78">
            <a:extLst>
              <a:ext uri="{FF2B5EF4-FFF2-40B4-BE49-F238E27FC236}">
                <a16:creationId xmlns:a16="http://schemas.microsoft.com/office/drawing/2014/main" id="{B9A024A3-1C22-4ECE-9940-39AA528523B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 useBgFill="1">
          <p:nvSpPr>
            <p:cNvPr id="80" name="Rectangle 79">
              <a:extLst>
                <a:ext uri="{FF2B5EF4-FFF2-40B4-BE49-F238E27FC236}">
                  <a16:creationId xmlns:a16="http://schemas.microsoft.com/office/drawing/2014/main" id="{810B5B84-2981-4BAE-930E-26E49E4FA99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1" name="Group 80">
              <a:extLst>
                <a:ext uri="{FF2B5EF4-FFF2-40B4-BE49-F238E27FC236}">
                  <a16:creationId xmlns:a16="http://schemas.microsoft.com/office/drawing/2014/main" id="{1C6085A8-F07A-4D3B-90E2-2CFDA84389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0" y="0"/>
              <a:ext cx="12188825" cy="6856215"/>
              <a:chOff x="0" y="0"/>
              <a:chExt cx="12188825" cy="6856215"/>
            </a:xfrm>
          </p:grpSpPr>
          <p:pic>
            <p:nvPicPr>
              <p:cNvPr id="82" name="Picture 81">
                <a:extLst>
                  <a:ext uri="{FF2B5EF4-FFF2-40B4-BE49-F238E27FC236}">
                    <a16:creationId xmlns:a16="http://schemas.microsoft.com/office/drawing/2014/main" id="{AB6D5E93-D00D-411E-8E34-619620A9CC1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8825" cy="6856214"/>
              </a:xfrm>
              <a:prstGeom prst="rect">
                <a:avLst/>
              </a:prstGeom>
            </p:spPr>
          </p:pic>
          <p:sp>
            <p:nvSpPr>
              <p:cNvPr id="83" name="Rectangle 82">
                <a:extLst>
                  <a:ext uri="{FF2B5EF4-FFF2-40B4-BE49-F238E27FC236}">
                    <a16:creationId xmlns:a16="http://schemas.microsoft.com/office/drawing/2014/main" id="{696CE5CC-9673-442A-B737-1F339217A67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608012" y="609600"/>
                <a:ext cx="10972800" cy="5638800"/>
              </a:xfrm>
              <a:prstGeom prst="rect">
                <a:avLst/>
              </a:prstGeom>
              <a:noFill/>
              <a:ln w="15875" cap="flat">
                <a:miter lim="800000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</p:sp>
          <p:pic>
            <p:nvPicPr>
              <p:cNvPr id="84" name="Picture 83">
                <a:extLst>
                  <a:ext uri="{FF2B5EF4-FFF2-40B4-BE49-F238E27FC236}">
                    <a16:creationId xmlns:a16="http://schemas.microsoft.com/office/drawing/2014/main" id="{44967AA9-CD2C-4A63-B823-5B56765FAAA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1" y="76265"/>
                <a:ext cx="758952" cy="606425"/>
              </a:xfrm>
              <a:prstGeom prst="rect">
                <a:avLst/>
              </a:prstGeom>
            </p:spPr>
          </p:pic>
          <p:pic>
            <p:nvPicPr>
              <p:cNvPr id="85" name="Picture 84">
                <a:extLst>
                  <a:ext uri="{FF2B5EF4-FFF2-40B4-BE49-F238E27FC236}">
                    <a16:creationId xmlns:a16="http://schemas.microsoft.com/office/drawing/2014/main" id="{E82FCE16-A312-4F38-8605-028781151CFD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PicPr>
                <a:picLocks noChangeAspect="1"/>
              </p:cNvPicPr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r="5093"/>
              <a:stretch/>
            </p:blipFill>
            <p:spPr>
              <a:xfrm rot="5400000">
                <a:off x="5706470" y="6173526"/>
                <a:ext cx="758952" cy="606425"/>
              </a:xfrm>
              <a:prstGeom prst="rect">
                <a:avLst/>
              </a:prstGeom>
            </p:spPr>
          </p:pic>
        </p:grp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7DBA7B40-211E-4656-9116-CFDF97D838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53770" y="1041401"/>
            <a:ext cx="4538526" cy="234526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/>
              <a:t>Cow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21A178B-3294-48ED-886E-3694D287C49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79045" y="3657596"/>
            <a:ext cx="4513252" cy="1933463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2100">
                <a:solidFill>
                  <a:schemeClr val="tx1"/>
                </a:solidFill>
              </a:rPr>
              <a:t>A mature female that has produced a calf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4CB3EA36-32FA-45B8-9C8E-B9F3520EE41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92644" y="1092200"/>
            <a:ext cx="4976494" cy="4515104"/>
          </a:xfrm>
          <a:prstGeom prst="rect">
            <a:avLst/>
          </a:prstGeom>
          <a:solidFill>
            <a:schemeClr val="bg1"/>
          </a:solidFill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Take Control Over These 5 Spring Cow-Calf Challenges | Bovinevetonline">
            <a:extLst>
              <a:ext uri="{FF2B5EF4-FFF2-40B4-BE49-F238E27FC236}">
                <a16:creationId xmlns:a16="http://schemas.microsoft.com/office/drawing/2014/main" id="{E90DE3D6-F41A-4D12-84BA-7E2EBA1EA21A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68" r="12665" b="-3"/>
          <a:stretch/>
        </p:blipFill>
        <p:spPr bwMode="auto">
          <a:xfrm>
            <a:off x="1412683" y="1410208"/>
            <a:ext cx="4348925" cy="3858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9" name="Straight Connector 88">
            <a:extLst>
              <a:ext uri="{FF2B5EF4-FFF2-40B4-BE49-F238E27FC236}">
                <a16:creationId xmlns:a16="http://schemas.microsoft.com/office/drawing/2014/main" id="{62DC478F-1B0E-4A8A-B3B9-460AB0A0F1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553770" y="3522131"/>
            <a:ext cx="452063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1942932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6F33E2-F039-41E3-9BE1-835467CA9D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169" y="2210403"/>
            <a:ext cx="3990917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Zebu breeds 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31167F9-18CA-417C-9C63-6D0FDB885F6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8169" y="3582003"/>
            <a:ext cx="3990917" cy="1828800"/>
          </a:xfrm>
        </p:spPr>
        <p:txBody>
          <a:bodyPr/>
          <a:lstStyle/>
          <a:p>
            <a:r>
              <a:rPr lang="en-US" sz="2400" dirty="0"/>
              <a:t>Breeds of cattle such as Brahman, Nellore, and Indo Brazilian originating from India and Africa</a:t>
            </a:r>
          </a:p>
        </p:txBody>
      </p:sp>
      <p:pic>
        <p:nvPicPr>
          <p:cNvPr id="5" name="Picture 2" descr="Related image">
            <a:extLst>
              <a:ext uri="{FF2B5EF4-FFF2-40B4-BE49-F238E27FC236}">
                <a16:creationId xmlns:a16="http://schemas.microsoft.com/office/drawing/2014/main" id="{29576755-8137-4916-92DA-4B0E8F5C98F2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76" r="-922"/>
          <a:stretch/>
        </p:blipFill>
        <p:spPr bwMode="auto">
          <a:xfrm>
            <a:off x="4834220" y="1194403"/>
            <a:ext cx="6521224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275736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E7D6EA-B885-48BE-965E-E615F3EA5D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1805" y="2057400"/>
            <a:ext cx="3624944" cy="1371600"/>
          </a:xfrm>
        </p:spPr>
        <p:txBody>
          <a:bodyPr>
            <a:normAutofit/>
          </a:bodyPr>
          <a:lstStyle/>
          <a:p>
            <a:r>
              <a:rPr lang="en-US" sz="3200" b="1" dirty="0"/>
              <a:t>Composite breeds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5DD8774-80D0-4785-BAD6-BD00AB4D4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81805" y="3429000"/>
            <a:ext cx="3624944" cy="1828800"/>
          </a:xfrm>
        </p:spPr>
        <p:txBody>
          <a:bodyPr>
            <a:noAutofit/>
          </a:bodyPr>
          <a:lstStyle/>
          <a:p>
            <a:r>
              <a:rPr lang="en-US" sz="2400" dirty="0"/>
              <a:t>Breeds of cattle such as Brangus, </a:t>
            </a:r>
            <a:r>
              <a:rPr lang="en-US" sz="2400" dirty="0" err="1"/>
              <a:t>Beefmaster</a:t>
            </a:r>
            <a:r>
              <a:rPr lang="en-US" sz="2400" dirty="0"/>
              <a:t>, and Santa Gertrudis. These cattle are a range of new breeds of cattle bred specifically to improve hybrid vigor.</a:t>
            </a:r>
          </a:p>
        </p:txBody>
      </p:sp>
      <p:pic>
        <p:nvPicPr>
          <p:cNvPr id="5" name="Picture 2" descr="Image result for beefmaster">
            <a:extLst>
              <a:ext uri="{FF2B5EF4-FFF2-40B4-BE49-F238E27FC236}">
                <a16:creationId xmlns:a16="http://schemas.microsoft.com/office/drawing/2014/main" id="{B16BD8B5-670F-4FE1-BDA6-3F15A2CD627E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" r="2759"/>
          <a:stretch/>
        </p:blipFill>
        <p:spPr bwMode="auto">
          <a:xfrm>
            <a:off x="4497086" y="1041400"/>
            <a:ext cx="6913109" cy="477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25477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C7EFA7-BC80-4827-AD67-D46CC42C7D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7409" y="2057400"/>
            <a:ext cx="3794974" cy="1371600"/>
          </a:xfrm>
        </p:spPr>
        <p:txBody>
          <a:bodyPr/>
          <a:lstStyle/>
          <a:p>
            <a:r>
              <a:rPr lang="en-US" sz="3200" b="1" dirty="0"/>
              <a:t>Heifer</a:t>
            </a:r>
            <a:endParaRPr lang="en-US" sz="2400" b="1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FE36869D-5096-426C-B6A4-BAC8E120DA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7409" y="3429000"/>
            <a:ext cx="3794974" cy="1828800"/>
          </a:xfrm>
        </p:spPr>
        <p:txBody>
          <a:bodyPr/>
          <a:lstStyle/>
          <a:p>
            <a:r>
              <a:rPr lang="en-US" sz="2400" dirty="0"/>
              <a:t>A female that has not produced a calf, less than 3 years old</a:t>
            </a:r>
          </a:p>
        </p:txBody>
      </p:sp>
      <p:pic>
        <p:nvPicPr>
          <p:cNvPr id="3074" name="Picture 2" descr="Related image">
            <a:extLst>
              <a:ext uri="{FF2B5EF4-FFF2-40B4-BE49-F238E27FC236}">
                <a16:creationId xmlns:a16="http://schemas.microsoft.com/office/drawing/2014/main" id="{178715B6-7355-4B2C-9477-1FD077ABCE9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755143" y="1136802"/>
            <a:ext cx="6343383" cy="448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08324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76D3107-9812-493E-9C7B-2544B3AC31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2057400"/>
            <a:ext cx="4147458" cy="1371600"/>
          </a:xfrm>
        </p:spPr>
        <p:txBody>
          <a:bodyPr/>
          <a:lstStyle/>
          <a:p>
            <a:r>
              <a:rPr lang="en-US" sz="3200" b="1" dirty="0"/>
              <a:t>Calf</a:t>
            </a:r>
            <a:endParaRPr lang="en-US" sz="2400" b="1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1AEC9752-0198-43BA-94D8-3F3552A97B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8199" y="3429000"/>
            <a:ext cx="4147458" cy="1828800"/>
          </a:xfrm>
        </p:spPr>
        <p:txBody>
          <a:bodyPr/>
          <a:lstStyle/>
          <a:p>
            <a:r>
              <a:rPr lang="en-US" sz="2400" dirty="0"/>
              <a:t>Young cattle,  less than 1 year old</a:t>
            </a:r>
          </a:p>
        </p:txBody>
      </p:sp>
      <p:pic>
        <p:nvPicPr>
          <p:cNvPr id="7170" name="Picture 2" descr="Related image">
            <a:extLst>
              <a:ext uri="{FF2B5EF4-FFF2-40B4-BE49-F238E27FC236}">
                <a16:creationId xmlns:a16="http://schemas.microsoft.com/office/drawing/2014/main" id="{75BE09C6-40C4-4746-A154-4890654B25F1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336881" y="1143000"/>
            <a:ext cx="5760720" cy="43205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680928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043305-5351-402D-8127-EB85BB52C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33822" y="2057400"/>
            <a:ext cx="3063347" cy="1371600"/>
          </a:xfrm>
        </p:spPr>
        <p:txBody>
          <a:bodyPr/>
          <a:lstStyle/>
          <a:p>
            <a:r>
              <a:rPr lang="en-US" sz="3200" b="1" dirty="0"/>
              <a:t>Dam</a:t>
            </a:r>
            <a:endParaRPr lang="en-US" sz="2400" b="1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43464DD-2478-4E55-A0B4-B8C9D88C7C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33822" y="3429000"/>
            <a:ext cx="3063347" cy="1828800"/>
          </a:xfrm>
        </p:spPr>
        <p:txBody>
          <a:bodyPr/>
          <a:lstStyle/>
          <a:p>
            <a:r>
              <a:rPr lang="en-US" sz="2400" dirty="0"/>
              <a:t>A female parent</a:t>
            </a:r>
          </a:p>
        </p:txBody>
      </p:sp>
      <p:pic>
        <p:nvPicPr>
          <p:cNvPr id="35842" name="Picture 2" descr="Image result for Dam cattle">
            <a:extLst>
              <a:ext uri="{FF2B5EF4-FFF2-40B4-BE49-F238E27FC236}">
                <a16:creationId xmlns:a16="http://schemas.microsoft.com/office/drawing/2014/main" id="{F1C9A32A-31FA-452D-B991-F66EB8BF40D3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" r="-3"/>
          <a:stretch/>
        </p:blipFill>
        <p:spPr bwMode="auto">
          <a:xfrm>
            <a:off x="4644816" y="1298731"/>
            <a:ext cx="6122534" cy="393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62487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C7116E-23EC-4DB3-A3B5-36E49602F0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95399" y="1883832"/>
            <a:ext cx="3015344" cy="1371600"/>
          </a:xfrm>
        </p:spPr>
        <p:txBody>
          <a:bodyPr/>
          <a:lstStyle/>
          <a:p>
            <a:r>
              <a:rPr lang="en-US" sz="3200" b="1" dirty="0"/>
              <a:t>Sire</a:t>
            </a:r>
            <a:endParaRPr lang="en-US" sz="2400" b="1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105FF63F-199E-41A7-81DA-42D2AEAF9EA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/>
          <a:srcRect t="2853" r="4057" b="2853"/>
          <a:stretch/>
        </p:blipFill>
        <p:spPr>
          <a:xfrm>
            <a:off x="4997618" y="1041400"/>
            <a:ext cx="6194426" cy="4775200"/>
          </a:xfrm>
          <a:prstGeom prst="rect">
            <a:avLst/>
          </a:prstGeom>
        </p:spPr>
      </p:pic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4F3516-922D-4516-BD44-EA83AF9DB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3015344" cy="1828800"/>
          </a:xfrm>
        </p:spPr>
        <p:txBody>
          <a:bodyPr/>
          <a:lstStyle/>
          <a:p>
            <a:r>
              <a:rPr lang="en-US" sz="2400" dirty="0"/>
              <a:t>A male parent</a:t>
            </a:r>
          </a:p>
        </p:txBody>
      </p:sp>
    </p:spTree>
    <p:extLst>
      <p:ext uri="{BB962C8B-B14F-4D97-AF65-F5344CB8AC3E}">
        <p14:creationId xmlns:p14="http://schemas.microsoft.com/office/powerpoint/2010/main" val="219081714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9E676-7DE6-4DCB-BD87-424C0160C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1113" y="2081892"/>
            <a:ext cx="3058887" cy="1347107"/>
          </a:xfrm>
        </p:spPr>
        <p:txBody>
          <a:bodyPr>
            <a:normAutofit/>
          </a:bodyPr>
          <a:lstStyle/>
          <a:p>
            <a:r>
              <a:rPr lang="en-US" sz="3200" b="1" dirty="0"/>
              <a:t>Calving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826F7F-7E60-468C-8505-19791BDD024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51113" y="3461656"/>
            <a:ext cx="3058887" cy="1796143"/>
          </a:xfrm>
        </p:spPr>
        <p:txBody>
          <a:bodyPr/>
          <a:lstStyle/>
          <a:p>
            <a:r>
              <a:rPr lang="en-US" sz="2400" dirty="0"/>
              <a:t>The process of giving birth</a:t>
            </a:r>
          </a:p>
        </p:txBody>
      </p:sp>
      <p:pic>
        <p:nvPicPr>
          <p:cNvPr id="8194" name="Picture 2" descr="Image result for Calving">
            <a:extLst>
              <a:ext uri="{FF2B5EF4-FFF2-40B4-BE49-F238E27FC236}">
                <a16:creationId xmlns:a16="http://schemas.microsoft.com/office/drawing/2014/main" id="{BAED963C-31E8-4D46-BA55-17C542D80984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4456121" y="1447800"/>
            <a:ext cx="6400800" cy="3611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56162829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B15E28"/>
      </a:accent1>
      <a:accent2>
        <a:srgbClr val="B13228"/>
      </a:accent2>
      <a:accent3>
        <a:srgbClr val="8B7B56"/>
      </a:accent3>
      <a:accent4>
        <a:srgbClr val="E09C41"/>
      </a:accent4>
      <a:accent5>
        <a:srgbClr val="9EAE51"/>
      </a:accent5>
      <a:accent6>
        <a:srgbClr val="6E7355"/>
      </a:accent6>
      <a:hlink>
        <a:srgbClr val="D37A21"/>
      </a:hlink>
      <a:folHlink>
        <a:srgbClr val="CA8F55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039A4B3-0617-4CFC-B614-27363ECC28A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828</Words>
  <Application>Microsoft Office PowerPoint</Application>
  <PresentationFormat>Widescreen</PresentationFormat>
  <Paragraphs>110</Paragraphs>
  <Slides>41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5" baseType="lpstr">
      <vt:lpstr>Arial</vt:lpstr>
      <vt:lpstr>Calibri</vt:lpstr>
      <vt:lpstr>Garamond</vt:lpstr>
      <vt:lpstr>Organic</vt:lpstr>
      <vt:lpstr>Bovine Terminology</vt:lpstr>
      <vt:lpstr>Bull</vt:lpstr>
      <vt:lpstr>Steer</vt:lpstr>
      <vt:lpstr>Cow</vt:lpstr>
      <vt:lpstr>Heifer</vt:lpstr>
      <vt:lpstr>Calf</vt:lpstr>
      <vt:lpstr>Dam</vt:lpstr>
      <vt:lpstr>Sire</vt:lpstr>
      <vt:lpstr>Calving</vt:lpstr>
      <vt:lpstr>Gestation</vt:lpstr>
      <vt:lpstr>Open</vt:lpstr>
      <vt:lpstr>Artificial Insemination (A.I.)</vt:lpstr>
      <vt:lpstr>Natural Cover</vt:lpstr>
      <vt:lpstr>Closed Herd</vt:lpstr>
      <vt:lpstr>Calving Season</vt:lpstr>
      <vt:lpstr>Calving Interval (C.I.)</vt:lpstr>
      <vt:lpstr>Lactation Period</vt:lpstr>
      <vt:lpstr>Dry Period</vt:lpstr>
      <vt:lpstr>Dystocia</vt:lpstr>
      <vt:lpstr>Beef Cattle</vt:lpstr>
      <vt:lpstr>Dairy Cattle</vt:lpstr>
      <vt:lpstr>Feeder Cattle</vt:lpstr>
      <vt:lpstr>Feedlot</vt:lpstr>
      <vt:lpstr>Culling</vt:lpstr>
      <vt:lpstr>Marbling</vt:lpstr>
      <vt:lpstr>Polled</vt:lpstr>
      <vt:lpstr>Scurs</vt:lpstr>
      <vt:lpstr>Crossbred</vt:lpstr>
      <vt:lpstr>Heterosis (hybrid vigor)</vt:lpstr>
      <vt:lpstr>F1</vt:lpstr>
      <vt:lpstr>Backcross</vt:lpstr>
      <vt:lpstr>Genotype</vt:lpstr>
      <vt:lpstr>Phenotype</vt:lpstr>
      <vt:lpstr>Red Factor</vt:lpstr>
      <vt:lpstr>Test Dams</vt:lpstr>
      <vt:lpstr>Freemartin</vt:lpstr>
      <vt:lpstr>Involution</vt:lpstr>
      <vt:lpstr>British Breeds</vt:lpstr>
      <vt:lpstr>European Breeds</vt:lpstr>
      <vt:lpstr>Zebu breeds </vt:lpstr>
      <vt:lpstr>Composite breeds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Bovine Terminology</dc:title>
  <dc:creator>Alberto Mendozq</dc:creator>
  <cp:lastModifiedBy>Alberto Mendozq</cp:lastModifiedBy>
  <cp:revision>2</cp:revision>
  <dcterms:created xsi:type="dcterms:W3CDTF">2020-10-25T20:53:09Z</dcterms:created>
  <dcterms:modified xsi:type="dcterms:W3CDTF">2020-10-27T16:11:22Z</dcterms:modified>
</cp:coreProperties>
</file>