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7" r:id="rId4"/>
    <p:sldId id="258" r:id="rId5"/>
    <p:sldId id="259" r:id="rId6"/>
    <p:sldId id="264" r:id="rId7"/>
    <p:sldId id="265" r:id="rId8"/>
    <p:sldId id="260"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D1F9C0E-92F1-4F53-AB6E-A7042267228E}" type="datetimeFigureOut">
              <a:rPr lang="en-US" smtClean="0"/>
              <a:t>7/4/2011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BD97AF8-5646-407B-8CBC-1D24AF0B691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1F9C0E-92F1-4F53-AB6E-A7042267228E}" type="datetimeFigureOut">
              <a:rPr lang="en-US" smtClean="0"/>
              <a:t>7/4/2011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97AF8-5646-407B-8CBC-1D24AF0B69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1F9C0E-92F1-4F53-AB6E-A7042267228E}" type="datetimeFigureOut">
              <a:rPr lang="en-US" smtClean="0"/>
              <a:t>7/4/2011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97AF8-5646-407B-8CBC-1D24AF0B69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1F9C0E-92F1-4F53-AB6E-A7042267228E}" type="datetimeFigureOut">
              <a:rPr lang="en-US" smtClean="0"/>
              <a:t>7/4/2011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97AF8-5646-407B-8CBC-1D24AF0B69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1F9C0E-92F1-4F53-AB6E-A7042267228E}" type="datetimeFigureOut">
              <a:rPr lang="en-US" smtClean="0"/>
              <a:t>7/4/2011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97AF8-5646-407B-8CBC-1D24AF0B691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1F9C0E-92F1-4F53-AB6E-A7042267228E}" type="datetimeFigureOut">
              <a:rPr lang="en-US" smtClean="0"/>
              <a:t>7/4/2011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97AF8-5646-407B-8CBC-1D24AF0B69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D1F9C0E-92F1-4F53-AB6E-A7042267228E}" type="datetimeFigureOut">
              <a:rPr lang="en-US" smtClean="0"/>
              <a:t>7/4/2011</a:t>
            </a:fld>
            <a:endParaRPr lang="en-US"/>
          </a:p>
        </p:txBody>
      </p:sp>
      <p:sp>
        <p:nvSpPr>
          <p:cNvPr id="27" name="Slide Number Placeholder 26"/>
          <p:cNvSpPr>
            <a:spLocks noGrp="1"/>
          </p:cNvSpPr>
          <p:nvPr>
            <p:ph type="sldNum" sz="quarter" idx="11"/>
          </p:nvPr>
        </p:nvSpPr>
        <p:spPr/>
        <p:txBody>
          <a:bodyPr rtlCol="0"/>
          <a:lstStyle/>
          <a:p>
            <a:fld id="{7BD97AF8-5646-407B-8CBC-1D24AF0B691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D1F9C0E-92F1-4F53-AB6E-A7042267228E}" type="datetimeFigureOut">
              <a:rPr lang="en-US" smtClean="0"/>
              <a:t>7/4/2011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BD97AF8-5646-407B-8CBC-1D24AF0B69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1F9C0E-92F1-4F53-AB6E-A7042267228E}" type="datetimeFigureOut">
              <a:rPr lang="en-US" smtClean="0"/>
              <a:t>7/4/2011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D97AF8-5646-407B-8CBC-1D24AF0B69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1F9C0E-92F1-4F53-AB6E-A7042267228E}" type="datetimeFigureOut">
              <a:rPr lang="en-US" smtClean="0"/>
              <a:t>7/4/2011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97AF8-5646-407B-8CBC-1D24AF0B691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1F9C0E-92F1-4F53-AB6E-A7042267228E}" type="datetimeFigureOut">
              <a:rPr lang="en-US" smtClean="0"/>
              <a:t>7/4/2011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97AF8-5646-407B-8CBC-1D24AF0B691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D1F9C0E-92F1-4F53-AB6E-A7042267228E}" type="datetimeFigureOut">
              <a:rPr lang="en-US" smtClean="0"/>
              <a:t>7/4/2011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BD97AF8-5646-407B-8CBC-1D24AF0B691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Anesthesia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533400"/>
            <a:ext cx="8229600" cy="1066800"/>
          </a:xfrm>
        </p:spPr>
        <p:txBody>
          <a:bodyPr/>
          <a:lstStyle/>
          <a:p>
            <a:pPr eaLnBrk="1" hangingPunct="1">
              <a:defRPr/>
            </a:pPr>
            <a:r>
              <a:rPr lang="en-US" dirty="0" smtClean="0"/>
              <a:t>Preparation </a:t>
            </a:r>
          </a:p>
        </p:txBody>
      </p:sp>
      <p:sp>
        <p:nvSpPr>
          <p:cNvPr id="17411" name="Rectangle 3"/>
          <p:cNvSpPr>
            <a:spLocks noGrp="1" noChangeArrowheads="1"/>
          </p:cNvSpPr>
          <p:nvPr>
            <p:ph type="body" idx="1"/>
          </p:nvPr>
        </p:nvSpPr>
        <p:spPr>
          <a:xfrm>
            <a:off x="-685800" y="1905000"/>
            <a:ext cx="5943600" cy="4525963"/>
          </a:xfrm>
        </p:spPr>
        <p:txBody>
          <a:bodyPr/>
          <a:lstStyle/>
          <a:p>
            <a:pPr marL="1409700" lvl="2" indent="-495300" eaLnBrk="1" hangingPunct="1">
              <a:lnSpc>
                <a:spcPct val="90000"/>
              </a:lnSpc>
              <a:buFontTx/>
              <a:buNone/>
              <a:defRPr/>
            </a:pPr>
            <a:r>
              <a:rPr lang="en-US" dirty="0" smtClean="0"/>
              <a:t>Removal of food and water is recommended for </a:t>
            </a:r>
            <a:r>
              <a:rPr lang="en-US" dirty="0" smtClean="0"/>
              <a:t>12 </a:t>
            </a:r>
            <a:r>
              <a:rPr lang="en-US" dirty="0" smtClean="0"/>
              <a:t>hours prior to surgery</a:t>
            </a:r>
          </a:p>
          <a:p>
            <a:pPr marL="1409700" lvl="2" indent="-495300" eaLnBrk="1" hangingPunct="1">
              <a:lnSpc>
                <a:spcPct val="90000"/>
              </a:lnSpc>
              <a:buFontTx/>
              <a:buNone/>
              <a:defRPr/>
            </a:pPr>
            <a:r>
              <a:rPr lang="en-US" dirty="0" smtClean="0"/>
              <a:t>Supplemental heat is also used to maintain the patient at approximately 85 degrees F.  It is also important to keep this temperature consistent throughout the anesthetic induction, the surgical procedure, and the recovery phase.</a:t>
            </a:r>
          </a:p>
        </p:txBody>
      </p:sp>
      <p:pic>
        <p:nvPicPr>
          <p:cNvPr id="5124" name="Picture 5" descr="ao_fleece_heat_pad"/>
          <p:cNvPicPr>
            <a:picLocks noChangeAspect="1" noChangeArrowheads="1"/>
          </p:cNvPicPr>
          <p:nvPr/>
        </p:nvPicPr>
        <p:blipFill>
          <a:blip r:embed="rId2" cstate="print"/>
          <a:srcRect/>
          <a:stretch>
            <a:fillRect/>
          </a:stretch>
        </p:blipFill>
        <p:spPr bwMode="auto">
          <a:xfrm>
            <a:off x="5791200" y="3352800"/>
            <a:ext cx="2933700" cy="2933700"/>
          </a:xfrm>
          <a:prstGeom prst="rect">
            <a:avLst/>
          </a:prstGeom>
          <a:noFill/>
          <a:ln w="9525">
            <a:noFill/>
            <a:miter lim="800000"/>
            <a:headEnd/>
            <a:tailEnd/>
          </a:ln>
        </p:spPr>
      </p:pic>
      <p:pic>
        <p:nvPicPr>
          <p:cNvPr id="5125" name="Picture 7" descr="Heating-Pad"/>
          <p:cNvPicPr>
            <a:picLocks noChangeAspect="1" noChangeArrowheads="1"/>
          </p:cNvPicPr>
          <p:nvPr/>
        </p:nvPicPr>
        <p:blipFill>
          <a:blip r:embed="rId3" cstate="print"/>
          <a:srcRect/>
          <a:stretch>
            <a:fillRect/>
          </a:stretch>
        </p:blipFill>
        <p:spPr bwMode="auto">
          <a:xfrm>
            <a:off x="6172200" y="1066800"/>
            <a:ext cx="2149475" cy="2171700"/>
          </a:xfrm>
          <a:prstGeom prst="rect">
            <a:avLst/>
          </a:prstGeom>
          <a:noFill/>
          <a:ln w="9525">
            <a:noFill/>
            <a:miter lim="800000"/>
            <a:headEnd/>
            <a:tailEnd/>
          </a:ln>
        </p:spPr>
      </p:pic>
      <p:sp>
        <p:nvSpPr>
          <p:cNvPr id="5126" name="Text Box 8"/>
          <p:cNvSpPr txBox="1">
            <a:spLocks noChangeArrowheads="1"/>
          </p:cNvSpPr>
          <p:nvPr/>
        </p:nvSpPr>
        <p:spPr bwMode="auto">
          <a:xfrm>
            <a:off x="5791200" y="6324600"/>
            <a:ext cx="3206750" cy="366713"/>
          </a:xfrm>
          <a:prstGeom prst="rect">
            <a:avLst/>
          </a:prstGeom>
          <a:noFill/>
          <a:ln w="9525">
            <a:noFill/>
            <a:miter lim="800000"/>
            <a:headEnd/>
            <a:tailEnd/>
          </a:ln>
        </p:spPr>
        <p:txBody>
          <a:bodyPr wrap="none">
            <a:spAutoFit/>
          </a:bodyPr>
          <a:lstStyle/>
          <a:p>
            <a:r>
              <a:rPr lang="en-US"/>
              <a:t>Water circulating heating pad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Anesthesia machine</a:t>
            </a:r>
            <a:endParaRPr lang="en-US" dirty="0"/>
          </a:p>
        </p:txBody>
      </p:sp>
      <p:sp>
        <p:nvSpPr>
          <p:cNvPr id="3" name="Content Placeholder 2"/>
          <p:cNvSpPr>
            <a:spLocks noGrp="1"/>
          </p:cNvSpPr>
          <p:nvPr>
            <p:ph idx="1"/>
          </p:nvPr>
        </p:nvSpPr>
        <p:spPr>
          <a:xfrm>
            <a:off x="152400" y="2249424"/>
            <a:ext cx="4876800" cy="4325112"/>
          </a:xfrm>
        </p:spPr>
        <p:txBody>
          <a:bodyPr>
            <a:normAutofit/>
          </a:bodyPr>
          <a:lstStyle/>
          <a:p>
            <a:pPr lvl="0"/>
            <a:r>
              <a:rPr lang="en-US" u="sng" dirty="0" err="1" smtClean="0"/>
              <a:t>Isoflurane</a:t>
            </a:r>
            <a:r>
              <a:rPr lang="en-US" dirty="0" smtClean="0"/>
              <a:t> and, more recently, </a:t>
            </a:r>
            <a:r>
              <a:rPr lang="en-US" dirty="0" err="1" smtClean="0"/>
              <a:t>sevoflurane</a:t>
            </a:r>
            <a:r>
              <a:rPr lang="en-US" dirty="0" smtClean="0"/>
              <a:t> are the inhalant anesthetic agents of choice for use in </a:t>
            </a:r>
            <a:r>
              <a:rPr lang="en-US" dirty="0" smtClean="0"/>
              <a:t>birds</a:t>
            </a:r>
          </a:p>
          <a:p>
            <a:pPr lvl="0"/>
            <a:r>
              <a:rPr lang="en-US" dirty="0" smtClean="0"/>
              <a:t>Oxygen</a:t>
            </a:r>
          </a:p>
          <a:p>
            <a:pPr lvl="0">
              <a:buNone/>
            </a:pPr>
            <a:endParaRPr lang="en-US" dirty="0"/>
          </a:p>
        </p:txBody>
      </p:sp>
      <p:pic>
        <p:nvPicPr>
          <p:cNvPr id="1026" name="Picture 2" descr="http://www.paragonmed.com/images/anes/M1200.jpg"/>
          <p:cNvPicPr>
            <a:picLocks noChangeAspect="1" noChangeArrowheads="1"/>
          </p:cNvPicPr>
          <p:nvPr/>
        </p:nvPicPr>
        <p:blipFill>
          <a:blip r:embed="rId2" cstate="print"/>
          <a:srcRect/>
          <a:stretch>
            <a:fillRect/>
          </a:stretch>
        </p:blipFill>
        <p:spPr bwMode="auto">
          <a:xfrm>
            <a:off x="5867400" y="457200"/>
            <a:ext cx="2362200" cy="3543300"/>
          </a:xfrm>
          <a:prstGeom prst="rect">
            <a:avLst/>
          </a:prstGeom>
          <a:noFill/>
        </p:spPr>
      </p:pic>
      <p:pic>
        <p:nvPicPr>
          <p:cNvPr id="1028" name="Picture 4" descr="http://www.jdmedical.com/media/2009/06/attane_isoflurane.jpg"/>
          <p:cNvPicPr>
            <a:picLocks noChangeAspect="1" noChangeArrowheads="1"/>
          </p:cNvPicPr>
          <p:nvPr/>
        </p:nvPicPr>
        <p:blipFill>
          <a:blip r:embed="rId3" cstate="print"/>
          <a:srcRect/>
          <a:stretch>
            <a:fillRect/>
          </a:stretch>
        </p:blipFill>
        <p:spPr bwMode="auto">
          <a:xfrm>
            <a:off x="6019800" y="4114800"/>
            <a:ext cx="1828800" cy="235444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533400"/>
            <a:ext cx="8229600" cy="1066800"/>
          </a:xfrm>
        </p:spPr>
        <p:txBody>
          <a:bodyPr/>
          <a:lstStyle/>
          <a:p>
            <a:r>
              <a:rPr lang="en-US" dirty="0" smtClean="0"/>
              <a:t>Induction</a:t>
            </a:r>
            <a:endParaRPr lang="en-US" dirty="0"/>
          </a:p>
        </p:txBody>
      </p:sp>
      <p:sp>
        <p:nvSpPr>
          <p:cNvPr id="5" name="Content Placeholder 4"/>
          <p:cNvSpPr>
            <a:spLocks noGrp="1"/>
          </p:cNvSpPr>
          <p:nvPr>
            <p:ph sz="half" idx="1"/>
          </p:nvPr>
        </p:nvSpPr>
        <p:spPr>
          <a:xfrm>
            <a:off x="228600" y="1600200"/>
            <a:ext cx="4267200" cy="5175187"/>
          </a:xfrm>
        </p:spPr>
        <p:txBody>
          <a:bodyPr>
            <a:normAutofit/>
          </a:bodyPr>
          <a:lstStyle/>
          <a:p>
            <a:pPr lvl="0"/>
            <a:r>
              <a:rPr lang="en-US" dirty="0" smtClean="0"/>
              <a:t>Mask induction is common, starting at 5% for less than a minute, decrease to 3% then maintain in 1.5%</a:t>
            </a:r>
          </a:p>
          <a:p>
            <a:pPr lvl="0"/>
            <a:r>
              <a:rPr lang="en-US" dirty="0" smtClean="0"/>
              <a:t>A high flow rate of 2l/min of O2 is utilized due to the large amount of dead space w/in the </a:t>
            </a:r>
            <a:r>
              <a:rPr lang="en-US" dirty="0" smtClean="0"/>
              <a:t>mask</a:t>
            </a:r>
          </a:p>
          <a:p>
            <a:r>
              <a:rPr lang="en-US" dirty="0" smtClean="0"/>
              <a:t>Monitoring depth of anesthesia in birds is different than in dogs and cats since </a:t>
            </a:r>
            <a:r>
              <a:rPr lang="en-US" dirty="0" err="1" smtClean="0"/>
              <a:t>palpebral</a:t>
            </a:r>
            <a:r>
              <a:rPr lang="en-US" dirty="0" smtClean="0"/>
              <a:t> reflex, toe pinch, and jaw tone are </a:t>
            </a:r>
            <a:r>
              <a:rPr lang="en-US" dirty="0" smtClean="0"/>
              <a:t>unreliable</a:t>
            </a:r>
          </a:p>
          <a:p>
            <a:r>
              <a:rPr lang="en-US" dirty="0" smtClean="0"/>
              <a:t>If a bird is shivering, the plane of anesthesia is very light</a:t>
            </a:r>
          </a:p>
          <a:p>
            <a:pPr lvl="0"/>
            <a:endParaRPr lang="en-US" dirty="0" smtClean="0"/>
          </a:p>
          <a:p>
            <a:endParaRPr lang="en-US" dirty="0"/>
          </a:p>
        </p:txBody>
      </p:sp>
      <p:pic>
        <p:nvPicPr>
          <p:cNvPr id="15362" name="Picture 2" descr="C:\Users\user\Desktop\Pictures\Pix\SL371544.JPG"/>
          <p:cNvPicPr>
            <a:picLocks noGrp="1" noChangeAspect="1" noChangeArrowheads="1"/>
          </p:cNvPicPr>
          <p:nvPr>
            <p:ph sz="half" idx="2"/>
          </p:nvPr>
        </p:nvPicPr>
        <p:blipFill>
          <a:blip r:embed="rId2" cstate="print"/>
          <a:srcRect/>
          <a:stretch>
            <a:fillRect/>
          </a:stretch>
        </p:blipFill>
        <p:spPr bwMode="auto">
          <a:xfrm>
            <a:off x="4724400" y="2209800"/>
            <a:ext cx="4038600" cy="30289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ET</a:t>
            </a:r>
            <a:endParaRPr lang="en-US" dirty="0"/>
          </a:p>
        </p:txBody>
      </p:sp>
      <p:sp>
        <p:nvSpPr>
          <p:cNvPr id="3" name="Content Placeholder 2"/>
          <p:cNvSpPr>
            <a:spLocks noGrp="1"/>
          </p:cNvSpPr>
          <p:nvPr>
            <p:ph sz="half" idx="1"/>
          </p:nvPr>
        </p:nvSpPr>
        <p:spPr>
          <a:xfrm>
            <a:off x="228600" y="1905000"/>
            <a:ext cx="4267200" cy="4870387"/>
          </a:xfrm>
        </p:spPr>
        <p:txBody>
          <a:bodyPr/>
          <a:lstStyle/>
          <a:p>
            <a:pPr lvl="0"/>
            <a:r>
              <a:rPr lang="en-US" dirty="0" smtClean="0"/>
              <a:t>Once </a:t>
            </a:r>
            <a:r>
              <a:rPr lang="en-US" dirty="0" err="1" smtClean="0"/>
              <a:t>intubated</a:t>
            </a:r>
            <a:r>
              <a:rPr lang="en-US" dirty="0" smtClean="0"/>
              <a:t>, the O2 flow a rate is set at app. 1L/min</a:t>
            </a:r>
          </a:p>
          <a:p>
            <a:pPr lvl="0"/>
            <a:r>
              <a:rPr lang="en-US" dirty="0" smtClean="0"/>
              <a:t>The eyes of the bird should be lubricated ASAP</a:t>
            </a:r>
          </a:p>
          <a:p>
            <a:pPr lvl="0"/>
            <a:r>
              <a:rPr lang="en-US" dirty="0" smtClean="0"/>
              <a:t>Since birds posses complete tracheal rings, which are not distensible, it is necessary to place </a:t>
            </a:r>
            <a:r>
              <a:rPr lang="en-US" dirty="0" err="1" smtClean="0"/>
              <a:t>uncuffed</a:t>
            </a:r>
            <a:r>
              <a:rPr lang="en-US" dirty="0" smtClean="0"/>
              <a:t> ET tubes</a:t>
            </a:r>
          </a:p>
          <a:p>
            <a:pPr lvl="0"/>
            <a:r>
              <a:rPr lang="en-US" dirty="0" smtClean="0"/>
              <a:t>Inflation of cuffed ET tubes can cause pressure necrosis and sloughing of the tracheal mucosa</a:t>
            </a:r>
          </a:p>
          <a:p>
            <a:endParaRPr lang="en-US" dirty="0"/>
          </a:p>
        </p:txBody>
      </p:sp>
      <p:pic>
        <p:nvPicPr>
          <p:cNvPr id="16386" name="Picture 2" descr="C:\Users\user\Desktop\Pictures\Pix\SL371555.JPG"/>
          <p:cNvPicPr>
            <a:picLocks noGrp="1" noChangeAspect="1" noChangeArrowheads="1"/>
          </p:cNvPicPr>
          <p:nvPr>
            <p:ph sz="half" idx="2"/>
          </p:nvPr>
        </p:nvPicPr>
        <p:blipFill>
          <a:blip r:embed="rId2" cstate="print"/>
          <a:srcRect/>
          <a:stretch>
            <a:fillRect/>
          </a:stretch>
        </p:blipFill>
        <p:spPr bwMode="auto">
          <a:xfrm>
            <a:off x="4648200" y="2362200"/>
            <a:ext cx="4038600" cy="30289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sac tube</a:t>
            </a:r>
            <a:endParaRPr lang="en-US" dirty="0"/>
          </a:p>
        </p:txBody>
      </p:sp>
      <p:sp>
        <p:nvSpPr>
          <p:cNvPr id="3" name="Content Placeholder 2"/>
          <p:cNvSpPr>
            <a:spLocks noGrp="1"/>
          </p:cNvSpPr>
          <p:nvPr>
            <p:ph sz="half" idx="1"/>
          </p:nvPr>
        </p:nvSpPr>
        <p:spPr/>
        <p:txBody>
          <a:bodyPr/>
          <a:lstStyle/>
          <a:p>
            <a:pPr lvl="0"/>
            <a:r>
              <a:rPr lang="en-US" dirty="0" smtClean="0"/>
              <a:t>Due to the </a:t>
            </a:r>
            <a:r>
              <a:rPr lang="en-US" dirty="0" err="1" smtClean="0"/>
              <a:t>uniqure</a:t>
            </a:r>
            <a:r>
              <a:rPr lang="en-US" dirty="0" smtClean="0"/>
              <a:t> respiratory anatomy of birds in which O2 exchange occurs on both inspiration and expiration an ET tube can be placed into the caudal thoracic air sac through the lateral body wall to provide not only O2 but inhalant gas anesthesia as well</a:t>
            </a:r>
          </a:p>
          <a:p>
            <a:endParaRPr lang="en-US" dirty="0"/>
          </a:p>
        </p:txBody>
      </p:sp>
      <p:sp>
        <p:nvSpPr>
          <p:cNvPr id="4" name="Content Placeholder 3"/>
          <p:cNvSpPr>
            <a:spLocks noGrp="1"/>
          </p:cNvSpPr>
          <p:nvPr>
            <p:ph sz="half" idx="2"/>
          </p:nvPr>
        </p:nvSpPr>
        <p:spPr/>
        <p:txBody>
          <a:bodyPr/>
          <a:lstStyle/>
          <a:p>
            <a:endParaRPr lang="en-US" dirty="0"/>
          </a:p>
        </p:txBody>
      </p:sp>
      <p:pic>
        <p:nvPicPr>
          <p:cNvPr id="18434" name="Picture 2" descr="http://www.f10products.co.za/issues/issue1/images/pic8.jpg"/>
          <p:cNvPicPr>
            <a:picLocks noChangeAspect="1" noChangeArrowheads="1"/>
          </p:cNvPicPr>
          <p:nvPr/>
        </p:nvPicPr>
        <p:blipFill>
          <a:blip r:embed="rId2" cstate="print"/>
          <a:srcRect/>
          <a:stretch>
            <a:fillRect/>
          </a:stretch>
        </p:blipFill>
        <p:spPr bwMode="auto">
          <a:xfrm>
            <a:off x="5562600" y="3048000"/>
            <a:ext cx="2514600" cy="3636220"/>
          </a:xfrm>
          <a:prstGeom prst="rect">
            <a:avLst/>
          </a:prstGeom>
          <a:noFill/>
        </p:spPr>
      </p:pic>
      <p:pic>
        <p:nvPicPr>
          <p:cNvPr id="18436" name="Picture 4" descr="Fig 2"/>
          <p:cNvPicPr>
            <a:picLocks noChangeAspect="1" noChangeArrowheads="1"/>
          </p:cNvPicPr>
          <p:nvPr/>
        </p:nvPicPr>
        <p:blipFill>
          <a:blip r:embed="rId3" cstate="print"/>
          <a:srcRect/>
          <a:stretch>
            <a:fillRect/>
          </a:stretch>
        </p:blipFill>
        <p:spPr bwMode="auto">
          <a:xfrm>
            <a:off x="4800600" y="1143000"/>
            <a:ext cx="4114800" cy="185737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sac</a:t>
            </a:r>
            <a:endParaRPr lang="en-US" dirty="0"/>
          </a:p>
        </p:txBody>
      </p:sp>
      <p:sp>
        <p:nvSpPr>
          <p:cNvPr id="3" name="Content Placeholder 2"/>
          <p:cNvSpPr>
            <a:spLocks noGrp="1"/>
          </p:cNvSpPr>
          <p:nvPr>
            <p:ph sz="half" idx="1"/>
          </p:nvPr>
        </p:nvSpPr>
        <p:spPr>
          <a:xfrm>
            <a:off x="0" y="2133600"/>
            <a:ext cx="4038600" cy="4525963"/>
          </a:xfrm>
        </p:spPr>
        <p:txBody>
          <a:bodyPr>
            <a:normAutofit lnSpcReduction="10000"/>
          </a:bodyPr>
          <a:lstStyle/>
          <a:p>
            <a:pPr lvl="0"/>
            <a:r>
              <a:rPr lang="en-US" dirty="0" smtClean="0">
                <a:latin typeface="Arial Narrow" pitchFamily="34" charset="0"/>
              </a:rPr>
              <a:t>Air sac tubes are instrumental in ER cases of tracheal occlusion, or when </a:t>
            </a:r>
            <a:r>
              <a:rPr lang="en-US" dirty="0" err="1" smtClean="0">
                <a:latin typeface="Arial Narrow" pitchFamily="34" charset="0"/>
              </a:rPr>
              <a:t>sx</a:t>
            </a:r>
            <a:r>
              <a:rPr lang="en-US" dirty="0" smtClean="0">
                <a:latin typeface="Arial Narrow" pitchFamily="34" charset="0"/>
              </a:rPr>
              <a:t> of the trachea or head area is necessary</a:t>
            </a:r>
          </a:p>
          <a:p>
            <a:pPr lvl="1"/>
            <a:r>
              <a:rPr lang="en-US" sz="2000" dirty="0" smtClean="0">
                <a:solidFill>
                  <a:schemeClr val="tx1"/>
                </a:solidFill>
                <a:latin typeface="Arial Narrow" pitchFamily="34" charset="0"/>
              </a:rPr>
              <a:t>To place an air sac tube, make a 2mm skin incision in the area of the lateral body wall that is just caudal to the last rib and just ventral to the lateral process of the relatively thin abdominal musculature taking care not to traumatize underlying organs</a:t>
            </a:r>
          </a:p>
          <a:p>
            <a:pPr lvl="1"/>
            <a:r>
              <a:rPr lang="en-US" sz="2000" dirty="0" smtClean="0">
                <a:solidFill>
                  <a:schemeClr val="tx1"/>
                </a:solidFill>
                <a:latin typeface="Arial Narrow" pitchFamily="34" charset="0"/>
              </a:rPr>
              <a:t>An ET tube is placed through the open jaws of the hemostat and sutured in place</a:t>
            </a:r>
          </a:p>
          <a:p>
            <a:endParaRPr lang="en-US" dirty="0"/>
          </a:p>
        </p:txBody>
      </p:sp>
      <p:sp>
        <p:nvSpPr>
          <p:cNvPr id="4" name="Content Placeholder 3"/>
          <p:cNvSpPr>
            <a:spLocks noGrp="1"/>
          </p:cNvSpPr>
          <p:nvPr>
            <p:ph sz="half" idx="2"/>
          </p:nvPr>
        </p:nvSpPr>
        <p:spPr/>
        <p:txBody>
          <a:bodyPr>
            <a:normAutofit lnSpcReduction="10000"/>
          </a:bodyPr>
          <a:lstStyle/>
          <a:p>
            <a:endParaRPr lang="en-US" dirty="0"/>
          </a:p>
        </p:txBody>
      </p:sp>
      <p:pic>
        <p:nvPicPr>
          <p:cNvPr id="22530" name="Picture 2" descr="Fig 6"/>
          <p:cNvPicPr>
            <a:picLocks noChangeAspect="1" noChangeArrowheads="1"/>
          </p:cNvPicPr>
          <p:nvPr/>
        </p:nvPicPr>
        <p:blipFill>
          <a:blip r:embed="rId2" cstate="print"/>
          <a:srcRect/>
          <a:stretch>
            <a:fillRect/>
          </a:stretch>
        </p:blipFill>
        <p:spPr bwMode="auto">
          <a:xfrm>
            <a:off x="5791200" y="0"/>
            <a:ext cx="3352800" cy="2660556"/>
          </a:xfrm>
          <a:prstGeom prst="rect">
            <a:avLst/>
          </a:prstGeom>
          <a:noFill/>
        </p:spPr>
      </p:pic>
      <p:pic>
        <p:nvPicPr>
          <p:cNvPr id="22532" name="Picture 4" descr="Fig 8"/>
          <p:cNvPicPr>
            <a:picLocks noChangeAspect="1" noChangeArrowheads="1"/>
          </p:cNvPicPr>
          <p:nvPr/>
        </p:nvPicPr>
        <p:blipFill>
          <a:blip r:embed="rId3" cstate="print"/>
          <a:srcRect/>
          <a:stretch>
            <a:fillRect/>
          </a:stretch>
        </p:blipFill>
        <p:spPr bwMode="auto">
          <a:xfrm>
            <a:off x="4876800" y="4286249"/>
            <a:ext cx="3895725" cy="2571751"/>
          </a:xfrm>
          <a:prstGeom prst="rect">
            <a:avLst/>
          </a:prstGeom>
          <a:noFill/>
        </p:spPr>
      </p:pic>
      <p:pic>
        <p:nvPicPr>
          <p:cNvPr id="22534" name="Picture 6" descr="Fig 7"/>
          <p:cNvPicPr>
            <a:picLocks noChangeAspect="1" noChangeArrowheads="1"/>
          </p:cNvPicPr>
          <p:nvPr/>
        </p:nvPicPr>
        <p:blipFill>
          <a:blip r:embed="rId4" cstate="print"/>
          <a:srcRect/>
          <a:stretch>
            <a:fillRect/>
          </a:stretch>
        </p:blipFill>
        <p:spPr bwMode="auto">
          <a:xfrm>
            <a:off x="4495800" y="2417010"/>
            <a:ext cx="2438400" cy="209616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a:t>
            </a:r>
            <a:endParaRPr lang="en-US" dirty="0"/>
          </a:p>
        </p:txBody>
      </p:sp>
      <p:sp>
        <p:nvSpPr>
          <p:cNvPr id="3" name="Content Placeholder 2"/>
          <p:cNvSpPr>
            <a:spLocks noGrp="1"/>
          </p:cNvSpPr>
          <p:nvPr>
            <p:ph sz="half" idx="1"/>
          </p:nvPr>
        </p:nvSpPr>
        <p:spPr/>
        <p:txBody>
          <a:bodyPr/>
          <a:lstStyle/>
          <a:p>
            <a:pPr lvl="0"/>
            <a:r>
              <a:rPr lang="en-US" dirty="0" smtClean="0"/>
              <a:t>A Doppler, placed on the medial metatarsal artery or radial artery, and a pulse ox, placed over the femur, foot, toe, or </a:t>
            </a:r>
            <a:r>
              <a:rPr lang="en-US" dirty="0" err="1" smtClean="0"/>
              <a:t>humerus</a:t>
            </a:r>
            <a:r>
              <a:rPr lang="en-US" dirty="0" smtClean="0"/>
              <a:t> are helpful, but nothing replaces vigilantly and constantly observing breathing, and periodically </a:t>
            </a:r>
            <a:r>
              <a:rPr lang="en-US" dirty="0" err="1" smtClean="0"/>
              <a:t>ausculting</a:t>
            </a:r>
            <a:r>
              <a:rPr lang="en-US" dirty="0" smtClean="0"/>
              <a:t> the HR w/ a stethoscope</a:t>
            </a:r>
          </a:p>
          <a:p>
            <a:endParaRPr lang="en-US" dirty="0"/>
          </a:p>
        </p:txBody>
      </p:sp>
      <p:pic>
        <p:nvPicPr>
          <p:cNvPr id="17410" name="Picture 2" descr="C:\Users\user\Desktop\Pictures\Pix\SL371547.JPG"/>
          <p:cNvPicPr>
            <a:picLocks noGrp="1" noChangeAspect="1" noChangeArrowheads="1"/>
          </p:cNvPicPr>
          <p:nvPr>
            <p:ph sz="half" idx="2"/>
          </p:nvPr>
        </p:nvPicPr>
        <p:blipFill>
          <a:blip r:embed="rId2" cstate="print"/>
          <a:srcRect/>
          <a:stretch>
            <a:fillRect/>
          </a:stretch>
        </p:blipFill>
        <p:spPr bwMode="auto">
          <a:xfrm>
            <a:off x="4800600" y="2209800"/>
            <a:ext cx="4038600" cy="30289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609600"/>
            <a:ext cx="8229600" cy="1066800"/>
          </a:xfrm>
        </p:spPr>
        <p:txBody>
          <a:bodyPr/>
          <a:lstStyle/>
          <a:p>
            <a:pPr eaLnBrk="1" hangingPunct="1">
              <a:defRPr/>
            </a:pPr>
            <a:r>
              <a:rPr lang="en-US" b="1" i="1" dirty="0" smtClean="0"/>
              <a:t>Recovery</a:t>
            </a:r>
          </a:p>
        </p:txBody>
      </p:sp>
      <p:sp>
        <p:nvSpPr>
          <p:cNvPr id="23555" name="Rectangle 3"/>
          <p:cNvSpPr>
            <a:spLocks noGrp="1" noChangeArrowheads="1"/>
          </p:cNvSpPr>
          <p:nvPr>
            <p:ph type="body" idx="1"/>
          </p:nvPr>
        </p:nvSpPr>
        <p:spPr>
          <a:xfrm>
            <a:off x="304800" y="2057400"/>
            <a:ext cx="8229600" cy="4525963"/>
          </a:xfrm>
        </p:spPr>
        <p:txBody>
          <a:bodyPr/>
          <a:lstStyle/>
          <a:p>
            <a:pPr eaLnBrk="1" hangingPunct="1">
              <a:defRPr/>
            </a:pPr>
            <a:r>
              <a:rPr lang="en-US" dirty="0" smtClean="0"/>
              <a:t>It is fast</a:t>
            </a:r>
            <a:endParaRPr lang="en-US" dirty="0" smtClean="0"/>
          </a:p>
          <a:p>
            <a:pPr eaLnBrk="1" hangingPunct="1">
              <a:defRPr/>
            </a:pPr>
            <a:r>
              <a:rPr lang="en-US" dirty="0" smtClean="0"/>
              <a:t>Ensure to maintain optimal temperature of the particular species for faster drug metabolism (and recovery) </a:t>
            </a:r>
          </a:p>
          <a:p>
            <a:pPr eaLnBrk="1" hangingPunct="1">
              <a:defRPr/>
            </a:pPr>
            <a:r>
              <a:rPr lang="en-US" dirty="0" smtClean="0"/>
              <a:t>Provide a secure and clear airway </a:t>
            </a:r>
          </a:p>
          <a:p>
            <a:pPr eaLnBrk="1" hangingPunct="1">
              <a:defRPr/>
            </a:pPr>
            <a:r>
              <a:rPr lang="en-US" dirty="0" smtClean="0"/>
              <a:t>Provide adequate analgesia </a:t>
            </a:r>
            <a:r>
              <a:rPr lang="en-US" dirty="0" smtClean="0"/>
              <a:t>: </a:t>
            </a:r>
            <a:r>
              <a:rPr lang="en-US" dirty="0" err="1" smtClean="0"/>
              <a:t>Butorphanol</a:t>
            </a:r>
            <a:r>
              <a:rPr lang="en-US" dirty="0" smtClean="0"/>
              <a:t> is administered IM in painful procedures</a:t>
            </a: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49</TotalTime>
  <Words>448</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Anesthesia </vt:lpstr>
      <vt:lpstr>Preparation </vt:lpstr>
      <vt:lpstr>Anesthesia machine</vt:lpstr>
      <vt:lpstr>Induction</vt:lpstr>
      <vt:lpstr>ET</vt:lpstr>
      <vt:lpstr>Air sac tube</vt:lpstr>
      <vt:lpstr>Air sac</vt:lpstr>
      <vt:lpstr>Monitoring</vt:lpstr>
      <vt:lpstr>Recovery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Anesthesia </dc:title>
  <dc:creator>alberto</dc:creator>
  <cp:lastModifiedBy>alberto</cp:lastModifiedBy>
  <cp:revision>7</cp:revision>
  <dcterms:created xsi:type="dcterms:W3CDTF">2011-07-04T17:12:41Z</dcterms:created>
  <dcterms:modified xsi:type="dcterms:W3CDTF">2011-07-04T18:01:55Z</dcterms:modified>
</cp:coreProperties>
</file>