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99" r:id="rId4"/>
    <p:sldId id="288" r:id="rId5"/>
    <p:sldId id="289" r:id="rId6"/>
    <p:sldId id="290" r:id="rId7"/>
    <p:sldId id="292" r:id="rId8"/>
    <p:sldId id="293" r:id="rId9"/>
    <p:sldId id="294" r:id="rId10"/>
    <p:sldId id="295" r:id="rId11"/>
    <p:sldId id="296" r:id="rId12"/>
    <p:sldId id="297" r:id="rId13"/>
    <p:sldId id="298" r:id="rId14"/>
    <p:sldId id="259" r:id="rId15"/>
    <p:sldId id="265" r:id="rId16"/>
    <p:sldId id="262" r:id="rId17"/>
    <p:sldId id="261" r:id="rId18"/>
    <p:sldId id="263" r:id="rId19"/>
    <p:sldId id="266" r:id="rId20"/>
    <p:sldId id="285" r:id="rId21"/>
    <p:sldId id="267" r:id="rId22"/>
    <p:sldId id="257" r:id="rId23"/>
    <p:sldId id="300" r:id="rId24"/>
    <p:sldId id="287" r:id="rId25"/>
    <p:sldId id="301" r:id="rId26"/>
    <p:sldId id="286" r:id="rId27"/>
    <p:sldId id="302" r:id="rId28"/>
    <p:sldId id="303"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cstate="print"/>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cstate="print"/>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cstate="print"/>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cstate="print"/>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cstate="print"/>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cstate="print"/>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cstate="print"/>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cstate="print"/>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cstate="print"/>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cstate="print"/>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cstate="print"/>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cstate="print"/>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cstate="print"/>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pPr/>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pPr/>
              <a:t>‹#›</a:t>
            </a:fld>
            <a:endParaRPr lang="en-US"/>
          </a:p>
        </p:txBody>
      </p:sp>
      <p:pic>
        <p:nvPicPr>
          <p:cNvPr id="14" name="Picture 13" descr="Overlay-HorizontalBridge.jpg"/>
          <p:cNvPicPr>
            <a:picLocks noChangeAspect="1"/>
          </p:cNvPicPr>
          <p:nvPr/>
        </p:nvPicPr>
        <p:blipFill>
          <a:blip r:embed="rId3" cstate="print"/>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cstate="print"/>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cstate="print"/>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cstate="print"/>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pPr/>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pPr/>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cstate="print"/>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cstate="print"/>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pPr/>
              <a:t>6/21/2019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pPr/>
              <a:t>6/21/2019</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Sugar Gliders</a:t>
            </a:r>
            <a:br>
              <a:rPr lang="en-US" dirty="0" smtClean="0"/>
            </a:br>
            <a:endParaRPr lang="en-US" dirty="0"/>
          </a:p>
        </p:txBody>
      </p:sp>
      <p:sp>
        <p:nvSpPr>
          <p:cNvPr id="3" name="Subtitle 2"/>
          <p:cNvSpPr>
            <a:spLocks noGrp="1"/>
          </p:cNvSpPr>
          <p:nvPr>
            <p:ph type="subTitle" idx="1"/>
          </p:nvPr>
        </p:nvSpPr>
        <p:spPr/>
        <p:txBody>
          <a:bodyPr/>
          <a:lstStyle/>
          <a:p>
            <a:r>
              <a:rPr lang="en-US" dirty="0" err="1"/>
              <a:t>Petaurus</a:t>
            </a:r>
            <a:r>
              <a:rPr lang="en-US" dirty="0"/>
              <a:t> </a:t>
            </a:r>
            <a:r>
              <a:rPr lang="en-US" dirty="0" err="1" smtClean="0"/>
              <a:t>breviceps</a:t>
            </a:r>
            <a:endParaRPr lang="en-US" dirty="0" smtClean="0"/>
          </a:p>
          <a:p>
            <a:r>
              <a:rPr lang="en-US" dirty="0" smtClean="0"/>
              <a:t>Meaning: Rope Dancer</a:t>
            </a:r>
            <a:endParaRPr lang="en-US" dirty="0"/>
          </a:p>
        </p:txBody>
      </p:sp>
      <p:pic>
        <p:nvPicPr>
          <p:cNvPr id="4" name="Picture 3" descr="IMG_889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8999" y="4446749"/>
            <a:ext cx="3215001" cy="2411251"/>
          </a:xfrm>
          <a:prstGeom prst="rect">
            <a:avLst/>
          </a:prstGeom>
        </p:spPr>
      </p:pic>
      <p:pic>
        <p:nvPicPr>
          <p:cNvPr id="6" name="Picture 5" descr="IMG_654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94" y="0"/>
            <a:ext cx="2770234" cy="3693645"/>
          </a:xfrm>
          <a:prstGeom prst="rect">
            <a:avLst/>
          </a:prstGeom>
        </p:spPr>
      </p:pic>
    </p:spTree>
    <p:extLst>
      <p:ext uri="{BB962C8B-B14F-4D97-AF65-F5344CB8AC3E}">
        <p14:creationId xmlns:p14="http://schemas.microsoft.com/office/powerpoint/2010/main" val="1616253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Stages </a:t>
            </a:r>
            <a:r>
              <a:rPr lang="en-US" dirty="0" err="1" smtClean="0"/>
              <a:t>cont</a:t>
            </a:r>
            <a:r>
              <a:rPr lang="en-US" dirty="0" smtClean="0"/>
              <a:t>…</a:t>
            </a:r>
            <a:endParaRPr lang="en-US" dirty="0"/>
          </a:p>
        </p:txBody>
      </p:sp>
      <p:pic>
        <p:nvPicPr>
          <p:cNvPr id="4" name="Content Placeholder 3" descr="IMG_2242.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499" t="28947" r="12990" b="36604"/>
          <a:stretch/>
        </p:blipFill>
        <p:spPr>
          <a:xfrm>
            <a:off x="792163" y="1508554"/>
            <a:ext cx="7570786" cy="5260625"/>
          </a:xfrm>
        </p:spPr>
      </p:pic>
    </p:spTree>
    <p:extLst>
      <p:ext uri="{BB962C8B-B14F-4D97-AF65-F5344CB8AC3E}">
        <p14:creationId xmlns:p14="http://schemas.microsoft.com/office/powerpoint/2010/main" val="3398318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Stages </a:t>
            </a:r>
            <a:r>
              <a:rPr lang="en-US" dirty="0" err="1" smtClean="0"/>
              <a:t>cont</a:t>
            </a:r>
            <a:r>
              <a:rPr lang="en-US" dirty="0" smtClean="0"/>
              <a:t>…</a:t>
            </a:r>
            <a:endParaRPr lang="en-US" dirty="0"/>
          </a:p>
        </p:txBody>
      </p:sp>
      <p:pic>
        <p:nvPicPr>
          <p:cNvPr id="4" name="Content Placeholder 3" descr="IMG_2243.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4514" t="25113" r="11798" b="29364"/>
          <a:stretch/>
        </p:blipFill>
        <p:spPr>
          <a:xfrm>
            <a:off x="58279" y="1613887"/>
            <a:ext cx="5048292" cy="4874387"/>
          </a:xfrm>
        </p:spPr>
      </p:pic>
      <p:pic>
        <p:nvPicPr>
          <p:cNvPr id="5" name="Picture 4" descr="IMG_2243.PNG"/>
          <p:cNvPicPr>
            <a:picLocks noChangeAspect="1"/>
          </p:cNvPicPr>
          <p:nvPr/>
        </p:nvPicPr>
        <p:blipFill rotWithShape="1">
          <a:blip r:embed="rId2" cstate="print">
            <a:extLst>
              <a:ext uri="{28A0092B-C50C-407E-A947-70E740481C1C}">
                <a14:useLocalDpi xmlns:a14="http://schemas.microsoft.com/office/drawing/2010/main" val="0"/>
              </a:ext>
            </a:extLst>
          </a:blip>
          <a:srcRect l="9649" t="71492" r="18652"/>
          <a:stretch/>
        </p:blipFill>
        <p:spPr>
          <a:xfrm>
            <a:off x="5106571" y="1983544"/>
            <a:ext cx="4037429" cy="4504729"/>
          </a:xfrm>
          <a:prstGeom prst="rect">
            <a:avLst/>
          </a:prstGeom>
        </p:spPr>
      </p:pic>
    </p:spTree>
    <p:extLst>
      <p:ext uri="{BB962C8B-B14F-4D97-AF65-F5344CB8AC3E}">
        <p14:creationId xmlns:p14="http://schemas.microsoft.com/office/powerpoint/2010/main" val="149899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930916_10206131935641553_6958854220919533330_n.jpg"/>
          <p:cNvPicPr>
            <a:picLocks noChangeAspect="1"/>
          </p:cNvPicPr>
          <p:nvPr/>
        </p:nvPicPr>
        <p:blipFill>
          <a:blip r:embed="rId2" cstate="print"/>
          <a:stretch>
            <a:fillRect/>
          </a:stretch>
        </p:blipFill>
        <p:spPr>
          <a:xfrm>
            <a:off x="2796032" y="2715073"/>
            <a:ext cx="3255665" cy="2658793"/>
          </a:xfrm>
          <a:prstGeom prst="rect">
            <a:avLst/>
          </a:prstGeom>
        </p:spPr>
      </p:pic>
      <p:sp>
        <p:nvSpPr>
          <p:cNvPr id="2" name="Title 1"/>
          <p:cNvSpPr>
            <a:spLocks noGrp="1"/>
          </p:cNvSpPr>
          <p:nvPr>
            <p:ph type="title"/>
          </p:nvPr>
        </p:nvSpPr>
        <p:spPr/>
        <p:txBody>
          <a:bodyPr/>
          <a:lstStyle/>
          <a:p>
            <a:r>
              <a:rPr lang="en-US" dirty="0" smtClean="0"/>
              <a:t>Variation of color</a:t>
            </a:r>
            <a:endParaRPr lang="en-US" dirty="0"/>
          </a:p>
        </p:txBody>
      </p:sp>
      <p:pic>
        <p:nvPicPr>
          <p:cNvPr id="4" name="Content Placeholder 3" descr="IMG_4515.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7802" t="14225" r="-76553" b="23881"/>
          <a:stretch/>
        </p:blipFill>
        <p:spPr>
          <a:xfrm>
            <a:off x="0" y="1452282"/>
            <a:ext cx="5615515" cy="5290750"/>
          </a:xfrm>
        </p:spPr>
      </p:pic>
      <p:pic>
        <p:nvPicPr>
          <p:cNvPr id="5" name="Picture 4" descr="IMG_4516.PNG"/>
          <p:cNvPicPr>
            <a:picLocks noChangeAspect="1"/>
          </p:cNvPicPr>
          <p:nvPr/>
        </p:nvPicPr>
        <p:blipFill rotWithShape="1">
          <a:blip r:embed="rId4" cstate="email">
            <a:extLst>
              <a:ext uri="{28A0092B-C50C-407E-A947-70E740481C1C}">
                <a14:useLocalDpi xmlns:a14="http://schemas.microsoft.com/office/drawing/2010/main" val="0"/>
              </a:ext>
            </a:extLst>
          </a:blip>
          <a:srcRect l="8675" t="15885" b="33324"/>
          <a:stretch/>
        </p:blipFill>
        <p:spPr>
          <a:xfrm>
            <a:off x="5882881" y="1452282"/>
            <a:ext cx="3528484" cy="5419786"/>
          </a:xfrm>
          <a:prstGeom prst="rect">
            <a:avLst/>
          </a:prstGeom>
        </p:spPr>
      </p:pic>
    </p:spTree>
    <p:extLst>
      <p:ext uri="{BB962C8B-B14F-4D97-AF65-F5344CB8AC3E}">
        <p14:creationId xmlns:p14="http://schemas.microsoft.com/office/powerpoint/2010/main" val="106668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4517.PNG"/>
          <p:cNvPicPr>
            <a:picLocks noGrp="1" noChangeAspect="1"/>
          </p:cNvPicPr>
          <p:nvPr>
            <p:ph idx="4294967295"/>
          </p:nvPr>
        </p:nvPicPr>
        <p:blipFill rotWithShape="1">
          <a:blip r:embed="rId2" cstate="email">
            <a:extLst>
              <a:ext uri="{28A0092B-C50C-407E-A947-70E740481C1C}">
                <a14:useLocalDpi xmlns:a14="http://schemas.microsoft.com/office/drawing/2010/main" val="0"/>
              </a:ext>
            </a:extLst>
          </a:blip>
          <a:srcRect l="10463" t="15363" r="9356" b="5123"/>
          <a:stretch/>
        </p:blipFill>
        <p:spPr>
          <a:xfrm>
            <a:off x="0" y="0"/>
            <a:ext cx="4322763" cy="6802438"/>
          </a:xfrm>
        </p:spPr>
      </p:pic>
      <p:pic>
        <p:nvPicPr>
          <p:cNvPr id="3" name="Picture 2" descr="IMG_4526.PNG"/>
          <p:cNvPicPr>
            <a:picLocks noChangeAspect="1"/>
          </p:cNvPicPr>
          <p:nvPr/>
        </p:nvPicPr>
        <p:blipFill rotWithShape="1">
          <a:blip r:embed="rId3" cstate="email">
            <a:extLst>
              <a:ext uri="{28A0092B-C50C-407E-A947-70E740481C1C}">
                <a14:useLocalDpi xmlns:a14="http://schemas.microsoft.com/office/drawing/2010/main" val="0"/>
              </a:ext>
            </a:extLst>
          </a:blip>
          <a:srcRect l="-6362" t="20588" r="6362" b="21127"/>
          <a:stretch/>
        </p:blipFill>
        <p:spPr>
          <a:xfrm>
            <a:off x="4568160" y="1156854"/>
            <a:ext cx="2649984" cy="2741603"/>
          </a:xfrm>
          <a:prstGeom prst="rect">
            <a:avLst/>
          </a:prstGeom>
        </p:spPr>
      </p:pic>
      <p:pic>
        <p:nvPicPr>
          <p:cNvPr id="5" name="Picture 4" descr="IMG_4527.PNG"/>
          <p:cNvPicPr>
            <a:picLocks noChangeAspect="1"/>
          </p:cNvPicPr>
          <p:nvPr/>
        </p:nvPicPr>
        <p:blipFill rotWithShape="1">
          <a:blip r:embed="rId4" cstate="email">
            <a:extLst>
              <a:ext uri="{28A0092B-C50C-407E-A947-70E740481C1C}">
                <a14:useLocalDpi xmlns:a14="http://schemas.microsoft.com/office/drawing/2010/main" val="0"/>
              </a:ext>
            </a:extLst>
          </a:blip>
          <a:srcRect t="12249" b="10082"/>
          <a:stretch/>
        </p:blipFill>
        <p:spPr>
          <a:xfrm>
            <a:off x="5613329" y="3884389"/>
            <a:ext cx="3333719" cy="2546698"/>
          </a:xfrm>
          <a:prstGeom prst="rect">
            <a:avLst/>
          </a:prstGeom>
        </p:spPr>
      </p:pic>
    </p:spTree>
    <p:extLst>
      <p:ext uri="{BB962C8B-B14F-4D97-AF65-F5344CB8AC3E}">
        <p14:creationId xmlns:p14="http://schemas.microsoft.com/office/powerpoint/2010/main" val="2934171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0" y="1505568"/>
            <a:ext cx="6340158" cy="5405717"/>
          </a:xfrm>
        </p:spPr>
        <p:txBody>
          <a:bodyPr>
            <a:noAutofit/>
          </a:bodyPr>
          <a:lstStyle/>
          <a:p>
            <a:r>
              <a:rPr lang="en-US" sz="1400" dirty="0" smtClean="0"/>
              <a:t>In the wild sugar gliders eat </a:t>
            </a:r>
            <a:r>
              <a:rPr lang="en-US" sz="1400" b="1" dirty="0" smtClean="0"/>
              <a:t>sap and gum </a:t>
            </a:r>
            <a:r>
              <a:rPr lang="en-US" sz="1400" dirty="0" smtClean="0"/>
              <a:t>from eucalyptus and acacia trees, nectar from eucalyptus  blossoms and variety of insect </a:t>
            </a:r>
          </a:p>
          <a:p>
            <a:r>
              <a:rPr lang="en-US" sz="1400" dirty="0" smtClean="0"/>
              <a:t>Their diet consist of Protein (staple diet), fruits, </a:t>
            </a:r>
            <a:r>
              <a:rPr lang="en-US" sz="1400" dirty="0"/>
              <a:t>&amp; veggies. </a:t>
            </a:r>
            <a:endParaRPr lang="en-US" sz="1400" dirty="0" smtClean="0"/>
          </a:p>
          <a:p>
            <a:r>
              <a:rPr lang="en-US" sz="1400" dirty="0" smtClean="0"/>
              <a:t>There are multiple staple diets to choose from for example: BML, HPW, TPG, PML, LGRS </a:t>
            </a:r>
            <a:r>
              <a:rPr lang="en-US" sz="1400" dirty="0" err="1" smtClean="0"/>
              <a:t>suggie</a:t>
            </a:r>
            <a:r>
              <a:rPr lang="en-US" sz="1400" dirty="0" smtClean="0"/>
              <a:t> soup, AWD, </a:t>
            </a:r>
            <a:r>
              <a:rPr lang="en-US" sz="1400" dirty="0" err="1" smtClean="0"/>
              <a:t>ect</a:t>
            </a:r>
            <a:r>
              <a:rPr lang="en-US" sz="1400" dirty="0" smtClean="0"/>
              <a:t>…</a:t>
            </a:r>
          </a:p>
          <a:p>
            <a:r>
              <a:rPr lang="en-US" sz="1400" dirty="0" smtClean="0"/>
              <a:t>For every staple diet their are specific fruits &amp; veggies to feed with. </a:t>
            </a:r>
          </a:p>
          <a:p>
            <a:r>
              <a:rPr lang="en-US" sz="1400" dirty="0" smtClean="0"/>
              <a:t>Sugar Gliders love </a:t>
            </a:r>
            <a:r>
              <a:rPr lang="en-US" sz="1400" dirty="0" smtClean="0"/>
              <a:t>yogis </a:t>
            </a:r>
            <a:r>
              <a:rPr lang="en-US" sz="1400" dirty="0" smtClean="0"/>
              <a:t>for treats but must be given in moderation because they are fattening.  They also love dried fruits, honey, crackers, almonds, and life savers, </a:t>
            </a:r>
            <a:r>
              <a:rPr lang="en-US" sz="1400" dirty="0" err="1" smtClean="0"/>
              <a:t>ect</a:t>
            </a:r>
            <a:r>
              <a:rPr lang="en-US" sz="1400" dirty="0" smtClean="0"/>
              <a:t>…</a:t>
            </a:r>
          </a:p>
          <a:p>
            <a:r>
              <a:rPr lang="en-US" sz="1400" dirty="0"/>
              <a:t>F</a:t>
            </a:r>
            <a:r>
              <a:rPr lang="en-US" sz="1400" dirty="0" smtClean="0"/>
              <a:t>or an </a:t>
            </a:r>
            <a:r>
              <a:rPr lang="en-US" sz="1400" dirty="0" smtClean="0"/>
              <a:t>additional </a:t>
            </a:r>
            <a:r>
              <a:rPr lang="en-US" sz="1400" dirty="0" smtClean="0"/>
              <a:t>protein source you can feed them mealworms, crickets, </a:t>
            </a:r>
            <a:r>
              <a:rPr lang="en-US" sz="1400" dirty="0" err="1" smtClean="0"/>
              <a:t>dubia</a:t>
            </a:r>
            <a:r>
              <a:rPr lang="en-US" sz="1400" dirty="0" smtClean="0"/>
              <a:t> roaches, wax worms, horn worms, and more insects.</a:t>
            </a:r>
          </a:p>
          <a:p>
            <a:r>
              <a:rPr lang="en-US" sz="1400" dirty="0" smtClean="0"/>
              <a:t>Sugar gliders can </a:t>
            </a:r>
            <a:r>
              <a:rPr lang="en-US" sz="1400" b="1" u="sng" dirty="0" smtClean="0"/>
              <a:t>NOT</a:t>
            </a:r>
            <a:r>
              <a:rPr lang="en-US" sz="1400" dirty="0" smtClean="0"/>
              <a:t> eat anything that contains chocolate, garlic, or onions! NO CACA</a:t>
            </a:r>
          </a:p>
        </p:txBody>
      </p:sp>
      <p:pic>
        <p:nvPicPr>
          <p:cNvPr id="4" name="Picture 3" descr="IMG_1870_2.PNG"/>
          <p:cNvPicPr>
            <a:picLocks noChangeAspect="1"/>
          </p:cNvPicPr>
          <p:nvPr/>
        </p:nvPicPr>
        <p:blipFill rotWithShape="1">
          <a:blip r:embed="rId2" cstate="email">
            <a:extLst>
              <a:ext uri="{28A0092B-C50C-407E-A947-70E740481C1C}">
                <a14:useLocalDpi xmlns:a14="http://schemas.microsoft.com/office/drawing/2010/main" val="0"/>
              </a:ext>
            </a:extLst>
          </a:blip>
          <a:srcRect t="27464" b="27131"/>
          <a:stretch/>
        </p:blipFill>
        <p:spPr>
          <a:xfrm>
            <a:off x="6340158" y="1465645"/>
            <a:ext cx="2473221" cy="1993300"/>
          </a:xfrm>
          <a:prstGeom prst="rect">
            <a:avLst/>
          </a:prstGeom>
        </p:spPr>
      </p:pic>
      <p:pic>
        <p:nvPicPr>
          <p:cNvPr id="5" name="Picture 4" descr="IMG_1872_2.PNG"/>
          <p:cNvPicPr>
            <a:picLocks noChangeAspect="1"/>
          </p:cNvPicPr>
          <p:nvPr/>
        </p:nvPicPr>
        <p:blipFill rotWithShape="1">
          <a:blip r:embed="rId3" cstate="email">
            <a:extLst>
              <a:ext uri="{28A0092B-C50C-407E-A947-70E740481C1C}">
                <a14:useLocalDpi xmlns:a14="http://schemas.microsoft.com/office/drawing/2010/main" val="0"/>
              </a:ext>
            </a:extLst>
          </a:blip>
          <a:srcRect t="28831" b="25696"/>
          <a:stretch/>
        </p:blipFill>
        <p:spPr>
          <a:xfrm>
            <a:off x="6340158" y="4837609"/>
            <a:ext cx="2473221" cy="2073676"/>
          </a:xfrm>
          <a:prstGeom prst="rect">
            <a:avLst/>
          </a:prstGeom>
        </p:spPr>
      </p:pic>
      <p:pic>
        <p:nvPicPr>
          <p:cNvPr id="6" name="Picture 5" descr="IMG_1874.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6822206" y="2934691"/>
            <a:ext cx="1509125" cy="2473221"/>
          </a:xfrm>
          <a:prstGeom prst="rect">
            <a:avLst/>
          </a:prstGeom>
        </p:spPr>
      </p:pic>
    </p:spTree>
    <p:extLst>
      <p:ext uri="{BB962C8B-B14F-4D97-AF65-F5344CB8AC3E}">
        <p14:creationId xmlns:p14="http://schemas.microsoft.com/office/powerpoint/2010/main" val="151128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Diets</a:t>
            </a:r>
            <a:endParaRPr lang="en-US" dirty="0"/>
          </a:p>
        </p:txBody>
      </p:sp>
      <p:pic>
        <p:nvPicPr>
          <p:cNvPr id="7" name="Content Placeholder 6" descr="IMG_2006.PNG"/>
          <p:cNvPicPr>
            <a:picLocks noGrp="1" noChangeAspect="1"/>
          </p:cNvPicPr>
          <p:nvPr>
            <p:ph idx="1"/>
          </p:nvPr>
        </p:nvPicPr>
        <p:blipFill>
          <a:blip r:embed="rId2" cstate="email">
            <a:extLst>
              <a:ext uri="{28A0092B-C50C-407E-A947-70E740481C1C}">
                <a14:useLocalDpi xmlns:a14="http://schemas.microsoft.com/office/drawing/2010/main" val="0"/>
              </a:ext>
            </a:extLst>
          </a:blip>
          <a:srcRect t="34040" b="34040"/>
          <a:stretch>
            <a:fillRect/>
          </a:stretch>
        </p:blipFill>
        <p:spPr>
          <a:xfrm>
            <a:off x="0" y="1586569"/>
            <a:ext cx="4764361" cy="2699489"/>
          </a:xfrm>
        </p:spPr>
      </p:pic>
      <p:pic>
        <p:nvPicPr>
          <p:cNvPr id="10" name="Picture 9" descr="IMG_9369.PNG"/>
          <p:cNvPicPr>
            <a:picLocks noChangeAspect="1"/>
          </p:cNvPicPr>
          <p:nvPr/>
        </p:nvPicPr>
        <p:blipFill rotWithShape="1">
          <a:blip r:embed="rId3" cstate="email">
            <a:extLst>
              <a:ext uri="{28A0092B-C50C-407E-A947-70E740481C1C}">
                <a14:useLocalDpi xmlns:a14="http://schemas.microsoft.com/office/drawing/2010/main" val="0"/>
              </a:ext>
            </a:extLst>
          </a:blip>
          <a:srcRect t="20510" b="19241"/>
          <a:stretch/>
        </p:blipFill>
        <p:spPr>
          <a:xfrm>
            <a:off x="3803447" y="3422406"/>
            <a:ext cx="5254810" cy="3562206"/>
          </a:xfrm>
          <a:prstGeom prst="rect">
            <a:avLst/>
          </a:prstGeom>
        </p:spPr>
      </p:pic>
    </p:spTree>
    <p:extLst>
      <p:ext uri="{BB962C8B-B14F-4D97-AF65-F5344CB8AC3E}">
        <p14:creationId xmlns:p14="http://schemas.microsoft.com/office/powerpoint/2010/main" val="73236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 to feed!</a:t>
            </a:r>
            <a:endParaRPr lang="en-US" dirty="0"/>
          </a:p>
        </p:txBody>
      </p:sp>
      <p:pic>
        <p:nvPicPr>
          <p:cNvPr id="4" name="Content Placeholder 3" descr="IMG_1854.PNG"/>
          <p:cNvPicPr>
            <a:picLocks noGrp="1" noChangeAspect="1"/>
          </p:cNvPicPr>
          <p:nvPr>
            <p:ph idx="1"/>
          </p:nvPr>
        </p:nvPicPr>
        <p:blipFill>
          <a:blip r:embed="rId2" cstate="print">
            <a:extLst>
              <a:ext uri="{28A0092B-C50C-407E-A947-70E740481C1C}">
                <a14:useLocalDpi xmlns:a14="http://schemas.microsoft.com/office/drawing/2010/main" val="0"/>
              </a:ext>
            </a:extLst>
          </a:blip>
          <a:srcRect t="34040" b="34040"/>
          <a:stretch>
            <a:fillRect/>
          </a:stretch>
        </p:blipFill>
        <p:spPr>
          <a:xfrm>
            <a:off x="154742" y="1691225"/>
            <a:ext cx="8876714" cy="5029550"/>
          </a:xfrm>
        </p:spPr>
      </p:pic>
    </p:spTree>
    <p:extLst>
      <p:ext uri="{BB962C8B-B14F-4D97-AF65-F5344CB8AC3E}">
        <p14:creationId xmlns:p14="http://schemas.microsoft.com/office/powerpoint/2010/main" val="4029858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in sugar gliders </a:t>
            </a:r>
            <a:endParaRPr lang="en-US" dirty="0"/>
          </a:p>
        </p:txBody>
      </p:sp>
      <p:pic>
        <p:nvPicPr>
          <p:cNvPr id="6" name="Picture 5" descr="IMG_1859.PNG"/>
          <p:cNvPicPr>
            <a:picLocks noChangeAspect="1"/>
          </p:cNvPicPr>
          <p:nvPr/>
        </p:nvPicPr>
        <p:blipFill rotWithShape="1">
          <a:blip r:embed="rId2" cstate="email">
            <a:extLst>
              <a:ext uri="{28A0092B-C50C-407E-A947-70E740481C1C}">
                <a14:useLocalDpi xmlns:a14="http://schemas.microsoft.com/office/drawing/2010/main" val="0"/>
              </a:ext>
            </a:extLst>
          </a:blip>
          <a:srcRect t="26029" b="22180"/>
          <a:stretch/>
        </p:blipFill>
        <p:spPr>
          <a:xfrm>
            <a:off x="6205862" y="4334369"/>
            <a:ext cx="2745210" cy="2523631"/>
          </a:xfrm>
          <a:prstGeom prst="rect">
            <a:avLst/>
          </a:prstGeom>
        </p:spPr>
      </p:pic>
      <p:pic>
        <p:nvPicPr>
          <p:cNvPr id="5" name="Content Placeholder 4" descr="IMG_1861.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24665" b="19899"/>
          <a:stretch/>
        </p:blipFill>
        <p:spPr>
          <a:xfrm>
            <a:off x="70340" y="2166698"/>
            <a:ext cx="3151163" cy="4335342"/>
          </a:xfrm>
        </p:spPr>
      </p:pic>
      <p:pic>
        <p:nvPicPr>
          <p:cNvPr id="7" name="Picture 6" descr="IMG_186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81582" y="1944350"/>
            <a:ext cx="1941342" cy="2390019"/>
          </a:xfrm>
          <a:prstGeom prst="rect">
            <a:avLst/>
          </a:prstGeom>
        </p:spPr>
      </p:pic>
      <p:pic>
        <p:nvPicPr>
          <p:cNvPr id="8" name="Picture 7" descr="IMG_1868.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6130" y="1977226"/>
            <a:ext cx="2749732" cy="4880774"/>
          </a:xfrm>
          <a:prstGeom prst="rect">
            <a:avLst/>
          </a:prstGeom>
        </p:spPr>
      </p:pic>
      <p:sp>
        <p:nvSpPr>
          <p:cNvPr id="9" name="TextBox 8"/>
          <p:cNvSpPr txBox="1"/>
          <p:nvPr/>
        </p:nvSpPr>
        <p:spPr>
          <a:xfrm>
            <a:off x="70340" y="1544240"/>
            <a:ext cx="7250703" cy="400110"/>
          </a:xfrm>
          <a:prstGeom prst="rect">
            <a:avLst/>
          </a:prstGeom>
          <a:noFill/>
        </p:spPr>
        <p:txBody>
          <a:bodyPr wrap="none" rtlCol="0">
            <a:spAutoFit/>
          </a:bodyPr>
          <a:lstStyle/>
          <a:p>
            <a:r>
              <a:rPr lang="en-US" sz="2000" dirty="0" smtClean="0"/>
              <a:t>Malnutrition leads to hypocalcemia, </a:t>
            </a:r>
            <a:r>
              <a:rPr lang="en-US" sz="2000" dirty="0" err="1" smtClean="0"/>
              <a:t>hypoprotinemia</a:t>
            </a:r>
            <a:r>
              <a:rPr lang="en-US" sz="2000" dirty="0" smtClean="0"/>
              <a:t>, and anemi</a:t>
            </a:r>
            <a:r>
              <a:rPr lang="en-US" dirty="0" smtClean="0"/>
              <a:t>a </a:t>
            </a:r>
            <a:endParaRPr lang="en-US" dirty="0"/>
          </a:p>
        </p:txBody>
      </p:sp>
    </p:spTree>
    <p:extLst>
      <p:ext uri="{BB962C8B-B14F-4D97-AF65-F5344CB8AC3E}">
        <p14:creationId xmlns:p14="http://schemas.microsoft.com/office/powerpoint/2010/main" val="3267071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Cage settings</a:t>
            </a:r>
            <a:r>
              <a:rPr lang="en-US" dirty="0"/>
              <a:t> </a:t>
            </a:r>
            <a:r>
              <a:rPr lang="en-US" dirty="0" smtClean="0"/>
              <a:t>and environmental needs</a:t>
            </a:r>
            <a:endParaRPr lang="en-US" dirty="0"/>
          </a:p>
        </p:txBody>
      </p:sp>
      <p:sp>
        <p:nvSpPr>
          <p:cNvPr id="3" name="Content Placeholder 2"/>
          <p:cNvSpPr>
            <a:spLocks noGrp="1"/>
          </p:cNvSpPr>
          <p:nvPr>
            <p:ph idx="1"/>
          </p:nvPr>
        </p:nvSpPr>
        <p:spPr>
          <a:xfrm>
            <a:off x="0" y="1452282"/>
            <a:ext cx="9144000" cy="5405717"/>
          </a:xfrm>
        </p:spPr>
        <p:txBody>
          <a:bodyPr>
            <a:normAutofit fontScale="92500" lnSpcReduction="10000"/>
          </a:bodyPr>
          <a:lstStyle/>
          <a:p>
            <a:r>
              <a:rPr lang="en-US" dirty="0"/>
              <a:t>A sugar glider's normal body temperature is about 87-88º F (31ºC), around 10º F cooler than a human's body temperature. </a:t>
            </a:r>
            <a:endParaRPr lang="en-US" dirty="0" smtClean="0"/>
          </a:p>
          <a:p>
            <a:r>
              <a:rPr lang="en-US" dirty="0" smtClean="0"/>
              <a:t> They should </a:t>
            </a:r>
            <a:r>
              <a:rPr lang="en-US" dirty="0"/>
              <a:t>be housed </a:t>
            </a:r>
            <a:r>
              <a:rPr lang="en-US" dirty="0" smtClean="0"/>
              <a:t> </a:t>
            </a:r>
            <a:r>
              <a:rPr lang="en-US" dirty="0"/>
              <a:t>between 67º-85º F (19º-29º Celsius).  </a:t>
            </a:r>
            <a:endParaRPr lang="en-US" dirty="0" smtClean="0"/>
          </a:p>
          <a:p>
            <a:r>
              <a:rPr lang="en-US" dirty="0" smtClean="0"/>
              <a:t>Sugar gliders must have a big cage so they have plenty of room to glide and jump around in at night when they are out to play. </a:t>
            </a:r>
          </a:p>
          <a:p>
            <a:r>
              <a:rPr lang="en-US" dirty="0" smtClean="0"/>
              <a:t>A </a:t>
            </a:r>
            <a:r>
              <a:rPr lang="en-US" dirty="0"/>
              <a:t>good cage size for a pair of sugar gliders is 24 inches deep by 24 inches wide by 36 inches tall (minimum). Larger is always better, keeping in mind that height is important for the gliders. </a:t>
            </a:r>
            <a:r>
              <a:rPr lang="en-US" dirty="0" smtClean="0"/>
              <a:t>Also space between bars is an issue with gliders. They love to try and escape so wiring should be no more then a ½ inch.</a:t>
            </a:r>
          </a:p>
          <a:p>
            <a:endParaRPr lang="en-US" dirty="0"/>
          </a:p>
          <a:p>
            <a:endParaRPr lang="en-US" dirty="0"/>
          </a:p>
        </p:txBody>
      </p:sp>
    </p:spTree>
    <p:extLst>
      <p:ext uri="{BB962C8B-B14F-4D97-AF65-F5344CB8AC3E}">
        <p14:creationId xmlns:p14="http://schemas.microsoft.com/office/powerpoint/2010/main" val="1801480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Cage Sets &amp; Wheels</a:t>
            </a:r>
            <a:endParaRPr lang="en-US" dirty="0"/>
          </a:p>
        </p:txBody>
      </p:sp>
      <p:pic>
        <p:nvPicPr>
          <p:cNvPr id="6" name="Picture 5" descr="IMG_1879.PNG"/>
          <p:cNvPicPr>
            <a:picLocks noChangeAspect="1"/>
          </p:cNvPicPr>
          <p:nvPr/>
        </p:nvPicPr>
        <p:blipFill rotWithShape="1">
          <a:blip r:embed="rId2" cstate="email">
            <a:extLst>
              <a:ext uri="{28A0092B-C50C-407E-A947-70E740481C1C}">
                <a14:useLocalDpi xmlns:a14="http://schemas.microsoft.com/office/drawing/2010/main" val="0"/>
              </a:ext>
            </a:extLst>
          </a:blip>
          <a:srcRect t="26722" b="21946"/>
          <a:stretch/>
        </p:blipFill>
        <p:spPr>
          <a:xfrm>
            <a:off x="4444392" y="1575351"/>
            <a:ext cx="2416700" cy="2202008"/>
          </a:xfrm>
          <a:prstGeom prst="rect">
            <a:avLst/>
          </a:prstGeom>
        </p:spPr>
      </p:pic>
      <p:pic>
        <p:nvPicPr>
          <p:cNvPr id="7" name="Picture 6" descr="IMG_1880.PNG"/>
          <p:cNvPicPr>
            <a:picLocks noChangeAspect="1"/>
          </p:cNvPicPr>
          <p:nvPr/>
        </p:nvPicPr>
        <p:blipFill rotWithShape="1">
          <a:blip r:embed="rId3" cstate="email">
            <a:extLst>
              <a:ext uri="{28A0092B-C50C-407E-A947-70E740481C1C}">
                <a14:useLocalDpi xmlns:a14="http://schemas.microsoft.com/office/drawing/2010/main" val="0"/>
              </a:ext>
            </a:extLst>
          </a:blip>
          <a:srcRect t="24612" b="20070"/>
          <a:stretch/>
        </p:blipFill>
        <p:spPr>
          <a:xfrm>
            <a:off x="6832956" y="1687876"/>
            <a:ext cx="2128016" cy="2089483"/>
          </a:xfrm>
          <a:prstGeom prst="rect">
            <a:avLst/>
          </a:prstGeom>
        </p:spPr>
      </p:pic>
      <p:sp>
        <p:nvSpPr>
          <p:cNvPr id="10" name="TextBox 9"/>
          <p:cNvSpPr txBox="1"/>
          <p:nvPr/>
        </p:nvSpPr>
        <p:spPr>
          <a:xfrm>
            <a:off x="8569234" y="6172803"/>
            <a:ext cx="184666" cy="369332"/>
          </a:xfrm>
          <a:prstGeom prst="rect">
            <a:avLst/>
          </a:prstGeom>
          <a:noFill/>
        </p:spPr>
        <p:txBody>
          <a:bodyPr wrap="none" rtlCol="0">
            <a:spAutoFit/>
          </a:bodyPr>
          <a:lstStyle/>
          <a:p>
            <a:endParaRPr lang="en-US" dirty="0"/>
          </a:p>
        </p:txBody>
      </p:sp>
      <p:pic>
        <p:nvPicPr>
          <p:cNvPr id="11" name="Content Placeholder 10" descr="IMG_4380.jpg"/>
          <p:cNvPicPr>
            <a:picLocks noGrp="1" noChangeAspect="1"/>
          </p:cNvPicPr>
          <p:nvPr>
            <p:ph idx="1"/>
          </p:nvPr>
        </p:nvPicPr>
        <p:blipFill rotWithShape="1">
          <a:blip r:embed="rId4" cstate="email">
            <a:extLst>
              <a:ext uri="{28A0092B-C50C-407E-A947-70E740481C1C}">
                <a14:useLocalDpi xmlns:a14="http://schemas.microsoft.com/office/drawing/2010/main" val="0"/>
              </a:ext>
            </a:extLst>
          </a:blip>
          <a:srcRect t="5174" b="9544"/>
          <a:stretch/>
        </p:blipFill>
        <p:spPr>
          <a:xfrm>
            <a:off x="112545" y="1452282"/>
            <a:ext cx="4276578" cy="5320331"/>
          </a:xfrm>
        </p:spPr>
      </p:pic>
      <p:sp>
        <p:nvSpPr>
          <p:cNvPr id="13" name="TextBox 12"/>
          <p:cNvSpPr txBox="1"/>
          <p:nvPr/>
        </p:nvSpPr>
        <p:spPr>
          <a:xfrm rot="1317407">
            <a:off x="3216148" y="5756827"/>
            <a:ext cx="1072379" cy="369332"/>
          </a:xfrm>
          <a:prstGeom prst="rect">
            <a:avLst/>
          </a:prstGeom>
          <a:noFill/>
        </p:spPr>
        <p:txBody>
          <a:bodyPr wrap="none" rtlCol="0">
            <a:spAutoFit/>
          </a:bodyPr>
          <a:lstStyle/>
          <a:p>
            <a:r>
              <a:rPr lang="en-US" dirty="0" smtClean="0">
                <a:solidFill>
                  <a:srgbClr val="FF0000"/>
                </a:solidFill>
              </a:rPr>
              <a:t>GUS GUS</a:t>
            </a:r>
            <a:endParaRPr lang="en-US" dirty="0">
              <a:solidFill>
                <a:srgbClr val="FF0000"/>
              </a:solidFill>
            </a:endParaRPr>
          </a:p>
        </p:txBody>
      </p:sp>
      <p:pic>
        <p:nvPicPr>
          <p:cNvPr id="3" name="Picture 2" descr="IMG_4404.PNG"/>
          <p:cNvPicPr>
            <a:picLocks noChangeAspect="1"/>
          </p:cNvPicPr>
          <p:nvPr/>
        </p:nvPicPr>
        <p:blipFill rotWithShape="1">
          <a:blip r:embed="rId5" cstate="email">
            <a:extLst>
              <a:ext uri="{28A0092B-C50C-407E-A947-70E740481C1C}">
                <a14:useLocalDpi xmlns:a14="http://schemas.microsoft.com/office/drawing/2010/main" val="0"/>
              </a:ext>
            </a:extLst>
          </a:blip>
          <a:srcRect t="27185" b="26811"/>
          <a:stretch/>
        </p:blipFill>
        <p:spPr>
          <a:xfrm>
            <a:off x="5023381" y="4045589"/>
            <a:ext cx="3339568" cy="2727024"/>
          </a:xfrm>
          <a:prstGeom prst="rect">
            <a:avLst/>
          </a:prstGeom>
        </p:spPr>
      </p:pic>
    </p:spTree>
    <p:extLst>
      <p:ext uri="{BB962C8B-B14F-4D97-AF65-F5344CB8AC3E}">
        <p14:creationId xmlns:p14="http://schemas.microsoft.com/office/powerpoint/2010/main" val="310038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Sugar Gliders?</a:t>
            </a:r>
            <a:endParaRPr lang="en-US" dirty="0"/>
          </a:p>
        </p:txBody>
      </p:sp>
      <p:sp>
        <p:nvSpPr>
          <p:cNvPr id="3" name="Content Placeholder 2"/>
          <p:cNvSpPr>
            <a:spLocks noGrp="1"/>
          </p:cNvSpPr>
          <p:nvPr>
            <p:ph idx="1"/>
          </p:nvPr>
        </p:nvSpPr>
        <p:spPr>
          <a:xfrm>
            <a:off x="0" y="1452282"/>
            <a:ext cx="9144000" cy="5405717"/>
          </a:xfrm>
        </p:spPr>
        <p:txBody>
          <a:bodyPr>
            <a:normAutofit lnSpcReduction="10000"/>
          </a:bodyPr>
          <a:lstStyle/>
          <a:p>
            <a:r>
              <a:rPr lang="en-US" dirty="0"/>
              <a:t>S</a:t>
            </a:r>
            <a:r>
              <a:rPr lang="en-US" dirty="0" smtClean="0"/>
              <a:t>ugar gliders are a </a:t>
            </a:r>
            <a:r>
              <a:rPr lang="en-US" dirty="0"/>
              <a:t>small, omnivorous, arboreal and nocturnal </a:t>
            </a:r>
            <a:r>
              <a:rPr lang="en-US" dirty="0" smtClean="0"/>
              <a:t>gliding marsupials</a:t>
            </a:r>
            <a:r>
              <a:rPr lang="en-US" dirty="0"/>
              <a:t> </a:t>
            </a:r>
            <a:r>
              <a:rPr lang="en-US" dirty="0" smtClean="0"/>
              <a:t>native to Australia and New </a:t>
            </a:r>
            <a:r>
              <a:rPr lang="en-US" dirty="0" err="1" smtClean="0"/>
              <a:t>Zeland</a:t>
            </a:r>
            <a:r>
              <a:rPr lang="en-US" dirty="0" smtClean="0"/>
              <a:t>.</a:t>
            </a:r>
          </a:p>
          <a:p>
            <a:r>
              <a:rPr lang="en-US" dirty="0" smtClean="0"/>
              <a:t>Sugar gliders are very loving and sweet animals that bond with people. Particularly one person. If socialized correctly they are very sweet toward other humans as well.</a:t>
            </a:r>
          </a:p>
          <a:p>
            <a:r>
              <a:rPr lang="en-US" dirty="0"/>
              <a:t>They are small animals, about 12" from nose to tail </a:t>
            </a:r>
            <a:r>
              <a:rPr lang="en-US" dirty="0" smtClean="0"/>
              <a:t>tip!</a:t>
            </a:r>
            <a:r>
              <a:rPr lang="en-US" dirty="0"/>
              <a:t> </a:t>
            </a:r>
            <a:endParaRPr lang="en-US" dirty="0" smtClean="0"/>
          </a:p>
          <a:p>
            <a:r>
              <a:rPr lang="en-US" dirty="0"/>
              <a:t>Sugar gliders are a very primitive form of marsupial mammal whose basic design has not changed in over 114 million years.  </a:t>
            </a:r>
          </a:p>
          <a:p>
            <a:endParaRPr lang="en-US" dirty="0" smtClean="0"/>
          </a:p>
        </p:txBody>
      </p:sp>
    </p:spTree>
    <p:extLst>
      <p:ext uri="{BB962C8B-B14F-4D97-AF65-F5344CB8AC3E}">
        <p14:creationId xmlns:p14="http://schemas.microsoft.com/office/powerpoint/2010/main" val="600976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79916_10206112001863221_2045072653887311691_n.jpg"/>
          <p:cNvPicPr>
            <a:picLocks noChangeAspect="1"/>
          </p:cNvPicPr>
          <p:nvPr/>
        </p:nvPicPr>
        <p:blipFill>
          <a:blip r:embed="rId2" cstate="print"/>
          <a:stretch>
            <a:fillRect/>
          </a:stretch>
        </p:blipFill>
        <p:spPr>
          <a:xfrm>
            <a:off x="189297" y="0"/>
            <a:ext cx="5240832" cy="3920918"/>
          </a:xfrm>
          <a:prstGeom prst="rect">
            <a:avLst/>
          </a:prstGeom>
        </p:spPr>
      </p:pic>
      <p:pic>
        <p:nvPicPr>
          <p:cNvPr id="5" name="Picture 4" descr="10408067_10206111998423135_8041507324612662651_n.jpg"/>
          <p:cNvPicPr>
            <a:picLocks noChangeAspect="1"/>
          </p:cNvPicPr>
          <p:nvPr/>
        </p:nvPicPr>
        <p:blipFill>
          <a:blip r:embed="rId3" cstate="print"/>
          <a:stretch>
            <a:fillRect/>
          </a:stretch>
        </p:blipFill>
        <p:spPr>
          <a:xfrm>
            <a:off x="3840476" y="2841670"/>
            <a:ext cx="5205047" cy="3903785"/>
          </a:xfrm>
          <a:prstGeom prst="rect">
            <a:avLst/>
          </a:prstGeom>
        </p:spPr>
      </p:pic>
      <p:pic>
        <p:nvPicPr>
          <p:cNvPr id="6" name="Picture 5" descr="10931388_10206111992342983_9104078867122849024_n.jpg"/>
          <p:cNvPicPr>
            <a:picLocks noChangeAspect="1"/>
          </p:cNvPicPr>
          <p:nvPr/>
        </p:nvPicPr>
        <p:blipFill>
          <a:blip r:embed="rId4" cstate="print"/>
          <a:stretch>
            <a:fillRect/>
          </a:stretch>
        </p:blipFill>
        <p:spPr>
          <a:xfrm>
            <a:off x="5626677" y="154737"/>
            <a:ext cx="3404778" cy="2518117"/>
          </a:xfrm>
          <a:prstGeom prst="rect">
            <a:avLst/>
          </a:prstGeom>
        </p:spPr>
      </p:pic>
      <p:pic>
        <p:nvPicPr>
          <p:cNvPr id="7" name="Picture 6" descr="10929911_10206112000063176_9137537378417523183_n.jpg"/>
          <p:cNvPicPr>
            <a:picLocks noChangeAspect="1"/>
          </p:cNvPicPr>
          <p:nvPr/>
        </p:nvPicPr>
        <p:blipFill>
          <a:blip r:embed="rId5" cstate="print"/>
          <a:stretch>
            <a:fillRect/>
          </a:stretch>
        </p:blipFill>
        <p:spPr>
          <a:xfrm>
            <a:off x="182873" y="4019394"/>
            <a:ext cx="3530991" cy="27001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Wheels </a:t>
            </a:r>
            <a:r>
              <a:rPr lang="en-US" b="1" dirty="0" smtClean="0"/>
              <a:t>NOT</a:t>
            </a:r>
            <a:r>
              <a:rPr lang="en-US" dirty="0" smtClean="0"/>
              <a:t> to use</a:t>
            </a:r>
            <a:endParaRPr lang="en-US" dirty="0"/>
          </a:p>
        </p:txBody>
      </p:sp>
      <p:pic>
        <p:nvPicPr>
          <p:cNvPr id="4" name="Content Placeholder 3" descr="IMG_1887.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9376" t="25957" r="10860" b="24999"/>
          <a:stretch/>
        </p:blipFill>
        <p:spPr>
          <a:xfrm>
            <a:off x="0" y="2465178"/>
            <a:ext cx="3323594" cy="3627420"/>
          </a:xfrm>
        </p:spPr>
      </p:pic>
      <p:pic>
        <p:nvPicPr>
          <p:cNvPr id="5" name="Picture 4" descr="IMG_1884.PNG"/>
          <p:cNvPicPr>
            <a:picLocks noChangeAspect="1"/>
          </p:cNvPicPr>
          <p:nvPr/>
        </p:nvPicPr>
        <p:blipFill rotWithShape="1">
          <a:blip r:embed="rId3" cstate="email">
            <a:extLst>
              <a:ext uri="{28A0092B-C50C-407E-A947-70E740481C1C}">
                <a14:useLocalDpi xmlns:a14="http://schemas.microsoft.com/office/drawing/2010/main" val="0"/>
              </a:ext>
            </a:extLst>
          </a:blip>
          <a:srcRect t="23206" b="19836"/>
          <a:stretch/>
        </p:blipFill>
        <p:spPr>
          <a:xfrm>
            <a:off x="3557832" y="1816515"/>
            <a:ext cx="3005070" cy="3038176"/>
          </a:xfrm>
          <a:prstGeom prst="rect">
            <a:avLst/>
          </a:prstGeom>
        </p:spPr>
      </p:pic>
      <p:pic>
        <p:nvPicPr>
          <p:cNvPr id="6" name="Picture 5" descr="IMG_1885.PNG"/>
          <p:cNvPicPr>
            <a:picLocks noChangeAspect="1"/>
          </p:cNvPicPr>
          <p:nvPr/>
        </p:nvPicPr>
        <p:blipFill rotWithShape="1">
          <a:blip r:embed="rId4" cstate="email">
            <a:extLst>
              <a:ext uri="{28A0092B-C50C-407E-A947-70E740481C1C}">
                <a14:useLocalDpi xmlns:a14="http://schemas.microsoft.com/office/drawing/2010/main" val="0"/>
              </a:ext>
            </a:extLst>
          </a:blip>
          <a:srcRect l="22222" t="36566" r="25313" b="32493"/>
          <a:stretch/>
        </p:blipFill>
        <p:spPr>
          <a:xfrm>
            <a:off x="6960202" y="1864699"/>
            <a:ext cx="2027043" cy="2121903"/>
          </a:xfrm>
          <a:prstGeom prst="rect">
            <a:avLst/>
          </a:prstGeom>
        </p:spPr>
      </p:pic>
      <p:pic>
        <p:nvPicPr>
          <p:cNvPr id="7" name="Picture 6" descr="IMG_1886.PNG"/>
          <p:cNvPicPr>
            <a:picLocks noChangeAspect="1"/>
          </p:cNvPicPr>
          <p:nvPr/>
        </p:nvPicPr>
        <p:blipFill rotWithShape="1">
          <a:blip r:embed="rId5" cstate="email">
            <a:extLst>
              <a:ext uri="{28A0092B-C50C-407E-A947-70E740481C1C}">
                <a14:useLocalDpi xmlns:a14="http://schemas.microsoft.com/office/drawing/2010/main" val="0"/>
              </a:ext>
            </a:extLst>
          </a:blip>
          <a:srcRect t="23206" b="19836"/>
          <a:stretch/>
        </p:blipFill>
        <p:spPr>
          <a:xfrm>
            <a:off x="6685487" y="4147352"/>
            <a:ext cx="2458513" cy="2485598"/>
          </a:xfrm>
          <a:prstGeom prst="rect">
            <a:avLst/>
          </a:prstGeom>
        </p:spPr>
      </p:pic>
    </p:spTree>
    <p:extLst>
      <p:ext uri="{BB962C8B-B14F-4D97-AF65-F5344CB8AC3E}">
        <p14:creationId xmlns:p14="http://schemas.microsoft.com/office/powerpoint/2010/main" val="68149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FACTS:D</a:t>
            </a:r>
            <a:endParaRPr lang="en-US" dirty="0"/>
          </a:p>
        </p:txBody>
      </p:sp>
      <p:pic>
        <p:nvPicPr>
          <p:cNvPr id="4" name="Picture 3" descr="IMG_2227.PNG"/>
          <p:cNvPicPr>
            <a:picLocks noChangeAspect="1"/>
          </p:cNvPicPr>
          <p:nvPr/>
        </p:nvPicPr>
        <p:blipFill rotWithShape="1">
          <a:blip r:embed="rId2" cstate="email">
            <a:extLst>
              <a:ext uri="{28A0092B-C50C-407E-A947-70E740481C1C}">
                <a14:useLocalDpi xmlns:a14="http://schemas.microsoft.com/office/drawing/2010/main" val="0"/>
              </a:ext>
            </a:extLst>
          </a:blip>
          <a:srcRect t="35294" b="34389"/>
          <a:stretch/>
        </p:blipFill>
        <p:spPr>
          <a:xfrm>
            <a:off x="6404818" y="5224378"/>
            <a:ext cx="2651466" cy="1633622"/>
          </a:xfrm>
          <a:prstGeom prst="rect">
            <a:avLst/>
          </a:prstGeom>
        </p:spPr>
      </p:pic>
      <p:sp>
        <p:nvSpPr>
          <p:cNvPr id="3" name="Content Placeholder 2"/>
          <p:cNvSpPr>
            <a:spLocks noGrp="1"/>
          </p:cNvSpPr>
          <p:nvPr>
            <p:ph idx="1"/>
          </p:nvPr>
        </p:nvSpPr>
        <p:spPr>
          <a:xfrm>
            <a:off x="0" y="1452282"/>
            <a:ext cx="6217920" cy="5405718"/>
          </a:xfrm>
        </p:spPr>
        <p:txBody>
          <a:bodyPr>
            <a:normAutofit fontScale="85000" lnSpcReduction="20000"/>
          </a:bodyPr>
          <a:lstStyle/>
          <a:p>
            <a:pPr marL="285750" indent="-285750">
              <a:buFont typeface="Arial"/>
              <a:buChar char="•"/>
            </a:pPr>
            <a:r>
              <a:rPr lang="en-US" dirty="0" smtClean="0"/>
              <a:t>When sugar gliders are born they are about the size of a grain of rice. </a:t>
            </a:r>
            <a:endParaRPr lang="en-US" dirty="0"/>
          </a:p>
          <a:p>
            <a:pPr marL="285750" indent="-285750">
              <a:buFont typeface="Arial"/>
              <a:buChar char="•"/>
            </a:pPr>
            <a:r>
              <a:rPr lang="en-US" dirty="0" smtClean="0"/>
              <a:t>Sugar gliders have 10 different sounds </a:t>
            </a:r>
            <a:r>
              <a:rPr lang="en-US" dirty="0"/>
              <a:t>t</a:t>
            </a:r>
            <a:r>
              <a:rPr lang="en-US" dirty="0" smtClean="0"/>
              <a:t>hat they make, all meaning different things.</a:t>
            </a:r>
          </a:p>
          <a:p>
            <a:pPr marL="285750" indent="-285750">
              <a:buFont typeface="Arial"/>
              <a:buChar char="•"/>
            </a:pPr>
            <a:r>
              <a:rPr lang="en-US" dirty="0" smtClean="0"/>
              <a:t>Mating season takes place from June to January, with a peak in June and November. </a:t>
            </a:r>
          </a:p>
          <a:p>
            <a:pPr marL="285750" indent="-285750">
              <a:buFont typeface="Arial"/>
              <a:buChar char="•"/>
            </a:pPr>
            <a:r>
              <a:rPr lang="en-US" dirty="0" smtClean="0"/>
              <a:t>Males penis is bifurcated and females have two cervices. </a:t>
            </a:r>
          </a:p>
          <a:p>
            <a:pPr marL="285750" indent="-285750">
              <a:buFont typeface="Arial"/>
              <a:buChar char="•"/>
            </a:pPr>
            <a:r>
              <a:rPr lang="en-US" dirty="0" smtClean="0"/>
              <a:t>3 most common blood collection sites are the jugular, cranial vena cava, and medial </a:t>
            </a:r>
            <a:r>
              <a:rPr lang="en-US" dirty="0" err="1" smtClean="0"/>
              <a:t>tibial</a:t>
            </a:r>
            <a:r>
              <a:rPr lang="en-US" dirty="0" smtClean="0"/>
              <a:t> artery. You can also get blood from cephalic, saphenous, lateral tail veins, and femoral.</a:t>
            </a:r>
            <a:endParaRPr lang="en-US" dirty="0"/>
          </a:p>
          <a:p>
            <a:endParaRPr lang="en-US" dirty="0"/>
          </a:p>
        </p:txBody>
      </p:sp>
      <p:pic>
        <p:nvPicPr>
          <p:cNvPr id="5" name="Picture 4" descr="IMG_3138_2.PNG"/>
          <p:cNvPicPr>
            <a:picLocks noChangeAspect="1"/>
          </p:cNvPicPr>
          <p:nvPr/>
        </p:nvPicPr>
        <p:blipFill rotWithShape="1">
          <a:blip r:embed="rId3" cstate="email">
            <a:extLst>
              <a:ext uri="{28A0092B-C50C-407E-A947-70E740481C1C}">
                <a14:useLocalDpi xmlns:a14="http://schemas.microsoft.com/office/drawing/2010/main" val="0"/>
              </a:ext>
            </a:extLst>
          </a:blip>
          <a:srcRect l="-68624" t="26479" r="-6137" b="24495"/>
          <a:stretch/>
        </p:blipFill>
        <p:spPr>
          <a:xfrm>
            <a:off x="4629614" y="2902902"/>
            <a:ext cx="4514386" cy="2391816"/>
          </a:xfrm>
          <a:prstGeom prst="rect">
            <a:avLst/>
          </a:prstGeom>
        </p:spPr>
      </p:pic>
      <p:pic>
        <p:nvPicPr>
          <p:cNvPr id="6" name="Picture 5" descr="IMG_4399.PNG"/>
          <p:cNvPicPr>
            <a:picLocks noChangeAspect="1"/>
          </p:cNvPicPr>
          <p:nvPr/>
        </p:nvPicPr>
        <p:blipFill rotWithShape="1">
          <a:blip r:embed="rId4" cstate="email">
            <a:extLst>
              <a:ext uri="{28A0092B-C50C-407E-A947-70E740481C1C}">
                <a14:useLocalDpi xmlns:a14="http://schemas.microsoft.com/office/drawing/2010/main" val="0"/>
              </a:ext>
            </a:extLst>
          </a:blip>
          <a:srcRect l="15200" t="22712" r="15874" b="19932"/>
          <a:stretch/>
        </p:blipFill>
        <p:spPr>
          <a:xfrm>
            <a:off x="6447022" y="1443090"/>
            <a:ext cx="2328247" cy="1473880"/>
          </a:xfrm>
          <a:prstGeom prst="rect">
            <a:avLst/>
          </a:prstGeom>
        </p:spPr>
      </p:pic>
    </p:spTree>
    <p:extLst>
      <p:ext uri="{BB962C8B-B14F-4D97-AF65-F5344CB8AC3E}">
        <p14:creationId xmlns:p14="http://schemas.microsoft.com/office/powerpoint/2010/main" val="300887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exams in clinic</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Observe glider from cage before removing</a:t>
            </a:r>
          </a:p>
          <a:p>
            <a:r>
              <a:rPr lang="en-US" dirty="0" smtClean="0"/>
              <a:t>Check for balance, any obvious injury, nasal or eye discharge or bleeding</a:t>
            </a:r>
          </a:p>
          <a:p>
            <a:r>
              <a:rPr lang="en-US" dirty="0" smtClean="0"/>
              <a:t>A thorough and complete physical would require masking down to better handle the animal</a:t>
            </a:r>
          </a:p>
          <a:p>
            <a:r>
              <a:rPr lang="en-US" dirty="0" smtClean="0"/>
              <a:t>The owner may be required to assist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4044" y="2309191"/>
            <a:ext cx="3065121" cy="2943730"/>
          </a:xfrm>
        </p:spPr>
      </p:pic>
    </p:spTree>
    <p:extLst>
      <p:ext uri="{BB962C8B-B14F-4D97-AF65-F5344CB8AC3E}">
        <p14:creationId xmlns:p14="http://schemas.microsoft.com/office/powerpoint/2010/main" val="552794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 </a:t>
            </a:r>
            <a:endParaRPr lang="en-US" dirty="0"/>
          </a:p>
        </p:txBody>
      </p:sp>
      <p:sp>
        <p:nvSpPr>
          <p:cNvPr id="3" name="Content Placeholder 2"/>
          <p:cNvSpPr>
            <a:spLocks noGrp="1"/>
          </p:cNvSpPr>
          <p:nvPr>
            <p:ph sz="half" idx="2"/>
          </p:nvPr>
        </p:nvSpPr>
        <p:spPr>
          <a:xfrm>
            <a:off x="0" y="1452282"/>
            <a:ext cx="3830782" cy="3487739"/>
          </a:xfrm>
        </p:spPr>
        <p:txBody>
          <a:bodyPr>
            <a:normAutofit/>
          </a:bodyPr>
          <a:lstStyle/>
          <a:p>
            <a:pPr>
              <a:lnSpc>
                <a:spcPct val="120000"/>
              </a:lnSpc>
              <a:buFont typeface="Wingdings" pitchFamily="2" charset="2"/>
              <a:buChar char="§"/>
            </a:pPr>
            <a:r>
              <a:rPr lang="en-US" sz="2600" dirty="0" smtClean="0"/>
              <a:t>Sugar gliders can be challenging to examine without sedation. A through history should be taken first .</a:t>
            </a:r>
          </a:p>
          <a:p>
            <a:pPr>
              <a:buNone/>
            </a:pPr>
            <a:endParaRPr lang="en-US" b="1" dirty="0" smtClean="0"/>
          </a:p>
        </p:txBody>
      </p:sp>
      <p:sp>
        <p:nvSpPr>
          <p:cNvPr id="5" name="Text Placeholder 4"/>
          <p:cNvSpPr>
            <a:spLocks noGrp="1"/>
          </p:cNvSpPr>
          <p:nvPr>
            <p:ph type="body" sz="quarter" idx="3"/>
          </p:nvPr>
        </p:nvSpPr>
        <p:spPr>
          <a:xfrm>
            <a:off x="4766047" y="1656425"/>
            <a:ext cx="3566160" cy="639762"/>
          </a:xfrm>
        </p:spPr>
        <p:txBody>
          <a:bodyPr/>
          <a:lstStyle/>
          <a:p>
            <a:r>
              <a:rPr lang="en-US" b="1" dirty="0" smtClean="0"/>
              <a:t>Biological Data:</a:t>
            </a:r>
            <a:endParaRPr lang="en-US" dirty="0" smtClean="0"/>
          </a:p>
          <a:p>
            <a:endParaRPr lang="en-US" dirty="0"/>
          </a:p>
        </p:txBody>
      </p:sp>
      <p:sp>
        <p:nvSpPr>
          <p:cNvPr id="6" name="Content Placeholder 5"/>
          <p:cNvSpPr>
            <a:spLocks noGrp="1"/>
          </p:cNvSpPr>
          <p:nvPr>
            <p:ph sz="quarter" idx="4"/>
          </p:nvPr>
        </p:nvSpPr>
        <p:spPr>
          <a:xfrm>
            <a:off x="3830783" y="1879320"/>
            <a:ext cx="5091544" cy="4978679"/>
          </a:xfrm>
        </p:spPr>
        <p:txBody>
          <a:bodyPr>
            <a:normAutofit fontScale="40000" lnSpcReduction="20000"/>
          </a:bodyPr>
          <a:lstStyle/>
          <a:p>
            <a:pPr>
              <a:lnSpc>
                <a:spcPct val="120000"/>
              </a:lnSpc>
              <a:buNone/>
            </a:pPr>
            <a:r>
              <a:rPr lang="en-US" sz="5000" dirty="0" smtClean="0"/>
              <a:t>Weight range 95-160 grams</a:t>
            </a:r>
          </a:p>
          <a:p>
            <a:pPr>
              <a:lnSpc>
                <a:spcPct val="120000"/>
              </a:lnSpc>
              <a:buNone/>
            </a:pPr>
            <a:r>
              <a:rPr lang="en-US" sz="5000" dirty="0" smtClean="0"/>
              <a:t>Body length 16-21 cm</a:t>
            </a:r>
          </a:p>
          <a:p>
            <a:pPr>
              <a:lnSpc>
                <a:spcPct val="120000"/>
              </a:lnSpc>
              <a:buNone/>
            </a:pPr>
            <a:r>
              <a:rPr lang="en-US" sz="5000" dirty="0" smtClean="0"/>
              <a:t>Heart rate 200-300 beats per minute</a:t>
            </a:r>
          </a:p>
          <a:p>
            <a:pPr>
              <a:lnSpc>
                <a:spcPct val="120000"/>
              </a:lnSpc>
              <a:buNone/>
            </a:pPr>
            <a:r>
              <a:rPr lang="en-US" sz="5000" dirty="0" smtClean="0"/>
              <a:t>Respiration rate 16-40 breaths per minute</a:t>
            </a:r>
          </a:p>
          <a:p>
            <a:pPr>
              <a:lnSpc>
                <a:spcPct val="120000"/>
              </a:lnSpc>
              <a:buNone/>
            </a:pPr>
            <a:r>
              <a:rPr lang="en-US" sz="5000" dirty="0" smtClean="0"/>
              <a:t>Rectal temperature 96.5º - 97.9º</a:t>
            </a:r>
          </a:p>
          <a:p>
            <a:pPr>
              <a:lnSpc>
                <a:spcPct val="120000"/>
              </a:lnSpc>
              <a:buNone/>
            </a:pPr>
            <a:r>
              <a:rPr lang="en-US" sz="5000" dirty="0" smtClean="0"/>
              <a:t>Gestation 15-17 days, young leave the pouch at 70 days </a:t>
            </a:r>
          </a:p>
          <a:p>
            <a:pPr>
              <a:lnSpc>
                <a:spcPct val="120000"/>
              </a:lnSpc>
              <a:buNone/>
            </a:pPr>
            <a:r>
              <a:rPr lang="en-US" sz="5000" dirty="0" smtClean="0"/>
              <a:t>Weaning age 110-120 days</a:t>
            </a:r>
          </a:p>
          <a:p>
            <a:pPr>
              <a:lnSpc>
                <a:spcPct val="120000"/>
              </a:lnSpc>
              <a:buNone/>
            </a:pPr>
            <a:r>
              <a:rPr lang="en-US" sz="5000" dirty="0" smtClean="0"/>
              <a:t>Life span 9-12 years </a:t>
            </a:r>
          </a:p>
          <a:p>
            <a:endParaRPr lang="en-US" dirty="0"/>
          </a:p>
        </p:txBody>
      </p:sp>
      <p:pic>
        <p:nvPicPr>
          <p:cNvPr id="1026" name="Picture 2" descr="http://www.ferretuniverse.com/discus/messages/1263/64738.jpg"/>
          <p:cNvPicPr>
            <a:picLocks noChangeAspect="1" noChangeArrowheads="1"/>
          </p:cNvPicPr>
          <p:nvPr/>
        </p:nvPicPr>
        <p:blipFill>
          <a:blip r:embed="rId2" cstate="print"/>
          <a:srcRect/>
          <a:stretch>
            <a:fillRect/>
          </a:stretch>
        </p:blipFill>
        <p:spPr bwMode="auto">
          <a:xfrm>
            <a:off x="0" y="3968316"/>
            <a:ext cx="3810000" cy="32004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7069" y="2478510"/>
            <a:ext cx="3950037" cy="2667119"/>
          </a:xfrm>
        </p:spPr>
      </p:pic>
      <p:sp>
        <p:nvSpPr>
          <p:cNvPr id="4" name="Content Placeholder 3"/>
          <p:cNvSpPr>
            <a:spLocks noGrp="1"/>
          </p:cNvSpPr>
          <p:nvPr>
            <p:ph sz="half" idx="2"/>
          </p:nvPr>
        </p:nvSpPr>
        <p:spPr/>
        <p:txBody>
          <a:bodyPr>
            <a:normAutofit fontScale="92500" lnSpcReduction="10000"/>
          </a:bodyPr>
          <a:lstStyle/>
          <a:p>
            <a:r>
              <a:rPr lang="en-US" dirty="0" smtClean="0"/>
              <a:t>Blood </a:t>
            </a:r>
            <a:r>
              <a:rPr lang="en-US" dirty="0"/>
              <a:t>samples may be obtained from the cranial vena cava, jugular vein, medial tibial artery, or lateral tail vein. Blood volumes of up to 1% of body </a:t>
            </a:r>
            <a:r>
              <a:rPr lang="en-US" dirty="0" err="1"/>
              <a:t>wt</a:t>
            </a:r>
            <a:r>
              <a:rPr lang="en-US" dirty="0"/>
              <a:t> can be collected; typically 0.5–1 mL is obtained. </a:t>
            </a:r>
            <a:endParaRPr lang="en-US" dirty="0" smtClean="0"/>
          </a:p>
          <a:p>
            <a:r>
              <a:rPr lang="en-US" dirty="0" smtClean="0"/>
              <a:t>A 27 gauge needle or insulin syringe is indicated</a:t>
            </a:r>
            <a:endParaRPr lang="en-US" dirty="0"/>
          </a:p>
        </p:txBody>
      </p:sp>
    </p:spTree>
    <p:extLst>
      <p:ext uri="{BB962C8B-B14F-4D97-AF65-F5344CB8AC3E}">
        <p14:creationId xmlns:p14="http://schemas.microsoft.com/office/powerpoint/2010/main" val="1678051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Diseases</a:t>
            </a:r>
            <a:endParaRPr lang="en-US" dirty="0"/>
          </a:p>
        </p:txBody>
      </p:sp>
      <p:sp>
        <p:nvSpPr>
          <p:cNvPr id="3" name="Content Placeholder 2"/>
          <p:cNvSpPr>
            <a:spLocks noGrp="1"/>
          </p:cNvSpPr>
          <p:nvPr>
            <p:ph idx="1"/>
          </p:nvPr>
        </p:nvSpPr>
        <p:spPr/>
        <p:txBody>
          <a:bodyPr/>
          <a:lstStyle/>
          <a:p>
            <a:r>
              <a:rPr lang="en-US" dirty="0" smtClean="0"/>
              <a:t>Nutritional </a:t>
            </a:r>
            <a:r>
              <a:rPr lang="en-US" dirty="0" err="1" smtClean="0"/>
              <a:t>Osteodystropy</a:t>
            </a:r>
            <a:r>
              <a:rPr lang="en-US" dirty="0" smtClean="0"/>
              <a:t> </a:t>
            </a:r>
          </a:p>
          <a:p>
            <a:r>
              <a:rPr lang="en-US" dirty="0" smtClean="0"/>
              <a:t>Trauma</a:t>
            </a:r>
          </a:p>
          <a:p>
            <a:r>
              <a:rPr lang="en-US" dirty="0" smtClean="0"/>
              <a:t>Dental diseases</a:t>
            </a:r>
          </a:p>
          <a:p>
            <a:r>
              <a:rPr lang="en-US" dirty="0" smtClean="0"/>
              <a:t>Obesity </a:t>
            </a:r>
          </a:p>
          <a:p>
            <a:r>
              <a:rPr lang="en-US" dirty="0" smtClean="0"/>
              <a:t>Stress related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400" y="1136142"/>
            <a:ext cx="4404960" cy="994741"/>
          </a:xfrm>
        </p:spPr>
        <p:txBody>
          <a:bodyPr/>
          <a:lstStyle/>
          <a:p>
            <a:r>
              <a:rPr lang="en-US" dirty="0" smtClean="0"/>
              <a:t>obesity</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04214" y="2309191"/>
            <a:ext cx="3902098" cy="3344656"/>
          </a:xfrm>
        </p:spPr>
      </p:pic>
      <p:sp>
        <p:nvSpPr>
          <p:cNvPr id="4" name="Content Placeholder 3"/>
          <p:cNvSpPr>
            <a:spLocks noGrp="1"/>
          </p:cNvSpPr>
          <p:nvPr>
            <p:ph sz="half" idx="2"/>
          </p:nvPr>
        </p:nvSpPr>
        <p:spPr/>
        <p:txBody>
          <a:bodyPr/>
          <a:lstStyle/>
          <a:p>
            <a:r>
              <a:rPr lang="en-US" dirty="0" smtClean="0"/>
              <a:t>The biggest problem is obesity.  </a:t>
            </a:r>
          </a:p>
          <a:p>
            <a:r>
              <a:rPr lang="en-US" dirty="0" smtClean="0"/>
              <a:t>Poor diet and lack of exercise can be deadly.</a:t>
            </a:r>
          </a:p>
          <a:p>
            <a:r>
              <a:rPr lang="en-US" dirty="0" smtClean="0"/>
              <a:t>Their delicate bone structure cannot support obesity and their bodily systems will begin to fail. </a:t>
            </a:r>
            <a:endParaRPr lang="en-US" dirty="0"/>
          </a:p>
        </p:txBody>
      </p:sp>
    </p:spTree>
    <p:extLst>
      <p:ext uri="{BB962C8B-B14F-4D97-AF65-F5344CB8AC3E}">
        <p14:creationId xmlns:p14="http://schemas.microsoft.com/office/powerpoint/2010/main" val="4203271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Abscesses</a:t>
            </a:r>
            <a:endParaRPr lang="en-US" dirty="0"/>
          </a:p>
        </p:txBody>
      </p:sp>
      <p:sp>
        <p:nvSpPr>
          <p:cNvPr id="3" name="Content Placeholder 2"/>
          <p:cNvSpPr>
            <a:spLocks noGrp="1"/>
          </p:cNvSpPr>
          <p:nvPr>
            <p:ph sz="half" idx="1"/>
          </p:nvPr>
        </p:nvSpPr>
        <p:spPr>
          <a:xfrm>
            <a:off x="246521" y="2579387"/>
            <a:ext cx="3829503" cy="2777161"/>
          </a:xfrm>
        </p:spPr>
        <p:txBody>
          <a:bodyPr>
            <a:normAutofit fontScale="85000" lnSpcReduction="10000"/>
          </a:bodyPr>
          <a:lstStyle/>
          <a:p>
            <a:r>
              <a:rPr lang="en-US" dirty="0" smtClean="0"/>
              <a:t>Eye injury can be caused from fighting, or trauma from a fall.</a:t>
            </a:r>
          </a:p>
          <a:p>
            <a:r>
              <a:rPr lang="en-US" dirty="0" smtClean="0"/>
              <a:t>Because their eyes are so large, damage can be severe. </a:t>
            </a:r>
          </a:p>
          <a:p>
            <a:r>
              <a:rPr lang="en-US" dirty="0" smtClean="0"/>
              <a:t>Immediate treatment is required. </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418344" y="2721568"/>
            <a:ext cx="4334465" cy="2442506"/>
          </a:xfrm>
        </p:spPr>
      </p:pic>
    </p:spTree>
    <p:extLst>
      <p:ext uri="{BB962C8B-B14F-4D97-AF65-F5344CB8AC3E}">
        <p14:creationId xmlns:p14="http://schemas.microsoft.com/office/powerpoint/2010/main" val="599799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708220" y="2309191"/>
            <a:ext cx="5719572" cy="3220558"/>
          </a:xfrm>
        </p:spPr>
      </p:pic>
    </p:spTree>
    <p:extLst>
      <p:ext uri="{BB962C8B-B14F-4D97-AF65-F5344CB8AC3E}">
        <p14:creationId xmlns:p14="http://schemas.microsoft.com/office/powerpoint/2010/main" val="3395187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63443" y="1628593"/>
            <a:ext cx="3757097" cy="3572057"/>
          </a:xfrm>
        </p:spPr>
      </p:pic>
      <p:sp>
        <p:nvSpPr>
          <p:cNvPr id="4" name="Content Placeholder 3"/>
          <p:cNvSpPr>
            <a:spLocks noGrp="1"/>
          </p:cNvSpPr>
          <p:nvPr>
            <p:ph sz="half" idx="2"/>
          </p:nvPr>
        </p:nvSpPr>
        <p:spPr>
          <a:xfrm>
            <a:off x="4471416" y="1474471"/>
            <a:ext cx="4020400" cy="3726180"/>
          </a:xfrm>
        </p:spPr>
        <p:txBody>
          <a:bodyPr>
            <a:normAutofit fontScale="70000" lnSpcReduction="20000"/>
          </a:bodyPr>
          <a:lstStyle/>
          <a:p>
            <a:r>
              <a:rPr lang="en-US" dirty="0" smtClean="0"/>
              <a:t>The skin between the hand and foot is called the </a:t>
            </a:r>
            <a:r>
              <a:rPr lang="en-US" b="1" dirty="0" smtClean="0"/>
              <a:t>patagium</a:t>
            </a:r>
            <a:r>
              <a:rPr lang="en-US" dirty="0" smtClean="0"/>
              <a:t> </a:t>
            </a:r>
          </a:p>
          <a:p>
            <a:r>
              <a:rPr lang="en-US" dirty="0" smtClean="0"/>
              <a:t>Eyes protrude from the head and are wide set to see better in the dark.  </a:t>
            </a:r>
          </a:p>
          <a:p>
            <a:r>
              <a:rPr lang="en-US" dirty="0" smtClean="0"/>
              <a:t>Ears can move independently of each other for better sound gathering. </a:t>
            </a:r>
          </a:p>
          <a:p>
            <a:r>
              <a:rPr lang="en-US" dirty="0" smtClean="0"/>
              <a:t>Great sense of smell to locate food and recognize their territory. </a:t>
            </a:r>
          </a:p>
          <a:p>
            <a:r>
              <a:rPr lang="en-US" dirty="0" smtClean="0"/>
              <a:t>The tail is used as a ‘rudder’ to steer when they are gliding from tree to tree (or person to person)</a:t>
            </a:r>
          </a:p>
          <a:p>
            <a:endParaRPr lang="en-US" dirty="0"/>
          </a:p>
        </p:txBody>
      </p:sp>
    </p:spTree>
    <p:extLst>
      <p:ext uri="{BB962C8B-B14F-4D97-AF65-F5344CB8AC3E}">
        <p14:creationId xmlns:p14="http://schemas.microsoft.com/office/powerpoint/2010/main" val="299720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t>
            </a:r>
            <a:endParaRPr lang="en-US" dirty="0"/>
          </a:p>
        </p:txBody>
      </p:sp>
      <p:pic>
        <p:nvPicPr>
          <p:cNvPr id="4" name="Content Placeholder 3" descr="IMG_2245.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581" t="27343" r="2581" b="27223"/>
          <a:stretch/>
        </p:blipFill>
        <p:spPr>
          <a:xfrm>
            <a:off x="5708912" y="2738961"/>
            <a:ext cx="3248900" cy="2620227"/>
          </a:xfrm>
        </p:spPr>
      </p:pic>
      <p:sp>
        <p:nvSpPr>
          <p:cNvPr id="6" name="TextBox 5"/>
          <p:cNvSpPr txBox="1"/>
          <p:nvPr/>
        </p:nvSpPr>
        <p:spPr>
          <a:xfrm>
            <a:off x="0" y="1452283"/>
            <a:ext cx="5562767" cy="5016758"/>
          </a:xfrm>
          <a:prstGeom prst="rect">
            <a:avLst/>
          </a:prstGeom>
          <a:noFill/>
        </p:spPr>
        <p:txBody>
          <a:bodyPr wrap="square" rtlCol="0">
            <a:spAutoFit/>
          </a:bodyPr>
          <a:lstStyle/>
          <a:p>
            <a:pPr marL="285750" indent="-285750">
              <a:buFont typeface="Arial"/>
              <a:buChar char="•"/>
            </a:pPr>
            <a:r>
              <a:rPr lang="en-US" sz="2000" dirty="0" smtClean="0"/>
              <a:t>Sugar gliders have a cloaca </a:t>
            </a:r>
          </a:p>
          <a:p>
            <a:pPr marL="285750" indent="-285750">
              <a:buFont typeface="Arial"/>
              <a:buChar char="•"/>
            </a:pPr>
            <a:r>
              <a:rPr lang="en-US" sz="2000" dirty="0" smtClean="0"/>
              <a:t>Their </a:t>
            </a:r>
            <a:r>
              <a:rPr lang="en-US" sz="2000" dirty="0" err="1" smtClean="0"/>
              <a:t>patigum</a:t>
            </a:r>
            <a:r>
              <a:rPr lang="en-US" sz="2000" dirty="0" smtClean="0"/>
              <a:t> is the extra flap of skin between their front and back legs that outstretch when they parachute out to glide. </a:t>
            </a:r>
          </a:p>
          <a:p>
            <a:pPr marL="285750" indent="-285750">
              <a:buFont typeface="Arial"/>
              <a:buChar char="•"/>
            </a:pPr>
            <a:r>
              <a:rPr lang="en-US" sz="2000" dirty="0" smtClean="0"/>
              <a:t>They are known to glide up to 90 meters in the wild. That</a:t>
            </a:r>
            <a:r>
              <a:rPr lang="fr-FR" sz="2000" dirty="0" smtClean="0"/>
              <a:t>’</a:t>
            </a:r>
            <a:r>
              <a:rPr lang="en-US" sz="2000" dirty="0" smtClean="0"/>
              <a:t>s 295 feet and about 98.425 in yards. </a:t>
            </a:r>
          </a:p>
          <a:p>
            <a:pPr marL="285750" indent="-285750">
              <a:buFont typeface="Arial"/>
              <a:buChar char="•"/>
            </a:pPr>
            <a:r>
              <a:rPr lang="en-US" sz="2000" dirty="0" smtClean="0"/>
              <a:t>Sugar gliders have a pair of grooming claws on their second </a:t>
            </a:r>
            <a:r>
              <a:rPr lang="en-US" sz="2000" dirty="0"/>
              <a:t>and third toes </a:t>
            </a:r>
            <a:r>
              <a:rPr lang="en-US" sz="2000" dirty="0" smtClean="0"/>
              <a:t>that are </a:t>
            </a:r>
            <a:r>
              <a:rPr lang="en-US" sz="2000" dirty="0"/>
              <a:t>connected tightly together. Often called a "grooming claw" they use their feet to brush their fur and catch any </a:t>
            </a:r>
            <a:r>
              <a:rPr lang="en-US" sz="2000" dirty="0" smtClean="0"/>
              <a:t>foreign </a:t>
            </a:r>
            <a:r>
              <a:rPr lang="en-US" sz="2000" dirty="0"/>
              <a:t>objects between these two nails, which they will then lick out and continue their grooming</a:t>
            </a:r>
            <a:r>
              <a:rPr lang="en-US" sz="2000" dirty="0" smtClean="0"/>
              <a:t>.</a:t>
            </a:r>
          </a:p>
          <a:p>
            <a:pPr marL="285750" indent="-285750">
              <a:buFont typeface="Arial"/>
              <a:buChar char="•"/>
            </a:pPr>
            <a:r>
              <a:rPr lang="en-US" sz="2000" dirty="0" smtClean="0"/>
              <a:t>Female gliders have a pouch right above their cloaca where they will hold their joeys after birth.</a:t>
            </a:r>
          </a:p>
        </p:txBody>
      </p:sp>
    </p:spTree>
    <p:extLst>
      <p:ext uri="{BB962C8B-B14F-4D97-AF65-F5344CB8AC3E}">
        <p14:creationId xmlns:p14="http://schemas.microsoft.com/office/powerpoint/2010/main" val="99861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Cont..</a:t>
            </a:r>
            <a:endParaRPr lang="en-US" dirty="0"/>
          </a:p>
        </p:txBody>
      </p:sp>
      <p:sp>
        <p:nvSpPr>
          <p:cNvPr id="3" name="Content Placeholder 2"/>
          <p:cNvSpPr>
            <a:spLocks noGrp="1"/>
          </p:cNvSpPr>
          <p:nvPr>
            <p:ph idx="1"/>
          </p:nvPr>
        </p:nvSpPr>
        <p:spPr>
          <a:xfrm>
            <a:off x="3080824" y="1452283"/>
            <a:ext cx="6161649" cy="5405717"/>
          </a:xfrm>
        </p:spPr>
        <p:txBody>
          <a:bodyPr>
            <a:normAutofit fontScale="85000" lnSpcReduction="10000"/>
          </a:bodyPr>
          <a:lstStyle/>
          <a:p>
            <a:r>
              <a:rPr lang="en-US" dirty="0" smtClean="0"/>
              <a:t>Both male and female gliders have a scent gland on the top of their head and chest. </a:t>
            </a:r>
          </a:p>
          <a:p>
            <a:r>
              <a:rPr lang="en-US" dirty="0" smtClean="0"/>
              <a:t>Only males have a bald spot on their head due to the hormone secreted from the gland that they use to mark their territory. Their bald spot is an easy way to indentify If the glider is either male or female without checking the genital area. </a:t>
            </a:r>
          </a:p>
          <a:p>
            <a:r>
              <a:rPr lang="en-US" dirty="0" smtClean="0"/>
              <a:t>Sugar Gliders </a:t>
            </a:r>
            <a:r>
              <a:rPr lang="en-US" dirty="0"/>
              <a:t>hands AND feet each have four fingers and opposable </a:t>
            </a:r>
            <a:r>
              <a:rPr lang="en-US" dirty="0" smtClean="0"/>
              <a:t>thumbs.</a:t>
            </a:r>
          </a:p>
          <a:p>
            <a:r>
              <a:rPr lang="en-US" dirty="0" smtClean="0"/>
              <a:t>Sugar gliders tails are about 6 inches long and help them balance when climbing or even  in the air when they are gliding. </a:t>
            </a:r>
            <a:endParaRPr lang="en-US" dirty="0"/>
          </a:p>
        </p:txBody>
      </p:sp>
      <p:pic>
        <p:nvPicPr>
          <p:cNvPr id="4" name="Picture 3" descr="Petaurus_breviceps_1.jpg"/>
          <p:cNvPicPr>
            <a:picLocks noChangeAspect="1"/>
          </p:cNvPicPr>
          <p:nvPr/>
        </p:nvPicPr>
        <p:blipFill>
          <a:blip r:embed="rId2" cstate="print"/>
          <a:stretch>
            <a:fillRect/>
          </a:stretch>
        </p:blipFill>
        <p:spPr>
          <a:xfrm>
            <a:off x="126606" y="2634496"/>
            <a:ext cx="2982351" cy="2978552"/>
          </a:xfrm>
          <a:prstGeom prst="rect">
            <a:avLst/>
          </a:prstGeom>
        </p:spPr>
      </p:pic>
    </p:spTree>
    <p:extLst>
      <p:ext uri="{BB962C8B-B14F-4D97-AF65-F5344CB8AC3E}">
        <p14:creationId xmlns:p14="http://schemas.microsoft.com/office/powerpoint/2010/main" val="338319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4400.PNG"/>
          <p:cNvPicPr>
            <a:picLocks noGrp="1" noChangeAspect="1"/>
          </p:cNvPicPr>
          <p:nvPr>
            <p:ph idx="4294967295"/>
          </p:nvPr>
        </p:nvPicPr>
        <p:blipFill rotWithShape="1">
          <a:blip r:embed="rId2" cstate="email">
            <a:extLst>
              <a:ext uri="{28A0092B-C50C-407E-A947-70E740481C1C}">
                <a14:useLocalDpi xmlns:a14="http://schemas.microsoft.com/office/drawing/2010/main" val="0"/>
              </a:ext>
            </a:extLst>
          </a:blip>
          <a:srcRect t="25240" b="10094"/>
          <a:stretch/>
        </p:blipFill>
        <p:spPr>
          <a:xfrm>
            <a:off x="1842867" y="263255"/>
            <a:ext cx="5516563" cy="6330950"/>
          </a:xfrm>
        </p:spPr>
      </p:pic>
    </p:spTree>
    <p:extLst>
      <p:ext uri="{BB962C8B-B14F-4D97-AF65-F5344CB8AC3E}">
        <p14:creationId xmlns:p14="http://schemas.microsoft.com/office/powerpoint/2010/main" val="4212530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Joey</a:t>
            </a:r>
            <a:endParaRPr lang="en-US" dirty="0"/>
          </a:p>
        </p:txBody>
      </p:sp>
      <p:pic>
        <p:nvPicPr>
          <p:cNvPr id="6" name="Content Placeholder 5" descr="IMG_3043.JPG"/>
          <p:cNvPicPr>
            <a:picLocks noGrp="1" noChangeAspect="1"/>
          </p:cNvPicPr>
          <p:nvPr>
            <p:ph idx="1"/>
          </p:nvPr>
        </p:nvPicPr>
        <p:blipFill>
          <a:blip r:embed="rId2" cstate="email">
            <a:extLst>
              <a:ext uri="{28A0092B-C50C-407E-A947-70E740481C1C}">
                <a14:useLocalDpi xmlns:a14="http://schemas.microsoft.com/office/drawing/2010/main" val="0"/>
              </a:ext>
            </a:extLst>
          </a:blip>
          <a:srcRect t="12228" b="12228"/>
          <a:stretch>
            <a:fillRect/>
          </a:stretch>
        </p:blipFill>
        <p:spPr/>
      </p:pic>
    </p:spTree>
    <p:extLst>
      <p:ext uri="{BB962C8B-B14F-4D97-AF65-F5344CB8AC3E}">
        <p14:creationId xmlns:p14="http://schemas.microsoft.com/office/powerpoint/2010/main" val="153219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Crawling to pouch</a:t>
            </a:r>
            <a:endParaRPr lang="en-US" dirty="0"/>
          </a:p>
        </p:txBody>
      </p:sp>
      <p:pic>
        <p:nvPicPr>
          <p:cNvPr id="4" name="Content Placeholder 3" descr="IMG_4359.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377" b="27796"/>
          <a:stretch/>
        </p:blipFill>
        <p:spPr>
          <a:xfrm>
            <a:off x="792162" y="1603277"/>
            <a:ext cx="7072393" cy="5049853"/>
          </a:xfrm>
        </p:spPr>
      </p:pic>
    </p:spTree>
    <p:extLst>
      <p:ext uri="{BB962C8B-B14F-4D97-AF65-F5344CB8AC3E}">
        <p14:creationId xmlns:p14="http://schemas.microsoft.com/office/powerpoint/2010/main" val="391852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Stages</a:t>
            </a:r>
            <a:endParaRPr lang="en-US" dirty="0"/>
          </a:p>
        </p:txBody>
      </p:sp>
      <p:pic>
        <p:nvPicPr>
          <p:cNvPr id="4" name="Content Placeholder 3" descr="IMG_2241.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911" b="3240"/>
          <a:stretch/>
        </p:blipFill>
        <p:spPr>
          <a:xfrm>
            <a:off x="1185929" y="1477116"/>
            <a:ext cx="6997796" cy="6153864"/>
          </a:xfrm>
        </p:spPr>
      </p:pic>
    </p:spTree>
    <p:extLst>
      <p:ext uri="{BB962C8B-B14F-4D97-AF65-F5344CB8AC3E}">
        <p14:creationId xmlns:p14="http://schemas.microsoft.com/office/powerpoint/2010/main" val="2819517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2420</TotalTime>
  <Words>910</Words>
  <Application>Microsoft Office PowerPoint</Application>
  <PresentationFormat>On-screen Show (4:3)</PresentationFormat>
  <Paragraphs>90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Candara</vt:lpstr>
      <vt:lpstr>Mistral</vt:lpstr>
      <vt:lpstr>Wingdings</vt:lpstr>
      <vt:lpstr>Infusion</vt:lpstr>
      <vt:lpstr>Sugar Gliders </vt:lpstr>
      <vt:lpstr>What are Sugar Gliders?</vt:lpstr>
      <vt:lpstr>PowerPoint Presentation</vt:lpstr>
      <vt:lpstr>Anatomy </vt:lpstr>
      <vt:lpstr>Anatomy Cont..</vt:lpstr>
      <vt:lpstr>PowerPoint Presentation</vt:lpstr>
      <vt:lpstr>Joey</vt:lpstr>
      <vt:lpstr>Crawling to pouch</vt:lpstr>
      <vt:lpstr>Life Stages</vt:lpstr>
      <vt:lpstr>Life Stages cont…</vt:lpstr>
      <vt:lpstr>Life Stages cont…</vt:lpstr>
      <vt:lpstr>Variation of color</vt:lpstr>
      <vt:lpstr>PowerPoint Presentation</vt:lpstr>
      <vt:lpstr>Nutrition </vt:lpstr>
      <vt:lpstr>Diets</vt:lpstr>
      <vt:lpstr>What NOT to feed!</vt:lpstr>
      <vt:lpstr>Malnutrition in sugar gliders </vt:lpstr>
      <vt:lpstr>Cage settings and environmental needs</vt:lpstr>
      <vt:lpstr>Cage Sets &amp; Wheels</vt:lpstr>
      <vt:lpstr>PowerPoint Presentation</vt:lpstr>
      <vt:lpstr>Wheels NOT to use</vt:lpstr>
      <vt:lpstr>FUN FACTS:D</vt:lpstr>
      <vt:lpstr>Physical exams in clinic</vt:lpstr>
      <vt:lpstr>Physical Examination </vt:lpstr>
      <vt:lpstr>Blood Collection</vt:lpstr>
      <vt:lpstr>Common Diseases</vt:lpstr>
      <vt:lpstr>obesity</vt:lpstr>
      <vt:lpstr>Eye Abscesses</vt:lpstr>
      <vt:lpstr>Questions?</vt:lpstr>
    </vt:vector>
  </TitlesOfParts>
  <Company>PYREX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Gliders</dc:title>
  <dc:creator>Mikey Flores</dc:creator>
  <cp:lastModifiedBy>Alberto Mendozq</cp:lastModifiedBy>
  <cp:revision>114</cp:revision>
  <dcterms:created xsi:type="dcterms:W3CDTF">2015-02-07T01:04:26Z</dcterms:created>
  <dcterms:modified xsi:type="dcterms:W3CDTF">2019-06-22T00:07:39Z</dcterms:modified>
</cp:coreProperties>
</file>