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5AD71-E49B-486F-A2A3-3284009E9322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FE94B-E436-441B-8CC9-BDF0577F1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2F8-E7FC-4A9F-9944-15879BC2D37E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EB26-1BC7-447A-BD7D-7F1EDD5D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2F8-E7FC-4A9F-9944-15879BC2D37E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EB26-1BC7-447A-BD7D-7F1EDD5D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2F8-E7FC-4A9F-9944-15879BC2D37E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EB26-1BC7-447A-BD7D-7F1EDD5D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2F8-E7FC-4A9F-9944-15879BC2D37E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EB26-1BC7-447A-BD7D-7F1EDD5D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2F8-E7FC-4A9F-9944-15879BC2D37E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EB26-1BC7-447A-BD7D-7F1EDD5D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2F8-E7FC-4A9F-9944-15879BC2D37E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EB26-1BC7-447A-BD7D-7F1EDD5D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2F8-E7FC-4A9F-9944-15879BC2D37E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EB26-1BC7-447A-BD7D-7F1EDD5D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2F8-E7FC-4A9F-9944-15879BC2D37E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EB26-1BC7-447A-BD7D-7F1EDD5D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2F8-E7FC-4A9F-9944-15879BC2D37E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EB26-1BC7-447A-BD7D-7F1EDD5D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2F8-E7FC-4A9F-9944-15879BC2D37E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EB26-1BC7-447A-BD7D-7F1EDD5D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2F8-E7FC-4A9F-9944-15879BC2D37E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EB26-1BC7-447A-BD7D-7F1EDD5D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922F8-E7FC-4A9F-9944-15879BC2D37E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DEB26-1BC7-447A-BD7D-7F1EDD5D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Chelonians</a:t>
            </a:r>
          </a:p>
        </p:txBody>
      </p:sp>
      <p:pic>
        <p:nvPicPr>
          <p:cNvPr id="2060" name="Picture 12" descr="lgpp30887+leonardo-michelangelo-donatello-and-raphael-teenage-mutant-ninja-turtles-po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81200"/>
            <a:ext cx="3048000" cy="4582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Chelonian Characteristics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smtClean="0"/>
              <a:t>Shell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50 – 60 bones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Fused w/ ribs &amp; vertebrae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Scutes</a:t>
            </a:r>
          </a:p>
          <a:p>
            <a:r>
              <a:rPr lang="en-US" smtClean="0"/>
              <a:t>Shell variations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Trionyx spp. (softshells)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Pancake tortoise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Box  and Mud turtles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African hingebacks</a:t>
            </a:r>
          </a:p>
          <a:p>
            <a:pPr lvl="1">
              <a:buFont typeface="Arial" charset="0"/>
              <a:buChar char="•"/>
            </a:pPr>
            <a:endParaRPr lang="en-US" smtClean="0"/>
          </a:p>
        </p:txBody>
      </p:sp>
      <p:pic>
        <p:nvPicPr>
          <p:cNvPr id="15364" name="Content Placeholder 4" descr="c_turtl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828800"/>
            <a:ext cx="3638550" cy="3638550"/>
          </a:xfrm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943600" y="5029200"/>
            <a:ext cx="2438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www.dfo-mpo.gc.ca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Chelonian Characteristics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smtClean="0"/>
              <a:t>Shell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50 – 60 bones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Fused w/ ribs &amp; vertebrae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Scutes</a:t>
            </a:r>
          </a:p>
          <a:p>
            <a:r>
              <a:rPr lang="en-US" smtClean="0"/>
              <a:t>Shell variations</a:t>
            </a:r>
          </a:p>
          <a:p>
            <a:pPr lvl="1">
              <a:buFont typeface="Arial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Softshells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Pancake tortoise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Box and Mud turtles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African hingebacks</a:t>
            </a:r>
          </a:p>
          <a:p>
            <a:pPr lvl="1">
              <a:buFont typeface="Arial" charset="0"/>
              <a:buChar char="•"/>
            </a:pPr>
            <a:endParaRPr lang="en-US" smtClean="0"/>
          </a:p>
        </p:txBody>
      </p:sp>
      <p:pic>
        <p:nvPicPr>
          <p:cNvPr id="16388" name="Content Placeholder 6" descr="spinysoftshell_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3500" y="2776538"/>
            <a:ext cx="3048000" cy="2171700"/>
          </a:xfrm>
        </p:spPr>
      </p:pic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5486400" y="47244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www.herpnet.net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Chelonian Characteristics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smtClean="0"/>
              <a:t>Shell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50 – 60 bones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Fused w/ ribs &amp; vertebrae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Scutes</a:t>
            </a:r>
          </a:p>
          <a:p>
            <a:r>
              <a:rPr lang="en-US" smtClean="0"/>
              <a:t>Shell variations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Trionyx spp. (softshells)</a:t>
            </a:r>
          </a:p>
          <a:p>
            <a:pPr lvl="1">
              <a:buFont typeface="Arial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Pancake tortoise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Box and Mud turtles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African hingebacks</a:t>
            </a:r>
          </a:p>
          <a:p>
            <a:pPr lvl="1">
              <a:buFont typeface="Arial" charset="0"/>
              <a:buChar char="•"/>
            </a:pPr>
            <a:endParaRPr lang="en-US" smtClean="0"/>
          </a:p>
        </p:txBody>
      </p:sp>
      <p:pic>
        <p:nvPicPr>
          <p:cNvPr id="17412" name="Content Placeholder 7" descr="Pancake-tortoise-anterior-vie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509838"/>
            <a:ext cx="3657600" cy="2451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Chelonian Characteristics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smtClean="0"/>
              <a:t>Shell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50 – 60 bones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Fused w/ ribs &amp; vertebrae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Scutes</a:t>
            </a:r>
          </a:p>
          <a:p>
            <a:r>
              <a:rPr lang="en-US" smtClean="0"/>
              <a:t>Shell variations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Trionyx spp. (softshells)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Pancake tortoise</a:t>
            </a:r>
          </a:p>
          <a:p>
            <a:pPr lvl="1">
              <a:buFont typeface="Arial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Box and Mud turtles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African hingebacks</a:t>
            </a:r>
          </a:p>
          <a:p>
            <a:pPr lvl="1">
              <a:buFont typeface="Arial" charset="0"/>
              <a:buChar char="•"/>
            </a:pPr>
            <a:endParaRPr lang="en-US" smtClean="0"/>
          </a:p>
        </p:txBody>
      </p:sp>
      <p:pic>
        <p:nvPicPr>
          <p:cNvPr id="18436" name="Content Placeholder 7" descr="YellowBoxTurtle-7414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62500" y="2433638"/>
            <a:ext cx="3543300" cy="2657475"/>
          </a:xfrm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5638800" y="4876800"/>
            <a:ext cx="2438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www.birdwatchersdigest.com</a:t>
            </a:r>
            <a:br>
              <a:rPr lang="en-US" sz="1100">
                <a:latin typeface="Calibri" pitchFamily="34" charset="0"/>
              </a:rPr>
            </a:br>
            <a:endParaRPr lang="en-US" sz="11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7" descr="hing-bac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2590800"/>
            <a:ext cx="3214688" cy="2057400"/>
          </a:xfrm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Chelonian Characteristics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smtClean="0"/>
              <a:t>Shell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50 – 60 bones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Fused w/ ribs &amp; vertebrae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Scutes</a:t>
            </a:r>
          </a:p>
          <a:p>
            <a:r>
              <a:rPr lang="en-US" smtClean="0"/>
              <a:t>Shell variations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Trionyx spp. (softshells)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Pancake tortoise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Box and Mud turtles</a:t>
            </a:r>
          </a:p>
          <a:p>
            <a:pPr lvl="1">
              <a:buFont typeface="Arial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African hingebacks</a:t>
            </a:r>
          </a:p>
          <a:p>
            <a:pPr lvl="1">
              <a:buFont typeface="Arial" charset="0"/>
              <a:buChar char="•"/>
            </a:pPr>
            <a:endParaRPr lang="en-US" smtClean="0"/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486400" y="4419600"/>
            <a:ext cx="2667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www.americanheadhunters.com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Chelonian Characteristics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err="1" smtClean="0"/>
              <a:t>Coelomic</a:t>
            </a:r>
            <a:r>
              <a:rPr lang="en-US" dirty="0" smtClean="0"/>
              <a:t> cavity</a:t>
            </a:r>
          </a:p>
          <a:p>
            <a:r>
              <a:rPr lang="en-US" dirty="0" smtClean="0"/>
              <a:t>Respiration</a:t>
            </a:r>
          </a:p>
          <a:p>
            <a:r>
              <a:rPr lang="en-US" dirty="0" smtClean="0"/>
              <a:t>Skin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Scaled vs. scale-less</a:t>
            </a:r>
          </a:p>
          <a:p>
            <a:r>
              <a:rPr lang="en-US" dirty="0" smtClean="0"/>
              <a:t>Uncoordinated shedding</a:t>
            </a:r>
          </a:p>
          <a:p>
            <a:r>
              <a:rPr lang="en-US" dirty="0" smtClean="0"/>
              <a:t>No external ears</a:t>
            </a:r>
          </a:p>
          <a:p>
            <a:r>
              <a:rPr lang="en-US" dirty="0" smtClean="0"/>
              <a:t>Oviparous</a:t>
            </a:r>
          </a:p>
          <a:p>
            <a:endParaRPr lang="en-US" dirty="0" smtClean="0"/>
          </a:p>
        </p:txBody>
      </p:sp>
      <p:pic>
        <p:nvPicPr>
          <p:cNvPr id="20484" name="Content Placeholder 4" descr="turtleanatomy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905000"/>
            <a:ext cx="4400550" cy="2781300"/>
          </a:xfrm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6172200" y="4648200"/>
            <a:ext cx="2209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turtlestuff.com</a:t>
            </a:r>
            <a:br>
              <a:rPr lang="en-US" sz="1100">
                <a:latin typeface="Calibri" pitchFamily="34" charset="0"/>
              </a:rPr>
            </a:br>
            <a:endParaRPr lang="en-US" sz="11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General Husbandry </a:t>
            </a:r>
            <a:br>
              <a:rPr lang="en-US" dirty="0" smtClean="0"/>
            </a:br>
            <a:r>
              <a:rPr lang="en-US" dirty="0" smtClean="0"/>
              <a:t>Considerations 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200" smtClean="0"/>
          </a:p>
          <a:p>
            <a:r>
              <a:rPr lang="en-US" sz="3200" smtClean="0"/>
              <a:t>Enclosures </a:t>
            </a:r>
          </a:p>
          <a:p>
            <a:r>
              <a:rPr lang="en-US" sz="3200" smtClean="0"/>
              <a:t>Substrates</a:t>
            </a:r>
          </a:p>
          <a:p>
            <a:r>
              <a:rPr lang="en-US" sz="3200" smtClean="0"/>
              <a:t>Temperature</a:t>
            </a:r>
          </a:p>
          <a:p>
            <a:r>
              <a:rPr lang="en-US" sz="3200" smtClean="0"/>
              <a:t>Photoperiod </a:t>
            </a:r>
          </a:p>
          <a:p>
            <a:r>
              <a:rPr lang="en-US" sz="3200" smtClean="0"/>
              <a:t> Light Quality</a:t>
            </a:r>
          </a:p>
          <a:p>
            <a:r>
              <a:rPr lang="en-US" sz="3200" smtClean="0"/>
              <a:t>Humidity</a:t>
            </a:r>
          </a:p>
          <a:p>
            <a:endParaRPr lang="en-US" sz="3200" smtClean="0"/>
          </a:p>
        </p:txBody>
      </p:sp>
      <p:pic>
        <p:nvPicPr>
          <p:cNvPr id="30724" name="Content Placeholder 5" descr="crocodile-cage-diving_18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062163"/>
            <a:ext cx="4225925" cy="3163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Chelonian Enclosures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smtClean="0"/>
              <a:t>Size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~5L x 5L: length x width</a:t>
            </a:r>
          </a:p>
          <a:p>
            <a:r>
              <a:rPr lang="en-US" smtClean="0">
                <a:solidFill>
                  <a:srgbClr val="FF0000"/>
                </a:solidFill>
              </a:rPr>
              <a:t>Terrestrial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Plastic containers,  aquariums, outdoor pins</a:t>
            </a:r>
          </a:p>
          <a:p>
            <a:r>
              <a:rPr lang="en-US" smtClean="0"/>
              <a:t>Semi-aquatic &amp; Aquatic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Aquariums, ponds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Haul out &amp; basking areas</a:t>
            </a:r>
          </a:p>
          <a:p>
            <a:r>
              <a:rPr lang="en-US" smtClean="0"/>
              <a:t>Hiding places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endParaRPr lang="en-US" smtClean="0"/>
          </a:p>
        </p:txBody>
      </p:sp>
      <p:pic>
        <p:nvPicPr>
          <p:cNvPr id="31748" name="Content Placeholder 6" descr="Great_fin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1447800"/>
            <a:ext cx="2438400" cy="1828800"/>
          </a:xfrm>
        </p:spPr>
      </p:pic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5791200" y="32004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www.ball-pythons.net</a:t>
            </a:r>
          </a:p>
        </p:txBody>
      </p:sp>
      <p:pic>
        <p:nvPicPr>
          <p:cNvPr id="31750" name="Picture 10" descr="aa_turtle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810000"/>
            <a:ext cx="255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11"/>
          <p:cNvSpPr txBox="1">
            <a:spLocks noChangeArrowheads="1"/>
          </p:cNvSpPr>
          <p:nvPr/>
        </p:nvSpPr>
        <p:spPr bwMode="auto">
          <a:xfrm>
            <a:off x="5791200" y="5410200"/>
            <a:ext cx="2057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advocacy.britannica.com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Chelonian Enclosures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smtClean="0"/>
              <a:t>Size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~5L x 5L: length x width</a:t>
            </a:r>
          </a:p>
          <a:p>
            <a:r>
              <a:rPr lang="en-US" smtClean="0">
                <a:solidFill>
                  <a:srgbClr val="FF0000"/>
                </a:solidFill>
              </a:rPr>
              <a:t>Terrestrial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Plastic containers,  aquariums, outdoor pins</a:t>
            </a:r>
          </a:p>
          <a:p>
            <a:r>
              <a:rPr lang="en-US" smtClean="0"/>
              <a:t>Semi-aquatic &amp; Aquatic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Aquariums, ponds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Haul out &amp; basking areas</a:t>
            </a:r>
          </a:p>
          <a:p>
            <a:r>
              <a:rPr lang="en-US" smtClean="0"/>
              <a:t>Hiding places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endParaRPr lang="en-US" smtClean="0"/>
          </a:p>
        </p:txBody>
      </p:sp>
      <p:pic>
        <p:nvPicPr>
          <p:cNvPr id="32772" name="Content Placeholder 13" descr="cage-1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828800"/>
            <a:ext cx="2749550" cy="1828800"/>
          </a:xfrm>
        </p:spPr>
      </p:pic>
      <p:sp>
        <p:nvSpPr>
          <p:cNvPr id="32773" name="TextBox 14"/>
          <p:cNvSpPr txBox="1">
            <a:spLocks noChangeArrowheads="1"/>
          </p:cNvSpPr>
          <p:nvPr/>
        </p:nvSpPr>
        <p:spPr bwMode="auto">
          <a:xfrm>
            <a:off x="5562600" y="3581400"/>
            <a:ext cx="2209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members.aol.com</a:t>
            </a:r>
            <a:br>
              <a:rPr lang="en-US" sz="1100">
                <a:latin typeface="Calibri" pitchFamily="34" charset="0"/>
              </a:rPr>
            </a:br>
            <a:endParaRPr lang="en-US" sz="1100">
              <a:latin typeface="Calibri" pitchFamily="34" charset="0"/>
            </a:endParaRPr>
          </a:p>
        </p:txBody>
      </p:sp>
      <p:pic>
        <p:nvPicPr>
          <p:cNvPr id="32774" name="Picture 15" descr="ultimate-x-pen-black-with-snaps.jpg"/>
          <p:cNvPicPr>
            <a:picLocks noChangeAspect="1"/>
          </p:cNvPicPr>
          <p:nvPr/>
        </p:nvPicPr>
        <p:blipFill>
          <a:blip r:embed="rId3" cstate="print"/>
          <a:srcRect t="25600"/>
          <a:stretch>
            <a:fillRect/>
          </a:stretch>
        </p:blipFill>
        <p:spPr bwMode="auto">
          <a:xfrm>
            <a:off x="5257800" y="4114800"/>
            <a:ext cx="25146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Chelonian Enclosures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smtClean="0"/>
              <a:t>Size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~5L x 5L: length x width</a:t>
            </a:r>
          </a:p>
          <a:p>
            <a:r>
              <a:rPr lang="en-US" smtClean="0"/>
              <a:t>Terrestrial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Plastic containers,  aquariums, outdoor pins</a:t>
            </a:r>
          </a:p>
          <a:p>
            <a:r>
              <a:rPr lang="en-US" smtClean="0">
                <a:solidFill>
                  <a:srgbClr val="FF0000"/>
                </a:solidFill>
              </a:rPr>
              <a:t>Semi-aquatic &amp; Aquatic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Aquariums, ponds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Haul out &amp; basking areas</a:t>
            </a:r>
          </a:p>
          <a:p>
            <a:r>
              <a:rPr lang="en-US" smtClean="0"/>
              <a:t>Hiding places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endParaRPr lang="en-US" smtClean="0"/>
          </a:p>
        </p:txBody>
      </p:sp>
      <p:pic>
        <p:nvPicPr>
          <p:cNvPr id="33796" name="Content Placeholder 7" descr="tank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905000"/>
            <a:ext cx="3200400" cy="1952625"/>
          </a:xfrm>
        </p:spPr>
      </p:pic>
      <p:sp>
        <p:nvSpPr>
          <p:cNvPr id="33797" name="TextBox 8"/>
          <p:cNvSpPr txBox="1">
            <a:spLocks noChangeArrowheads="1"/>
          </p:cNvSpPr>
          <p:nvPr/>
        </p:nvSpPr>
        <p:spPr bwMode="auto">
          <a:xfrm>
            <a:off x="5334000" y="3810000"/>
            <a:ext cx="2590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www.unc.edu</a:t>
            </a:r>
            <a:br>
              <a:rPr lang="en-US" sz="1100">
                <a:latin typeface="Calibri" pitchFamily="34" charset="0"/>
              </a:rPr>
            </a:br>
            <a:endParaRPr lang="en-US" sz="1100">
              <a:latin typeface="Calibri" pitchFamily="34" charset="0"/>
            </a:endParaRPr>
          </a:p>
        </p:txBody>
      </p:sp>
      <p:pic>
        <p:nvPicPr>
          <p:cNvPr id="33798" name="Picture 9" descr="turtles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91000"/>
            <a:ext cx="2743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Chelonian Taxonomy</a:t>
            </a:r>
          </a:p>
        </p:txBody>
      </p:sp>
      <p:sp>
        <p:nvSpPr>
          <p:cNvPr id="717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Order:  Chelonia/Testudines</a:t>
            </a:r>
          </a:p>
          <a:p>
            <a:r>
              <a:rPr lang="en-US" smtClean="0"/>
              <a:t>2 Suborders: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Pleurodira  ( 2 families, approx. 75 spp.)</a:t>
            </a:r>
          </a:p>
          <a:p>
            <a:pPr marL="1371600" lvl="2" indent="-514350"/>
            <a:r>
              <a:rPr lang="en-US" smtClean="0"/>
              <a:t>Side-neck turtles: unable to retract neck</a:t>
            </a:r>
          </a:p>
          <a:p>
            <a:pPr marL="1371600" lvl="2" indent="-514350"/>
            <a:r>
              <a:rPr lang="en-US" smtClean="0"/>
              <a:t>Aquatic – semi aquatic 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Cryptodira  ( 11 families, approx. 200 spp.)</a:t>
            </a:r>
          </a:p>
          <a:p>
            <a:pPr marL="1371600" lvl="2" indent="-514350"/>
            <a:r>
              <a:rPr lang="en-US" smtClean="0"/>
              <a:t>Able to retract neck straight back into shell</a:t>
            </a:r>
          </a:p>
          <a:p>
            <a:pPr marL="1371600" lvl="2" indent="-514350"/>
            <a:r>
              <a:rPr lang="en-US" smtClean="0"/>
              <a:t>Terrestrial, aquatic, and semi-aquatic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Nutrition: Water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provide fresh water!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Water bowls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Misting leaves and rocks</a:t>
            </a:r>
          </a:p>
          <a:p>
            <a:r>
              <a:rPr lang="en-US" dirty="0" smtClean="0"/>
              <a:t>Soak terrestrial </a:t>
            </a:r>
            <a:r>
              <a:rPr lang="en-US" smtClean="0"/>
              <a:t>chelonians </a:t>
            </a:r>
            <a:r>
              <a:rPr lang="en-US" smtClean="0"/>
              <a:t>daily</a:t>
            </a:r>
            <a:endParaRPr lang="en-US" dirty="0" smtClean="0"/>
          </a:p>
          <a:p>
            <a:r>
              <a:rPr lang="en-US" dirty="0" smtClean="0"/>
              <a:t>Dehydration, gout, renal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Nutrition: Feeding Herbivores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~ 95% vegetables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Mustard &amp; collard greens, dandelions, kale, parsley, watercress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~ 5% fruit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Grapes, apples, tomatoes, mangos, </a:t>
            </a:r>
            <a:r>
              <a:rPr lang="en-US" dirty="0" err="1" smtClean="0"/>
              <a:t>stawberries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Need vitamin &amp; mineral supplements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Blend together!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1205" name="Picture 5" descr="image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95400"/>
            <a:ext cx="341471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5562600" y="5867400"/>
            <a:ext cx="2514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www.sdturtle.org</a:t>
            </a:r>
          </a:p>
        </p:txBody>
      </p:sp>
      <p:pic>
        <p:nvPicPr>
          <p:cNvPr id="7" name="Picture 6" descr="http://pet.imageg.net/graphics/product_images/pPETS-3764669t4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76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838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Nutrition: Feeding Omnivores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50% animal/high protein foods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Earthworms, crickets, slugs, snails, pinkies</a:t>
            </a:r>
          </a:p>
          <a:p>
            <a:r>
              <a:rPr lang="en-US" dirty="0" smtClean="0"/>
              <a:t>50% plant material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75% vegetables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-Lettuces, kale, carrots, sweet potato, alfalfa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25% fruit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-apple, orange, banana, </a:t>
            </a:r>
          </a:p>
          <a:p>
            <a:pPr lvl="1"/>
            <a:endParaRPr lang="en-US" dirty="0" smtClean="0"/>
          </a:p>
        </p:txBody>
      </p:sp>
      <p:pic>
        <p:nvPicPr>
          <p:cNvPr id="9" name="Content Placeholder 8" descr="http://www.turtlesite.info/pictures/Turtle,Red-eared_Slider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19200"/>
            <a:ext cx="350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i524.photobucket.com/albums/cc324/BitesNStrikes/311020082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171950"/>
            <a:ext cx="3733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Nutrition: Feeding Carnivores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343400" cy="4525963"/>
          </a:xfrm>
        </p:spPr>
        <p:txBody>
          <a:bodyPr/>
          <a:lstStyle/>
          <a:p>
            <a:r>
              <a:rPr lang="en-US" dirty="0" smtClean="0"/>
              <a:t>Turtles: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Whole fish, rats, mice &amp; pinkies, shrimp (w/shells)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Insects in moderation</a:t>
            </a:r>
          </a:p>
        </p:txBody>
      </p:sp>
      <p:pic>
        <p:nvPicPr>
          <p:cNvPr id="6" name="Content Placeholder 5" descr="http://fl.biology.usgs.gov/posters/Herpetology/Snapping_Turtles/snapping_turtle_4a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4038600" cy="266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Nutrition: Feeding Frequencies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tortoises: Every other day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r>
              <a:rPr lang="en-US" dirty="0" smtClean="0"/>
              <a:t>Aquatic/Semi-Aquatic chelonians: 2-3x a week</a:t>
            </a:r>
          </a:p>
          <a:p>
            <a:endParaRPr lang="en-US" dirty="0" smtClean="0"/>
          </a:p>
          <a:p>
            <a:r>
              <a:rPr lang="en-US" dirty="0" smtClean="0"/>
              <a:t>Large carnivorous: Alligator Snapping Turtle 1-2 times a week</a:t>
            </a:r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Resume</a:t>
            </a:r>
            <a:br>
              <a:rPr lang="en-US"/>
            </a:br>
            <a:r>
              <a:rPr lang="en-US"/>
              <a:t>Husbandry for Reptiles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 dirty="0"/>
              <a:t>Understanding the natural history (anatomy, physiology, habitat requirements, reproductive habits, behavior, longevity) of the patient in question is the greatest diagnostic tool in differentiate between normal health and disease.</a:t>
            </a:r>
          </a:p>
          <a:p>
            <a:pPr>
              <a:buFont typeface="Wingdings" pitchFamily="2" charset="2"/>
              <a:buNone/>
            </a:pPr>
            <a:r>
              <a:rPr lang="en-US" sz="2600" dirty="0"/>
              <a:t>Combining this knowledge with the presenting complaint, medical history, physical examination and laboratory data is necessary for the treatment and rehabilitation of the diseased patient.</a:t>
            </a:r>
          </a:p>
          <a:p>
            <a:pPr>
              <a:buFont typeface="Wingdings" pitchFamily="2" charset="2"/>
              <a:buNone/>
            </a:pPr>
            <a:r>
              <a:rPr lang="en-US" sz="2600" dirty="0"/>
              <a:t>Read page 40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Chelonian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7244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Suborder </a:t>
            </a:r>
            <a:r>
              <a:rPr lang="en-US" sz="3200" dirty="0" err="1" smtClean="0"/>
              <a:t>Pleurodira</a:t>
            </a:r>
            <a:endParaRPr lang="en-US" sz="3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Pelomedusidae</a:t>
            </a:r>
            <a:endParaRPr lang="en-US" dirty="0" smtClean="0">
              <a:solidFill>
                <a:srgbClr val="FF000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Chelidae</a:t>
            </a:r>
            <a:endParaRPr lang="en-US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8196" name="Content Placeholder 4" descr="mata-mata-turtle-800x5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1524000"/>
            <a:ext cx="2819400" cy="2133600"/>
          </a:xfrm>
        </p:spPr>
      </p:pic>
      <p:pic>
        <p:nvPicPr>
          <p:cNvPr id="8197" name="Picture 5" descr="siebenroc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1910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6324600" y="358140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Mata Mata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6324600" y="6248400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Snake Neck Turtle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Chelonian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181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Suborder </a:t>
            </a:r>
            <a:r>
              <a:rPr lang="en-US" sz="3200" dirty="0" err="1" smtClean="0"/>
              <a:t>Cryptodira</a:t>
            </a:r>
            <a:endParaRPr lang="en-US" sz="3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FF0000"/>
                </a:solidFill>
              </a:rPr>
              <a:t>Chelonidae</a:t>
            </a:r>
            <a:r>
              <a:rPr lang="en-US" dirty="0" smtClean="0"/>
              <a:t>: marine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Chelydridae</a:t>
            </a:r>
            <a:r>
              <a:rPr lang="en-US" dirty="0" smtClean="0"/>
              <a:t>: snapping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Emydidae</a:t>
            </a:r>
            <a:r>
              <a:rPr lang="en-US" dirty="0" smtClean="0"/>
              <a:t>: pond &amp; river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Kinosternidae</a:t>
            </a:r>
            <a:r>
              <a:rPr lang="en-US" dirty="0" smtClean="0"/>
              <a:t>: mud &amp; musk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Testunidae</a:t>
            </a:r>
            <a:r>
              <a:rPr lang="en-US" dirty="0" smtClean="0"/>
              <a:t>: land/true tortoises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Trionychidae</a:t>
            </a:r>
            <a:r>
              <a:rPr lang="en-US" dirty="0" smtClean="0"/>
              <a:t>: soft-shelled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9220" name="Picture 10" descr="sea-turt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09800"/>
            <a:ext cx="31051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5943600" y="4419600"/>
            <a:ext cx="2743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www.answersingenesis.org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Chelonian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1054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Suborder </a:t>
            </a:r>
            <a:r>
              <a:rPr lang="en-US" sz="3200" dirty="0" err="1" smtClean="0"/>
              <a:t>Cryptodira</a:t>
            </a:r>
            <a:endParaRPr lang="en-US" sz="3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Chelonidae</a:t>
            </a:r>
            <a:r>
              <a:rPr lang="en-US" dirty="0" smtClean="0"/>
              <a:t>: marine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FF0000"/>
                </a:solidFill>
              </a:rPr>
              <a:t>Chelydridae</a:t>
            </a:r>
            <a:r>
              <a:rPr lang="en-US" dirty="0" smtClean="0"/>
              <a:t>: snapping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Emydidae</a:t>
            </a:r>
            <a:r>
              <a:rPr lang="en-US" dirty="0" smtClean="0"/>
              <a:t>: pond &amp; river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Kinosternidae</a:t>
            </a:r>
            <a:r>
              <a:rPr lang="en-US" dirty="0" smtClean="0"/>
              <a:t>: mud &amp; musk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Testunidae</a:t>
            </a:r>
            <a:r>
              <a:rPr lang="en-US" dirty="0" smtClean="0"/>
              <a:t>: land/true tortoises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Trionychidae</a:t>
            </a:r>
            <a:r>
              <a:rPr lang="en-US" dirty="0" smtClean="0"/>
              <a:t>: soft-shelled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0244" name="Content Placeholder 7" descr="800px-Alligator_snapping_turt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524000"/>
            <a:ext cx="3276600" cy="1876425"/>
          </a:xfrm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5715000" y="3200400"/>
            <a:ext cx="2819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www.commons.wikimedia.org</a:t>
            </a:r>
            <a:br>
              <a:rPr lang="en-US" sz="1100">
                <a:latin typeface="Calibri" pitchFamily="34" charset="0"/>
              </a:rPr>
            </a:br>
            <a:endParaRPr lang="en-US" sz="1100">
              <a:latin typeface="Calibri" pitchFamily="34" charset="0"/>
            </a:endParaRPr>
          </a:p>
        </p:txBody>
      </p:sp>
      <p:pic>
        <p:nvPicPr>
          <p:cNvPr id="10246" name="Picture 7" descr="sna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0386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5486400" y="5562600"/>
            <a:ext cx="2971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www.kbs.msu.edu</a:t>
            </a:r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5334000" y="3352800"/>
            <a:ext cx="1676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cs typeface="Arial" charset="0"/>
              </a:rPr>
              <a:t>Alligator Snapping Turtle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Chelonian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0292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Suborder </a:t>
            </a:r>
            <a:r>
              <a:rPr lang="en-US" sz="3200" dirty="0" err="1" smtClean="0"/>
              <a:t>Cryptodira</a:t>
            </a:r>
            <a:endParaRPr lang="en-US" sz="3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Chelonidae</a:t>
            </a:r>
            <a:r>
              <a:rPr lang="en-US" dirty="0" smtClean="0"/>
              <a:t>: marine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Chelydridae</a:t>
            </a:r>
            <a:r>
              <a:rPr lang="en-US" dirty="0" smtClean="0"/>
              <a:t>: snapping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FF0000"/>
                </a:solidFill>
              </a:rPr>
              <a:t>Emydidae</a:t>
            </a:r>
            <a:r>
              <a:rPr lang="en-US" dirty="0" smtClean="0"/>
              <a:t>: pond &amp; river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Kinosternidae</a:t>
            </a:r>
            <a:r>
              <a:rPr lang="en-US" dirty="0" smtClean="0"/>
              <a:t>: mud &amp; musk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Testunidae</a:t>
            </a:r>
            <a:r>
              <a:rPr lang="en-US" dirty="0" smtClean="0"/>
              <a:t>: land/true tortoises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Trionychidae</a:t>
            </a:r>
            <a:r>
              <a:rPr lang="en-US" dirty="0" smtClean="0"/>
              <a:t>: soft-shelled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1268" name="Content Placeholder 11" descr="29366343_EasternBoxTurtle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1524000"/>
            <a:ext cx="2895600" cy="1930400"/>
          </a:xfrm>
        </p:spPr>
      </p:pic>
      <p:pic>
        <p:nvPicPr>
          <p:cNvPr id="11269" name="Picture 12" descr="800px-Red_Eared_Slider_Image_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14800"/>
            <a:ext cx="28956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13"/>
          <p:cNvSpPr txBox="1">
            <a:spLocks noChangeArrowheads="1"/>
          </p:cNvSpPr>
          <p:nvPr/>
        </p:nvSpPr>
        <p:spPr bwMode="auto">
          <a:xfrm>
            <a:off x="5715000" y="31242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garyshey.blogspot.com</a:t>
            </a:r>
          </a:p>
        </p:txBody>
      </p:sp>
      <p:sp>
        <p:nvSpPr>
          <p:cNvPr id="11271" name="TextBox 14"/>
          <p:cNvSpPr txBox="1">
            <a:spLocks noChangeArrowheads="1"/>
          </p:cNvSpPr>
          <p:nvPr/>
        </p:nvSpPr>
        <p:spPr bwMode="auto">
          <a:xfrm>
            <a:off x="5715000" y="5867400"/>
            <a:ext cx="2819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student.britannica.com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6324600" y="3429000"/>
            <a:ext cx="167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Eastern Box Turtle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6553200" y="6096000"/>
            <a:ext cx="182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Red Eared Slider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Chelonian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0292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Suborder </a:t>
            </a:r>
            <a:r>
              <a:rPr lang="en-US" sz="3200" dirty="0" err="1" smtClean="0"/>
              <a:t>Cryptodira</a:t>
            </a:r>
            <a:endParaRPr lang="en-US" sz="3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Chelonidae</a:t>
            </a:r>
            <a:r>
              <a:rPr lang="en-US" dirty="0" smtClean="0"/>
              <a:t>: marine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Chelydridae</a:t>
            </a:r>
            <a:r>
              <a:rPr lang="en-US" dirty="0" smtClean="0"/>
              <a:t>: snapping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Emydidae</a:t>
            </a:r>
            <a:r>
              <a:rPr lang="en-US" dirty="0" smtClean="0"/>
              <a:t>: pond &amp; river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FF0000"/>
                </a:solidFill>
              </a:rPr>
              <a:t>Kinosternidae</a:t>
            </a:r>
            <a:r>
              <a:rPr lang="en-US" dirty="0" smtClean="0"/>
              <a:t>: mud &amp; musk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Testunidae</a:t>
            </a:r>
            <a:r>
              <a:rPr lang="en-US" dirty="0" smtClean="0"/>
              <a:t>: land/true tortoises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Trionychidae</a:t>
            </a:r>
            <a:r>
              <a:rPr lang="en-US" dirty="0" smtClean="0"/>
              <a:t>: soft-shelled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2292" name="Content Placeholder 7" descr="wildlife_herps_musk-turt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1200" y="1600200"/>
            <a:ext cx="2516188" cy="1905000"/>
          </a:xfrm>
        </p:spPr>
      </p:pic>
      <p:pic>
        <p:nvPicPr>
          <p:cNvPr id="12293" name="Picture 5" descr="turtle%20mud%20turtle%20b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962400"/>
            <a:ext cx="25146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5943600" y="3276600"/>
            <a:ext cx="2209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www.jamesriverpark.org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6019800" y="5638800"/>
            <a:ext cx="2057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www.rfadventures.com</a:t>
            </a: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6324600" y="350520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Musk Turtle</a:t>
            </a: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6400800" y="5867400"/>
            <a:ext cx="167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Mud Turtle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Chelonian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0292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Suborder </a:t>
            </a:r>
            <a:r>
              <a:rPr lang="en-US" sz="3200" dirty="0" err="1" smtClean="0"/>
              <a:t>Cryptodira</a:t>
            </a:r>
            <a:endParaRPr lang="en-US" sz="3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Chelonidae</a:t>
            </a:r>
            <a:r>
              <a:rPr lang="en-US" dirty="0" smtClean="0"/>
              <a:t>: marine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Chelydridae</a:t>
            </a:r>
            <a:r>
              <a:rPr lang="en-US" dirty="0" smtClean="0"/>
              <a:t>: snapping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Emydidae</a:t>
            </a:r>
            <a:r>
              <a:rPr lang="en-US" dirty="0" smtClean="0"/>
              <a:t>: pond &amp; river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Kinosternidae</a:t>
            </a:r>
            <a:r>
              <a:rPr lang="en-US" dirty="0" smtClean="0"/>
              <a:t>: mud &amp; musk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FF0000"/>
                </a:solidFill>
              </a:rPr>
              <a:t>Testunidae</a:t>
            </a:r>
            <a:r>
              <a:rPr lang="en-US" dirty="0" smtClean="0"/>
              <a:t>: land/true tortoises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Trionychidae</a:t>
            </a:r>
            <a:r>
              <a:rPr lang="en-US" dirty="0" smtClean="0"/>
              <a:t>: soft-shelled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3316" name="Content Placeholder 7" descr="untitled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1676400"/>
            <a:ext cx="2667000" cy="1838325"/>
          </a:xfrm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5715000" y="3200400"/>
            <a:ext cx="2667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animals.nationalgeographic.com</a:t>
            </a:r>
            <a:br>
              <a:rPr lang="en-US" sz="1100">
                <a:latin typeface="Calibri" pitchFamily="34" charset="0"/>
              </a:rPr>
            </a:br>
            <a:endParaRPr lang="en-US" sz="1100">
              <a:latin typeface="Calibri" pitchFamily="34" charset="0"/>
            </a:endParaRPr>
          </a:p>
        </p:txBody>
      </p:sp>
      <p:pic>
        <p:nvPicPr>
          <p:cNvPr id="13318" name="Picture 6" descr="Adult%20female%20Leopard%20Tortoise%2020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862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6019800" y="5715000"/>
            <a:ext cx="2438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ivorytortoise.com</a:t>
            </a:r>
            <a:br>
              <a:rPr lang="en-US" sz="1100">
                <a:latin typeface="Calibri" pitchFamily="34" charset="0"/>
              </a:rPr>
            </a:br>
            <a:endParaRPr lang="en-US" sz="1100">
              <a:latin typeface="Calibri" pitchFamily="34" charset="0"/>
            </a:endParaRP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6324600" y="3505200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Galapagos Tortoise</a:t>
            </a: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6477000" y="586740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Leopard Tortoise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Chelonian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3340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Suborder </a:t>
            </a:r>
            <a:r>
              <a:rPr lang="en-US" sz="3200" dirty="0" err="1" smtClean="0"/>
              <a:t>Cryptodira</a:t>
            </a:r>
            <a:endParaRPr lang="en-US" sz="3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Chelonidae</a:t>
            </a:r>
            <a:r>
              <a:rPr lang="en-US" dirty="0" smtClean="0"/>
              <a:t>: marine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Chelydridae</a:t>
            </a:r>
            <a:r>
              <a:rPr lang="en-US" dirty="0" smtClean="0"/>
              <a:t>: snapping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Emydidae</a:t>
            </a:r>
            <a:r>
              <a:rPr lang="en-US" dirty="0" smtClean="0"/>
              <a:t>: pond &amp; river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Kinosternidae</a:t>
            </a:r>
            <a:r>
              <a:rPr lang="en-US" dirty="0" smtClean="0"/>
              <a:t>: mud &amp; musk   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Testunidae</a:t>
            </a:r>
            <a:r>
              <a:rPr lang="en-US" dirty="0" smtClean="0"/>
              <a:t>: land/true tortoises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FF0000"/>
                </a:solidFill>
              </a:rPr>
              <a:t>Trionychidae</a:t>
            </a:r>
            <a:r>
              <a:rPr lang="en-US" dirty="0" smtClean="0"/>
              <a:t>: soft-shelled turtles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4340" name="Content Placeholder 9" descr="spinysoftshell_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2590800"/>
            <a:ext cx="3048000" cy="2171700"/>
          </a:xfrm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5867400" y="4572000"/>
            <a:ext cx="2209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www.herpnet.net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789</Words>
  <Application>Microsoft Office PowerPoint</Application>
  <PresentationFormat>On-screen Show (4:3)</PresentationFormat>
  <Paragraphs>227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Chelonians</vt:lpstr>
      <vt:lpstr>Chelonian Taxonomy</vt:lpstr>
      <vt:lpstr>Chelonian Taxonomy</vt:lpstr>
      <vt:lpstr>Chelonian Taxonomy</vt:lpstr>
      <vt:lpstr>Chelonian Taxonomy</vt:lpstr>
      <vt:lpstr>Chelonian Taxonomy</vt:lpstr>
      <vt:lpstr>Chelonian Taxonomy</vt:lpstr>
      <vt:lpstr>Chelonian Taxonomy</vt:lpstr>
      <vt:lpstr>Chelonian Taxonomy</vt:lpstr>
      <vt:lpstr>Chelonian Characteristics</vt:lpstr>
      <vt:lpstr>Chelonian Characteristics</vt:lpstr>
      <vt:lpstr>Chelonian Characteristics</vt:lpstr>
      <vt:lpstr>Chelonian Characteristics</vt:lpstr>
      <vt:lpstr>Chelonian Characteristics</vt:lpstr>
      <vt:lpstr>Chelonian Characteristics</vt:lpstr>
      <vt:lpstr>General Husbandry  Considerations </vt:lpstr>
      <vt:lpstr>Chelonian Enclosures</vt:lpstr>
      <vt:lpstr>Chelonian Enclosures</vt:lpstr>
      <vt:lpstr>Chelonian Enclosures</vt:lpstr>
      <vt:lpstr>Nutrition: Water</vt:lpstr>
      <vt:lpstr>Nutrition: Feeding Herbivores</vt:lpstr>
      <vt:lpstr>Nutrition: Feeding Omnivores</vt:lpstr>
      <vt:lpstr>Nutrition: Feeding Carnivores</vt:lpstr>
      <vt:lpstr>Nutrition: Feeding Frequencies</vt:lpstr>
      <vt:lpstr>Resume Husbandry for Reptiles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Chelonians</dc:title>
  <dc:creator>alberto</dc:creator>
  <cp:lastModifiedBy>alberto</cp:lastModifiedBy>
  <cp:revision>7</cp:revision>
  <dcterms:created xsi:type="dcterms:W3CDTF">2009-11-17T01:22:18Z</dcterms:created>
  <dcterms:modified xsi:type="dcterms:W3CDTF">2010-07-30T16:39:44Z</dcterms:modified>
</cp:coreProperties>
</file>