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sldIdLst>
    <p:sldId id="256" r:id="rId2"/>
    <p:sldId id="257" r:id="rId3"/>
    <p:sldId id="258" r:id="rId4"/>
    <p:sldId id="259" r:id="rId5"/>
    <p:sldId id="260" r:id="rId6"/>
    <p:sldId id="317" r:id="rId7"/>
    <p:sldId id="318" r:id="rId8"/>
    <p:sldId id="296" r:id="rId9"/>
    <p:sldId id="295" r:id="rId10"/>
    <p:sldId id="294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261" r:id="rId20"/>
    <p:sldId id="305" r:id="rId21"/>
    <p:sldId id="306" r:id="rId22"/>
    <p:sldId id="307" r:id="rId23"/>
    <p:sldId id="308" r:id="rId24"/>
    <p:sldId id="262" r:id="rId25"/>
    <p:sldId id="310" r:id="rId26"/>
    <p:sldId id="311" r:id="rId27"/>
    <p:sldId id="312" r:id="rId28"/>
    <p:sldId id="263" r:id="rId29"/>
    <p:sldId id="313" r:id="rId30"/>
    <p:sldId id="264" r:id="rId31"/>
    <p:sldId id="314" r:id="rId32"/>
    <p:sldId id="315" r:id="rId33"/>
    <p:sldId id="316" r:id="rId34"/>
    <p:sldId id="265" r:id="rId35"/>
    <p:sldId id="266" r:id="rId36"/>
    <p:sldId id="270" r:id="rId37"/>
    <p:sldId id="271" r:id="rId38"/>
    <p:sldId id="319" r:id="rId39"/>
    <p:sldId id="272" r:id="rId40"/>
    <p:sldId id="273" r:id="rId41"/>
    <p:sldId id="274" r:id="rId42"/>
    <p:sldId id="275" r:id="rId43"/>
    <p:sldId id="276" r:id="rId44"/>
    <p:sldId id="277" r:id="rId45"/>
    <p:sldId id="278" r:id="rId46"/>
    <p:sldId id="279" r:id="rId47"/>
    <p:sldId id="280" r:id="rId48"/>
    <p:sldId id="281" r:id="rId49"/>
    <p:sldId id="282" r:id="rId50"/>
    <p:sldId id="283" r:id="rId51"/>
    <p:sldId id="284" r:id="rId52"/>
    <p:sldId id="285" r:id="rId53"/>
    <p:sldId id="286" r:id="rId54"/>
    <p:sldId id="287" r:id="rId55"/>
    <p:sldId id="288" r:id="rId56"/>
    <p:sldId id="289" r:id="rId57"/>
    <p:sldId id="290" r:id="rId58"/>
    <p:sldId id="291" r:id="rId59"/>
    <p:sldId id="292" r:id="rId60"/>
    <p:sldId id="293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9475D-2772-493B-8FDA-53D63AC04825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A4D55-9DFB-4937-B8D9-080FCDF21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08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28029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92B66D-7647-44CF-8E7D-B48B02DD57A7}" type="slidenum">
              <a:rPr lang="en-US"/>
              <a:pPr/>
              <a:t>15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17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6FA4C3-77D0-48F7-BF64-80F36A8E5F75}" type="slidenum">
              <a:rPr lang="en-US"/>
              <a:pPr/>
              <a:t>16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5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812ABD-B4ED-4B00-B638-CFF5737D5CA1}" type="slidenum">
              <a:rPr lang="en-US"/>
              <a:pPr/>
              <a:t>17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83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77C7A4-07BE-4AE2-8F32-13B696501B82}" type="slidenum">
              <a:rPr lang="en-US"/>
              <a:pPr/>
              <a:t>18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83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667239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583F5E-5AD8-4670-9F96-34D0A379F04B}" type="slidenum">
              <a:rPr lang="en-US"/>
              <a:pPr/>
              <a:t>20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56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022226-885A-4902-A1DE-41506E4F47A0}" type="slidenum">
              <a:rPr lang="en-US"/>
              <a:pPr/>
              <a:t>21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892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187502-AA64-4A6F-9505-83A124240EC1}" type="slidenum">
              <a:rPr lang="en-US"/>
              <a:pPr/>
              <a:t>22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5606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BAB818-E1DE-4ECB-B122-360C033AA12F}" type="slidenum">
              <a:rPr lang="en-US"/>
              <a:pPr/>
              <a:t>23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070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12812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582922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059088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F126BF-28B1-43D2-8A10-DE2C31A58CF2}" type="slidenum">
              <a:rPr lang="en-US"/>
              <a:pPr/>
              <a:t>29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391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724717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435187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C091B2-30C6-41EF-A96F-5E074285A6A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963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956825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396625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404769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83323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83706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223881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239273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914967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914942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124835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91960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22997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FFE53F-3973-4F77-99D1-7D1180F1F9EB}" type="slidenum">
              <a:rPr lang="en-US"/>
              <a:pPr/>
              <a:t>6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09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11F5E0-7EE2-4A05-A0ED-A5FEC1706211}" type="slidenum">
              <a:rPr lang="en-US"/>
              <a:pPr/>
              <a:t>7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82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DD0838-2F71-408C-BF6B-9376B474D6D8}" type="slidenum">
              <a:rPr lang="en-US"/>
              <a:pPr/>
              <a:t>9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93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58F517-1571-4D08-9F49-A06FE0F377D4}" type="slidenum">
              <a:rPr lang="en-US"/>
              <a:pPr/>
              <a:t>13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38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3BCBF0-87F0-43E9-915F-2D1B94333F2A}" type="slidenum">
              <a:rPr lang="en-US"/>
              <a:pPr/>
              <a:t>14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42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7B36FE1-8B05-4E68-912F-D79560D483FA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0B4313D-B416-4EFB-9869-F406315030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B36FE1-8B05-4E68-912F-D79560D483FA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B4313D-B416-4EFB-9869-F406315030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B36FE1-8B05-4E68-912F-D79560D483FA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B4313D-B416-4EFB-9869-F406315030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045C711-8850-417F-A41B-794D5FF8EF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7398133-AB5F-49A4-9B54-1ED5CEB176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B36FE1-8B05-4E68-912F-D79560D483FA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B4313D-B416-4EFB-9869-F406315030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B36FE1-8B05-4E68-912F-D79560D483FA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B4313D-B416-4EFB-9869-F406315030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B36FE1-8B05-4E68-912F-D79560D483FA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B4313D-B416-4EFB-9869-F406315030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B36FE1-8B05-4E68-912F-D79560D483FA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B4313D-B416-4EFB-9869-F406315030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B36FE1-8B05-4E68-912F-D79560D483FA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B4313D-B416-4EFB-9869-F406315030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B36FE1-8B05-4E68-912F-D79560D483FA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B4313D-B416-4EFB-9869-F406315030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7B36FE1-8B05-4E68-912F-D79560D483FA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B4313D-B416-4EFB-9869-F406315030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7B36FE1-8B05-4E68-912F-D79560D483FA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0B4313D-B416-4EFB-9869-F406315030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7B36FE1-8B05-4E68-912F-D79560D483FA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0B4313D-B416-4EFB-9869-F406315030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hyperlink" Target="http://img92.imageshack.us/img92/5123/chameleonszc7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0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2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AppData\Local\Microsoft\Windows\Temporary Internet Files\Content.IE5\PC0IPHDM\MPj0438925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43400" cy="4524375"/>
          </a:xfrm>
          <a:prstGeom prst="rect">
            <a:avLst/>
          </a:prstGeom>
          <a:noFill/>
        </p:spPr>
      </p:pic>
      <p:pic>
        <p:nvPicPr>
          <p:cNvPr id="1032" name="Picture 8" descr="C:\Users\user\AppData\Local\Microsoft\Windows\Temporary Internet Files\Content.IE5\PC0IPHDM\MPj0430651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0061" y="-533400"/>
            <a:ext cx="3293939" cy="4953000"/>
          </a:xfrm>
          <a:prstGeom prst="rect">
            <a:avLst/>
          </a:prstGeom>
          <a:noFill/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-1295400" y="0"/>
            <a:ext cx="7772400" cy="1829761"/>
          </a:xfrm>
        </p:spPr>
        <p:txBody>
          <a:bodyPr/>
          <a:lstStyle/>
          <a:p>
            <a:r>
              <a:rPr lang="en-US" dirty="0" smtClean="0"/>
              <a:t>Lizards </a:t>
            </a:r>
            <a:endParaRPr lang="en-US" dirty="0"/>
          </a:p>
        </p:txBody>
      </p:sp>
      <p:pic>
        <p:nvPicPr>
          <p:cNvPr id="91138" name="Picture 2" descr="http://animoscrypt.files.wordpress.com/2008/11/godzilla_school_house_2887p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2590800"/>
            <a:ext cx="3798148" cy="5006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Green Iguana</a:t>
            </a:r>
            <a:br>
              <a:rPr lang="en-US" sz="4000"/>
            </a:br>
            <a:endParaRPr lang="en-US" sz="4000"/>
          </a:p>
        </p:txBody>
      </p:sp>
      <p:sp>
        <p:nvSpPr>
          <p:cNvPr id="54276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800600" y="1676400"/>
            <a:ext cx="4038600" cy="4530725"/>
          </a:xfrm>
        </p:spPr>
        <p:txBody>
          <a:bodyPr/>
          <a:lstStyle/>
          <a:p>
            <a:endParaRPr lang="en-US"/>
          </a:p>
        </p:txBody>
      </p:sp>
      <p:pic>
        <p:nvPicPr>
          <p:cNvPr id="54279" name="Picture 7" descr="green-igua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286000"/>
            <a:ext cx="4800600" cy="3648075"/>
          </a:xfrm>
          <a:prstGeom prst="rect">
            <a:avLst/>
          </a:prstGeom>
          <a:noFill/>
        </p:spPr>
      </p:pic>
      <p:pic>
        <p:nvPicPr>
          <p:cNvPr id="54281" name="Picture 9" descr="iguana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4953000" cy="3549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Spiny lizard</a:t>
            </a:r>
            <a:br>
              <a:rPr lang="en-US" sz="4000"/>
            </a:br>
            <a:endParaRPr lang="en-US" sz="4000"/>
          </a:p>
        </p:txBody>
      </p:sp>
      <p:sp>
        <p:nvSpPr>
          <p:cNvPr id="58372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375" name="Picture 7" descr="MaleGraniteSpinyLizard10oCl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2057400"/>
            <a:ext cx="4581525" cy="4800600"/>
          </a:xfrm>
          <a:prstGeom prst="rect">
            <a:avLst/>
          </a:prstGeom>
          <a:noFill/>
        </p:spPr>
      </p:pic>
      <p:pic>
        <p:nvPicPr>
          <p:cNvPr id="58377" name="Picture 9" descr="GraniteSpinyLizard6oClo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4050" y="1981200"/>
            <a:ext cx="467995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Lacertidae - Jeweled lizard</a:t>
            </a:r>
            <a:br>
              <a:rPr lang="en-US" sz="4000"/>
            </a:br>
            <a:endParaRPr lang="en-US" sz="400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9" name="Picture 5" descr="jeweled%20lacerta%20m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5407025" cy="3621088"/>
          </a:xfrm>
          <a:prstGeom prst="rect">
            <a:avLst/>
          </a:prstGeom>
          <a:noFill/>
        </p:spPr>
      </p:pic>
      <p:pic>
        <p:nvPicPr>
          <p:cNvPr id="62471" name="Picture 7" descr="oplurus_covieri_igua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687763"/>
            <a:ext cx="4953000" cy="3170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Look into my ey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017838"/>
            <a:ext cx="4724400" cy="3840162"/>
          </a:xfrm>
          <a:prstGeom prst="rect">
            <a:avLst/>
          </a:prstGeom>
          <a:noFill/>
        </p:spPr>
      </p:pic>
      <p:pic>
        <p:nvPicPr>
          <p:cNvPr id="45061" name="Picture 5" descr="Curious USB Animated Chameleon Ey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800600" cy="3189288"/>
          </a:xfrm>
          <a:prstGeom prst="rect">
            <a:avLst/>
          </a:prstGeom>
          <a:noFill/>
        </p:spPr>
      </p:pic>
      <p:pic>
        <p:nvPicPr>
          <p:cNvPr id="45063" name="Picture 7" descr="fig3-35b-panther-B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0"/>
            <a:ext cx="5495925" cy="3467100"/>
          </a:xfrm>
          <a:prstGeom prst="rect">
            <a:avLst/>
          </a:prstGeom>
          <a:noFill/>
        </p:spPr>
      </p:pic>
      <p:pic>
        <p:nvPicPr>
          <p:cNvPr id="45065" name="Picture 9" descr="chameleon_ey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124200"/>
            <a:ext cx="4803775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Chamaeleontidae-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2800"/>
          </a:p>
        </p:txBody>
      </p:sp>
      <p:sp>
        <p:nvSpPr>
          <p:cNvPr id="11271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800"/>
          </a:p>
        </p:txBody>
      </p:sp>
      <p:pic>
        <p:nvPicPr>
          <p:cNvPr id="11273" name="Picture 9" descr="co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152650"/>
            <a:ext cx="3619500" cy="4705350"/>
          </a:xfrm>
          <a:prstGeom prst="rect">
            <a:avLst/>
          </a:prstGeom>
          <a:noFill/>
        </p:spPr>
      </p:pic>
      <p:pic>
        <p:nvPicPr>
          <p:cNvPr id="11275" name="Picture 11" descr="chameleonszc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15175" y="0"/>
            <a:ext cx="2028825" cy="1490663"/>
          </a:xfrm>
          <a:prstGeom prst="rect">
            <a:avLst/>
          </a:prstGeom>
          <a:noFill/>
        </p:spPr>
      </p:pic>
      <p:pic>
        <p:nvPicPr>
          <p:cNvPr id="11277" name="Picture 13" descr="Is it a hand or a foot?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2987675"/>
            <a:ext cx="4838700" cy="3870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9" name="Picture 5" descr="tasty-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295400"/>
            <a:ext cx="6296025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Veiled chameleon</a:t>
            </a:r>
          </a:p>
        </p:txBody>
      </p:sp>
      <p:pic>
        <p:nvPicPr>
          <p:cNvPr id="43012" name="Picture 4" descr="veiled_chameleon_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81400" y="2209800"/>
            <a:ext cx="5562600" cy="3706813"/>
          </a:xfrm>
          <a:noFill/>
          <a:ln/>
        </p:spPr>
      </p:pic>
      <p:pic>
        <p:nvPicPr>
          <p:cNvPr id="43014" name="Picture 6" descr="veiled-chameleon-01-fema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09800"/>
            <a:ext cx="38100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horned chameleon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2800"/>
          </a:p>
        </p:txBody>
      </p:sp>
      <p:sp>
        <p:nvSpPr>
          <p:cNvPr id="13318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800"/>
          </a:p>
        </p:txBody>
      </p:sp>
      <p:pic>
        <p:nvPicPr>
          <p:cNvPr id="13320" name="Picture 8" descr="0011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124200"/>
            <a:ext cx="4346575" cy="2897188"/>
          </a:xfrm>
          <a:prstGeom prst="rect">
            <a:avLst/>
          </a:prstGeom>
          <a:noFill/>
        </p:spPr>
      </p:pic>
      <p:pic>
        <p:nvPicPr>
          <p:cNvPr id="13322" name="Picture 10" descr="CD00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133600"/>
            <a:ext cx="3448050" cy="3609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Panther chameleon</a:t>
            </a:r>
          </a:p>
        </p:txBody>
      </p:sp>
      <p:sp>
        <p:nvSpPr>
          <p:cNvPr id="17416" name="Rectangle 8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US" sz="2800"/>
          </a:p>
        </p:txBody>
      </p:sp>
      <p:sp>
        <p:nvSpPr>
          <p:cNvPr id="17417" name="Rectangle 9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800"/>
          </a:p>
        </p:txBody>
      </p:sp>
      <p:pic>
        <p:nvPicPr>
          <p:cNvPr id="17419" name="Picture 11" descr="dscf44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1905000"/>
            <a:ext cx="4762500" cy="3571875"/>
          </a:xfrm>
          <a:prstGeom prst="rect">
            <a:avLst/>
          </a:prstGeom>
          <a:noFill/>
        </p:spPr>
      </p:pic>
      <p:pic>
        <p:nvPicPr>
          <p:cNvPr id="17421" name="Picture 13" descr="Chamaeleo_pardalis_0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28600" y="1828800"/>
            <a:ext cx="4648200" cy="3478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r>
              <a:rPr lang="en-US" smtClean="0"/>
              <a:t>5 Infraorders:</a:t>
            </a: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smtClean="0"/>
              <a:t>Iguania (10-14 families)</a:t>
            </a: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sz="2800" smtClean="0">
                <a:solidFill>
                  <a:srgbClr val="FF0000"/>
                </a:solidFill>
              </a:rPr>
              <a:t>Gekkota </a:t>
            </a:r>
            <a:r>
              <a:rPr lang="en-US" smtClean="0"/>
              <a:t>(3 families)</a:t>
            </a: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smtClean="0"/>
              <a:t>Scincomorpha (11 families)</a:t>
            </a: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smtClean="0"/>
              <a:t>Diploglossa (3 families)</a:t>
            </a: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smtClean="0"/>
              <a:t>Platynota (4 families)</a:t>
            </a:r>
          </a:p>
          <a:p>
            <a:endParaRPr lang="en-US" smtClean="0"/>
          </a:p>
        </p:txBody>
      </p:sp>
      <p:pic>
        <p:nvPicPr>
          <p:cNvPr id="25604" name="Content Placeholder 5" descr="Picture%2066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53000" y="1752600"/>
            <a:ext cx="2760663" cy="1941513"/>
          </a:xfrm>
        </p:spPr>
      </p:pic>
      <p:sp>
        <p:nvSpPr>
          <p:cNvPr id="2560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5605" name="TextBox 6"/>
          <p:cNvSpPr txBox="1">
            <a:spLocks noChangeArrowheads="1"/>
          </p:cNvSpPr>
          <p:nvPr/>
        </p:nvSpPr>
        <p:spPr bwMode="auto">
          <a:xfrm>
            <a:off x="5410200" y="3429000"/>
            <a:ext cx="1905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Calibri" pitchFamily="34" charset="0"/>
              </a:rPr>
              <a:t>www.dkimages.com</a:t>
            </a:r>
            <a:br>
              <a:rPr lang="en-US" sz="1100">
                <a:latin typeface="Calibri" pitchFamily="34" charset="0"/>
              </a:rPr>
            </a:br>
            <a:endParaRPr lang="en-US" sz="1100">
              <a:latin typeface="Calibri" pitchFamily="34" charset="0"/>
            </a:endParaRPr>
          </a:p>
        </p:txBody>
      </p:sp>
      <p:sp>
        <p:nvSpPr>
          <p:cNvPr id="25606" name="TextBox 7"/>
          <p:cNvSpPr txBox="1">
            <a:spLocks noChangeArrowheads="1"/>
          </p:cNvSpPr>
          <p:nvPr/>
        </p:nvSpPr>
        <p:spPr bwMode="auto">
          <a:xfrm>
            <a:off x="5638800" y="3657600"/>
            <a:ext cx="2438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Leopard Gecko</a:t>
            </a:r>
          </a:p>
        </p:txBody>
      </p:sp>
      <p:pic>
        <p:nvPicPr>
          <p:cNvPr id="25607" name="Picture 8" descr="tokay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191000"/>
            <a:ext cx="28797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Box 9"/>
          <p:cNvSpPr txBox="1">
            <a:spLocks noChangeArrowheads="1"/>
          </p:cNvSpPr>
          <p:nvPr/>
        </p:nvSpPr>
        <p:spPr bwMode="auto">
          <a:xfrm>
            <a:off x="5791200" y="6172200"/>
            <a:ext cx="2057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Tokay Gecko</a:t>
            </a:r>
          </a:p>
        </p:txBody>
      </p:sp>
      <p:sp>
        <p:nvSpPr>
          <p:cNvPr id="25609" name="TextBox 10"/>
          <p:cNvSpPr txBox="1">
            <a:spLocks noChangeArrowheads="1"/>
          </p:cNvSpPr>
          <p:nvPr/>
        </p:nvSpPr>
        <p:spPr bwMode="auto">
          <a:xfrm>
            <a:off x="5257800" y="5867400"/>
            <a:ext cx="25908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Calibri" pitchFamily="34" charset="0"/>
              </a:rPr>
              <a:t>www.jaysanimalencounters.co.uk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48200" cy="4525963"/>
          </a:xfrm>
        </p:spPr>
        <p:txBody>
          <a:bodyPr/>
          <a:lstStyle/>
          <a:p>
            <a:r>
              <a:rPr lang="en-US" smtClean="0"/>
              <a:t>~ 4,500 spp</a:t>
            </a:r>
          </a:p>
          <a:p>
            <a:r>
              <a:rPr lang="en-US" smtClean="0"/>
              <a:t>Appeared ~ 200 mya</a:t>
            </a:r>
          </a:p>
          <a:p>
            <a:r>
              <a:rPr lang="en-US" smtClean="0"/>
              <a:t>Life span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Smaller &lt; Larger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3-6 years, 10-15 years</a:t>
            </a:r>
          </a:p>
          <a:p>
            <a:r>
              <a:rPr lang="en-US" smtClean="0"/>
              <a:t>Large size variations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Caribbean Gecko: 3-4 cm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Komodo Dragon: 3 m (10ft)</a:t>
            </a:r>
          </a:p>
        </p:txBody>
      </p:sp>
      <p:pic>
        <p:nvPicPr>
          <p:cNvPr id="21508" name="Content Placeholder 11" descr="IMG_9252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10200" y="1524000"/>
            <a:ext cx="2895600" cy="1928813"/>
          </a:xfrm>
        </p:spPr>
      </p:pic>
      <p:sp>
        <p:nvSpPr>
          <p:cNvPr id="2150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Lizard basics </a:t>
            </a:r>
          </a:p>
        </p:txBody>
      </p:sp>
      <p:sp>
        <p:nvSpPr>
          <p:cNvPr id="21509" name="TextBox 12"/>
          <p:cNvSpPr txBox="1">
            <a:spLocks noChangeArrowheads="1"/>
          </p:cNvSpPr>
          <p:nvPr/>
        </p:nvSpPr>
        <p:spPr bwMode="auto">
          <a:xfrm>
            <a:off x="6248400" y="3429000"/>
            <a:ext cx="1981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Calibri" pitchFamily="34" charset="0"/>
              </a:rPr>
              <a:t>mvhunt.net</a:t>
            </a:r>
          </a:p>
        </p:txBody>
      </p:sp>
      <p:pic>
        <p:nvPicPr>
          <p:cNvPr id="21510" name="Picture 13" descr="imag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810000"/>
            <a:ext cx="29146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Box 14"/>
          <p:cNvSpPr txBox="1">
            <a:spLocks noChangeArrowheads="1"/>
          </p:cNvSpPr>
          <p:nvPr/>
        </p:nvSpPr>
        <p:spPr bwMode="auto">
          <a:xfrm>
            <a:off x="5943600" y="5638800"/>
            <a:ext cx="20574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Calibri" pitchFamily="34" charset="0"/>
              </a:rPr>
              <a:t>student.britannica.com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Day geckos 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800"/>
          </a:p>
        </p:txBody>
      </p:sp>
      <p:pic>
        <p:nvPicPr>
          <p:cNvPr id="14345" name="Picture 9" descr="783003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219200"/>
            <a:ext cx="4067175" cy="5419725"/>
          </a:xfrm>
          <a:prstGeom prst="rect">
            <a:avLst/>
          </a:prstGeom>
          <a:noFill/>
        </p:spPr>
      </p:pic>
      <p:pic>
        <p:nvPicPr>
          <p:cNvPr id="14346" name="Picture 10" descr="50492695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2282825"/>
            <a:ext cx="5181600" cy="26304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Leaf-tailed gecko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US" sz="280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800"/>
          </a:p>
        </p:txBody>
      </p:sp>
      <p:pic>
        <p:nvPicPr>
          <p:cNvPr id="15368" name="Picture 8" descr="022443_leaf-tailed_geck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9800"/>
            <a:ext cx="5715000" cy="3810000"/>
          </a:xfrm>
          <a:prstGeom prst="rect">
            <a:avLst/>
          </a:prstGeom>
          <a:noFill/>
        </p:spPr>
      </p:pic>
      <p:pic>
        <p:nvPicPr>
          <p:cNvPr id="15370" name="Picture 10" descr="furo00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7350" y="1676400"/>
            <a:ext cx="3676650" cy="4105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Leopard gecko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3" name="Picture 5" descr="leopard-gecko-b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00"/>
            <a:ext cx="5181600" cy="3352800"/>
          </a:xfrm>
          <a:prstGeom prst="rect">
            <a:avLst/>
          </a:prstGeom>
          <a:noFill/>
        </p:spPr>
      </p:pic>
      <p:pic>
        <p:nvPicPr>
          <p:cNvPr id="22535" name="Picture 7" descr="breed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928813"/>
            <a:ext cx="4343400" cy="326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Tokay Gecko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7" name="Picture 5" descr="tokay_geck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1806575"/>
            <a:ext cx="4105275" cy="3529013"/>
          </a:xfrm>
          <a:prstGeom prst="rect">
            <a:avLst/>
          </a:prstGeom>
          <a:noFill/>
        </p:spPr>
      </p:pic>
      <p:pic>
        <p:nvPicPr>
          <p:cNvPr id="23561" name="Picture 9" descr="Geck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604963"/>
            <a:ext cx="3838575" cy="3824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r>
              <a:rPr lang="en-US" smtClean="0"/>
              <a:t>5 Infraorders:</a:t>
            </a: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smtClean="0"/>
              <a:t>Iguania (10-14 families)</a:t>
            </a: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smtClean="0"/>
              <a:t>Gekkota (3 families)</a:t>
            </a: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sz="2800" smtClean="0">
                <a:solidFill>
                  <a:srgbClr val="FF0000"/>
                </a:solidFill>
              </a:rPr>
              <a:t>Scincomorpha</a:t>
            </a:r>
            <a:r>
              <a:rPr lang="en-US" smtClean="0"/>
              <a:t> (11 families)</a:t>
            </a: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smtClean="0"/>
              <a:t>Diploglossa (3 families)</a:t>
            </a: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smtClean="0"/>
              <a:t>Platynota (4 families)</a:t>
            </a:r>
          </a:p>
          <a:p>
            <a:endParaRPr lang="en-US" smtClean="0"/>
          </a:p>
        </p:txBody>
      </p:sp>
      <p:pic>
        <p:nvPicPr>
          <p:cNvPr id="26628" name="Content Placeholder 5" descr="med_BlueTongueSkin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81600" y="1676400"/>
            <a:ext cx="2743200" cy="2057400"/>
          </a:xfrm>
        </p:spPr>
      </p:pic>
      <p:sp>
        <p:nvSpPr>
          <p:cNvPr id="2662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5791200" y="3733800"/>
            <a:ext cx="1981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Blue-Tongued Skink</a:t>
            </a:r>
          </a:p>
        </p:txBody>
      </p:sp>
      <p:sp>
        <p:nvSpPr>
          <p:cNvPr id="26630" name="TextBox 7"/>
          <p:cNvSpPr txBox="1">
            <a:spLocks noChangeArrowheads="1"/>
          </p:cNvSpPr>
          <p:nvPr/>
        </p:nvSpPr>
        <p:spPr bwMode="auto">
          <a:xfrm>
            <a:off x="5562600" y="3429000"/>
            <a:ext cx="21336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Calibri" pitchFamily="34" charset="0"/>
              </a:rPr>
              <a:t>www.indonesia.faithfreedom.org</a:t>
            </a:r>
          </a:p>
        </p:txBody>
      </p:sp>
      <p:pic>
        <p:nvPicPr>
          <p:cNvPr id="26631" name="Picture 8" descr="fiveline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4038600"/>
            <a:ext cx="2819400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TextBox 9"/>
          <p:cNvSpPr txBox="1">
            <a:spLocks noChangeArrowheads="1"/>
          </p:cNvSpPr>
          <p:nvPr/>
        </p:nvSpPr>
        <p:spPr bwMode="auto">
          <a:xfrm>
            <a:off x="5562600" y="5791200"/>
            <a:ext cx="18288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Calibri" pitchFamily="34" charset="0"/>
              </a:rPr>
              <a:t>www.montgomerycountymd.gov</a:t>
            </a:r>
          </a:p>
        </p:txBody>
      </p:sp>
      <p:sp>
        <p:nvSpPr>
          <p:cNvPr id="26633" name="TextBox 10"/>
          <p:cNvSpPr txBox="1">
            <a:spLocks noChangeArrowheads="1"/>
          </p:cNvSpPr>
          <p:nvPr/>
        </p:nvSpPr>
        <p:spPr bwMode="auto">
          <a:xfrm>
            <a:off x="6019800" y="6096000"/>
            <a:ext cx="2057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Five Lined Skink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Scincidae – Skinks</a:t>
            </a:r>
            <a:br>
              <a:rPr lang="en-US" sz="4000"/>
            </a:br>
            <a:endParaRPr lang="en-US" sz="4000"/>
          </a:p>
        </p:txBody>
      </p:sp>
      <p:sp>
        <p:nvSpPr>
          <p:cNvPr id="5939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401" name="Picture 9" descr="ski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0"/>
            <a:ext cx="73152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Blue-tongued skinks</a:t>
            </a:r>
            <a:br>
              <a:rPr lang="en-US" sz="4000"/>
            </a:br>
            <a:endParaRPr lang="en-US" sz="4000"/>
          </a:p>
        </p:txBody>
      </p:sp>
      <p:sp>
        <p:nvSpPr>
          <p:cNvPr id="65541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5542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5546" name="Picture 10" descr="bluetongueski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3471863" cy="5172075"/>
          </a:xfrm>
          <a:prstGeom prst="rect">
            <a:avLst/>
          </a:prstGeom>
          <a:noFill/>
        </p:spPr>
      </p:pic>
      <p:pic>
        <p:nvPicPr>
          <p:cNvPr id="65548" name="Picture 12" descr="0169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159000"/>
            <a:ext cx="5410200" cy="360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Prehensile-tailed skinks</a:t>
            </a:r>
            <a:br>
              <a:rPr lang="en-US" sz="4000"/>
            </a:br>
            <a:endParaRPr lang="en-US" sz="4000"/>
          </a:p>
        </p:txBody>
      </p:sp>
      <p:sp>
        <p:nvSpPr>
          <p:cNvPr id="67589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7590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7592" name="Picture 8" descr="IMG_11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5260975" cy="3946525"/>
          </a:xfrm>
          <a:prstGeom prst="rect">
            <a:avLst/>
          </a:prstGeom>
          <a:noFill/>
        </p:spPr>
      </p:pic>
      <p:pic>
        <p:nvPicPr>
          <p:cNvPr id="67594" name="Picture 10" descr="433625416_dd70dd1a8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067175"/>
            <a:ext cx="4191000" cy="2790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en-US" smtClean="0"/>
              <a:t>5 Infraorders:</a:t>
            </a: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smtClean="0"/>
              <a:t>Iguania (10-14 families)</a:t>
            </a: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smtClean="0"/>
              <a:t>Gekkota (3 families)</a:t>
            </a: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smtClean="0"/>
              <a:t>Scincomorpha (11 families)</a:t>
            </a: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sz="2800" smtClean="0">
                <a:solidFill>
                  <a:srgbClr val="FF0000"/>
                </a:solidFill>
              </a:rPr>
              <a:t>Diploglossa</a:t>
            </a:r>
            <a:r>
              <a:rPr lang="en-US" smtClean="0"/>
              <a:t> (3 families)</a:t>
            </a: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smtClean="0"/>
              <a:t>Platynota (4 families)</a:t>
            </a:r>
          </a:p>
          <a:p>
            <a:endParaRPr lang="en-US" smtClean="0"/>
          </a:p>
        </p:txBody>
      </p:sp>
      <p:pic>
        <p:nvPicPr>
          <p:cNvPr id="27652" name="Content Placeholder 5" descr="glasslizar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05400" y="1905000"/>
            <a:ext cx="2971800" cy="1862138"/>
          </a:xfrm>
        </p:spPr>
      </p:pic>
      <p:sp>
        <p:nvSpPr>
          <p:cNvPr id="2765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7653" name="TextBox 6"/>
          <p:cNvSpPr txBox="1">
            <a:spLocks noChangeArrowheads="1"/>
          </p:cNvSpPr>
          <p:nvPr/>
        </p:nvSpPr>
        <p:spPr bwMode="auto">
          <a:xfrm>
            <a:off x="5791200" y="3733800"/>
            <a:ext cx="2133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Eastern Glass Lizard</a:t>
            </a:r>
          </a:p>
        </p:txBody>
      </p:sp>
      <p:sp>
        <p:nvSpPr>
          <p:cNvPr id="27654" name="TextBox 7"/>
          <p:cNvSpPr txBox="1">
            <a:spLocks noChangeArrowheads="1"/>
          </p:cNvSpPr>
          <p:nvPr/>
        </p:nvSpPr>
        <p:spPr bwMode="auto">
          <a:xfrm>
            <a:off x="5943600" y="3505200"/>
            <a:ext cx="1981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Calibri" pitchFamily="34" charset="0"/>
              </a:rPr>
              <a:t>coolsprings.org</a:t>
            </a:r>
          </a:p>
        </p:txBody>
      </p:sp>
      <p:pic>
        <p:nvPicPr>
          <p:cNvPr id="27655" name="Picture 8" descr="anniel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4038600"/>
            <a:ext cx="28956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TextBox 9"/>
          <p:cNvSpPr txBox="1">
            <a:spLocks noChangeArrowheads="1"/>
          </p:cNvSpPr>
          <p:nvPr/>
        </p:nvSpPr>
        <p:spPr bwMode="auto">
          <a:xfrm>
            <a:off x="5943600" y="5943600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Legless lizard</a:t>
            </a:r>
          </a:p>
        </p:txBody>
      </p:sp>
      <p:sp>
        <p:nvSpPr>
          <p:cNvPr id="27657" name="TextBox 10"/>
          <p:cNvSpPr txBox="1">
            <a:spLocks noChangeArrowheads="1"/>
          </p:cNvSpPr>
          <p:nvPr/>
        </p:nvSpPr>
        <p:spPr bwMode="auto">
          <a:xfrm>
            <a:off x="5867400" y="5715000"/>
            <a:ext cx="22098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Calibri" pitchFamily="34" charset="0"/>
              </a:rPr>
              <a:t>www.curator.org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Anguidae- Glass lizard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2800"/>
          </a:p>
        </p:txBody>
      </p:sp>
      <p:sp>
        <p:nvSpPr>
          <p:cNvPr id="9221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800"/>
          </a:p>
        </p:txBody>
      </p:sp>
      <p:pic>
        <p:nvPicPr>
          <p:cNvPr id="9223" name="Picture 7" descr="European Glass Lizard (Ophisaurus apodu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89400"/>
            <a:ext cx="5057775" cy="2768600"/>
          </a:xfrm>
          <a:prstGeom prst="rect">
            <a:avLst/>
          </a:prstGeom>
          <a:noFill/>
        </p:spPr>
      </p:pic>
      <p:pic>
        <p:nvPicPr>
          <p:cNvPr id="9225" name="Picture 9" descr="glass_lizar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828800"/>
            <a:ext cx="3619500" cy="278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Order: Squamata</a:t>
            </a:r>
          </a:p>
          <a:p>
            <a:endParaRPr lang="en-US" smtClean="0"/>
          </a:p>
          <a:p>
            <a:r>
              <a:rPr lang="en-US" smtClean="0"/>
              <a:t>Suborder: Sauria/Lacertilia</a:t>
            </a:r>
          </a:p>
          <a:p>
            <a:endParaRPr lang="en-US" smtClean="0"/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Lizard Taxonomy</a:t>
            </a:r>
          </a:p>
        </p:txBody>
      </p:sp>
      <p:pic>
        <p:nvPicPr>
          <p:cNvPr id="22532" name="Picture 5" descr="A272-exotic_lizards_post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84" y="1143000"/>
            <a:ext cx="3503529" cy="5258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7"/>
          <p:cNvSpPr txBox="1">
            <a:spLocks noChangeArrowheads="1"/>
          </p:cNvSpPr>
          <p:nvPr/>
        </p:nvSpPr>
        <p:spPr bwMode="auto">
          <a:xfrm>
            <a:off x="6324600" y="5943600"/>
            <a:ext cx="25146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Calibri" pitchFamily="34" charset="0"/>
              </a:rPr>
              <a:t>www.feenixx.com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r>
              <a:rPr lang="en-US" smtClean="0"/>
              <a:t>5 Infraorders:</a:t>
            </a: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smtClean="0"/>
              <a:t>Iguania (10-14 families)</a:t>
            </a: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smtClean="0"/>
              <a:t>Gekkota (3 families)</a:t>
            </a: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smtClean="0"/>
              <a:t>Scincomorpha (11 families)</a:t>
            </a: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smtClean="0"/>
              <a:t>Diploglossa (3 families)</a:t>
            </a: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sz="2800" smtClean="0">
                <a:solidFill>
                  <a:srgbClr val="FF0000"/>
                </a:solidFill>
              </a:rPr>
              <a:t>Platynota </a:t>
            </a:r>
            <a:r>
              <a:rPr lang="en-US" smtClean="0"/>
              <a:t>(4 families)</a:t>
            </a:r>
          </a:p>
          <a:p>
            <a:endParaRPr lang="en-US" smtClean="0"/>
          </a:p>
        </p:txBody>
      </p:sp>
      <p:pic>
        <p:nvPicPr>
          <p:cNvPr id="28676" name="Content Placeholder 5" descr="savannah-monitor-lizard-00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81600" y="1828800"/>
            <a:ext cx="2743200" cy="2057400"/>
          </a:xfrm>
        </p:spPr>
      </p:pic>
      <p:sp>
        <p:nvSpPr>
          <p:cNvPr id="2867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8677" name="TextBox 6"/>
          <p:cNvSpPr txBox="1">
            <a:spLocks noChangeArrowheads="1"/>
          </p:cNvSpPr>
          <p:nvPr/>
        </p:nvSpPr>
        <p:spPr bwMode="auto">
          <a:xfrm>
            <a:off x="5715000" y="3886200"/>
            <a:ext cx="1828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Savannah Monitor Lizard</a:t>
            </a:r>
          </a:p>
        </p:txBody>
      </p:sp>
      <p:sp>
        <p:nvSpPr>
          <p:cNvPr id="28678" name="TextBox 7"/>
          <p:cNvSpPr txBox="1">
            <a:spLocks noChangeArrowheads="1"/>
          </p:cNvSpPr>
          <p:nvPr/>
        </p:nvSpPr>
        <p:spPr bwMode="auto">
          <a:xfrm>
            <a:off x="5638800" y="3657600"/>
            <a:ext cx="20574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Calibri" pitchFamily="34" charset="0"/>
              </a:rPr>
              <a:t>www.gotpetsonline.com</a:t>
            </a:r>
          </a:p>
        </p:txBody>
      </p:sp>
      <p:pic>
        <p:nvPicPr>
          <p:cNvPr id="28679" name="Picture 8" descr="imag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4267200"/>
            <a:ext cx="26733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Box 9"/>
          <p:cNvSpPr txBox="1">
            <a:spLocks noChangeArrowheads="1"/>
          </p:cNvSpPr>
          <p:nvPr/>
        </p:nvSpPr>
        <p:spPr bwMode="auto">
          <a:xfrm>
            <a:off x="5943600" y="6248400"/>
            <a:ext cx="2057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Gila Monster</a:t>
            </a:r>
          </a:p>
        </p:txBody>
      </p:sp>
      <p:sp>
        <p:nvSpPr>
          <p:cNvPr id="28681" name="TextBox 10"/>
          <p:cNvSpPr txBox="1">
            <a:spLocks noChangeArrowheads="1"/>
          </p:cNvSpPr>
          <p:nvPr/>
        </p:nvSpPr>
        <p:spPr bwMode="auto">
          <a:xfrm>
            <a:off x="6248400" y="5943600"/>
            <a:ext cx="16764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Calibri" pitchFamily="34" charset="0"/>
              </a:rPr>
              <a:t>www.britannica.com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Tegus</a:t>
            </a:r>
            <a:br>
              <a:rPr lang="en-US" sz="4000"/>
            </a:br>
            <a:endParaRPr lang="en-US" sz="4000"/>
          </a:p>
        </p:txBody>
      </p:sp>
      <p:sp>
        <p:nvSpPr>
          <p:cNvPr id="71685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686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688" name="Picture 8" descr="Tegus%20(44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925638"/>
            <a:ext cx="4721225" cy="3540125"/>
          </a:xfrm>
          <a:prstGeom prst="rect">
            <a:avLst/>
          </a:prstGeom>
          <a:noFill/>
        </p:spPr>
      </p:pic>
      <p:pic>
        <p:nvPicPr>
          <p:cNvPr id="71690" name="Picture 10" descr="r_tegu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286000"/>
            <a:ext cx="3714750" cy="306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Varanidae – Nile monitors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3735" name="Picture 7" descr="nile-monitor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3810000" cy="5076825"/>
          </a:xfrm>
          <a:prstGeom prst="rect">
            <a:avLst/>
          </a:prstGeom>
          <a:noFill/>
        </p:spPr>
      </p:pic>
      <p:pic>
        <p:nvPicPr>
          <p:cNvPr id="73737" name="Picture 9" descr="2339398548_2a389822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524000"/>
            <a:ext cx="44958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Savannah monitor</a:t>
            </a:r>
            <a:br>
              <a:rPr lang="en-US" sz="4000"/>
            </a:br>
            <a:endParaRPr lang="en-US" sz="4000"/>
          </a:p>
        </p:txBody>
      </p:sp>
      <p:sp>
        <p:nvSpPr>
          <p:cNvPr id="75781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5782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5784" name="Picture 8" descr="MobileZooBoscMoni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76425"/>
            <a:ext cx="4410075" cy="3686175"/>
          </a:xfrm>
          <a:prstGeom prst="rect">
            <a:avLst/>
          </a:prstGeom>
          <a:noFill/>
        </p:spPr>
      </p:pic>
      <p:pic>
        <p:nvPicPr>
          <p:cNvPr id="75786" name="Picture 10" descr="HaitesJul030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0550" y="1981200"/>
            <a:ext cx="4743450" cy="3567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Epidermal scales </a:t>
            </a:r>
          </a:p>
          <a:p>
            <a:r>
              <a:rPr lang="en-US" smtClean="0"/>
              <a:t>Vomeronasal (Jacobson’s) organ</a:t>
            </a:r>
          </a:p>
          <a:p>
            <a:r>
              <a:rPr lang="en-US" smtClean="0"/>
              <a:t>Oviparous vs. Viviparous</a:t>
            </a:r>
          </a:p>
          <a:p>
            <a:r>
              <a:rPr lang="en-US" smtClean="0"/>
              <a:t>Not shared by all: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External ear openings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Tail autonomy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Eyelids</a:t>
            </a:r>
          </a:p>
          <a:p>
            <a:pPr lvl="1">
              <a:buFont typeface="Arial" charset="0"/>
              <a:buChar char="•"/>
            </a:pPr>
            <a:endParaRPr lang="en-US" smtClean="0"/>
          </a:p>
        </p:txBody>
      </p:sp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Lizard Characteristics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z="3200" smtClean="0"/>
          </a:p>
          <a:p>
            <a:r>
              <a:rPr lang="en-US" sz="3200" smtClean="0"/>
              <a:t>Enclosures </a:t>
            </a:r>
          </a:p>
          <a:p>
            <a:r>
              <a:rPr lang="en-US" sz="3200" smtClean="0"/>
              <a:t>Substrates</a:t>
            </a:r>
          </a:p>
          <a:p>
            <a:r>
              <a:rPr lang="en-US" sz="3200" smtClean="0"/>
              <a:t>Temperature</a:t>
            </a:r>
          </a:p>
          <a:p>
            <a:r>
              <a:rPr lang="en-US" sz="3200" smtClean="0"/>
              <a:t>Photoperiod </a:t>
            </a:r>
          </a:p>
          <a:p>
            <a:r>
              <a:rPr lang="en-US" sz="3200" smtClean="0"/>
              <a:t> Light Quality</a:t>
            </a:r>
          </a:p>
          <a:p>
            <a:r>
              <a:rPr lang="en-US" sz="3200" smtClean="0"/>
              <a:t>Humidity</a:t>
            </a:r>
          </a:p>
          <a:p>
            <a:endParaRPr lang="en-US" sz="3200" smtClean="0"/>
          </a:p>
        </p:txBody>
      </p:sp>
      <p:pic>
        <p:nvPicPr>
          <p:cNvPr id="30724" name="Content Placeholder 5" descr="crocodile-cage-diving_182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2062163"/>
            <a:ext cx="4225925" cy="316388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General Husbandry </a:t>
            </a:r>
            <a:br>
              <a:rPr lang="en-US" dirty="0" smtClean="0"/>
            </a:br>
            <a:r>
              <a:rPr lang="en-US" dirty="0" smtClean="0"/>
              <a:t>Considerations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>Size: 3L x 3L</a:t>
            </a:r>
          </a:p>
          <a:p>
            <a:r>
              <a:rPr lang="en-US" smtClean="0"/>
              <a:t>glass, plastic, plexiglass, wood</a:t>
            </a:r>
          </a:p>
          <a:p>
            <a:r>
              <a:rPr lang="en-US" smtClean="0"/>
              <a:t>Climbing spaces: branches, rocks, plants</a:t>
            </a:r>
          </a:p>
          <a:p>
            <a:r>
              <a:rPr lang="en-US" smtClean="0"/>
              <a:t>Basking sites</a:t>
            </a:r>
          </a:p>
          <a:p>
            <a:r>
              <a:rPr lang="en-US" smtClean="0"/>
              <a:t>Hiding places</a:t>
            </a:r>
          </a:p>
          <a:p>
            <a:r>
              <a:rPr lang="en-US" smtClean="0"/>
              <a:t>Escape proof!!!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Tight lids w/ ventilation</a:t>
            </a:r>
          </a:p>
        </p:txBody>
      </p:sp>
      <p:pic>
        <p:nvPicPr>
          <p:cNvPr id="34820" name="Content Placeholder 4" descr="Feb030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4114800"/>
            <a:ext cx="3048000" cy="2286000"/>
          </a:xfrm>
        </p:spPr>
      </p:pic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Lizard Enclosures</a:t>
            </a:r>
          </a:p>
        </p:txBody>
      </p:sp>
      <p:sp>
        <p:nvSpPr>
          <p:cNvPr id="34821" name="TextBox 5"/>
          <p:cNvSpPr txBox="1">
            <a:spLocks noChangeArrowheads="1"/>
          </p:cNvSpPr>
          <p:nvPr/>
        </p:nvSpPr>
        <p:spPr bwMode="auto">
          <a:xfrm>
            <a:off x="5181600" y="6324600"/>
            <a:ext cx="24384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Calibri" pitchFamily="34" charset="0"/>
              </a:rPr>
              <a:t>www.herpcenter.com</a:t>
            </a:r>
          </a:p>
        </p:txBody>
      </p:sp>
      <p:pic>
        <p:nvPicPr>
          <p:cNvPr id="34822" name="Picture 6" descr="Rex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81000"/>
            <a:ext cx="2373313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TextBox 7"/>
          <p:cNvSpPr txBox="1">
            <a:spLocks noChangeArrowheads="1"/>
          </p:cNvSpPr>
          <p:nvPr/>
        </p:nvSpPr>
        <p:spPr bwMode="auto">
          <a:xfrm>
            <a:off x="5410200" y="3581400"/>
            <a:ext cx="2438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Calibri" pitchFamily="34" charset="0"/>
              </a:rPr>
              <a:t>www.geocities.com</a:t>
            </a:r>
            <a:br>
              <a:rPr lang="en-US" sz="1100">
                <a:latin typeface="Calibri" pitchFamily="34" charset="0"/>
              </a:rPr>
            </a:br>
            <a:endParaRPr lang="en-US" sz="11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Size: 3L x 3L</a:t>
            </a:r>
          </a:p>
          <a:p>
            <a:r>
              <a:rPr lang="en-US" dirty="0" smtClean="0"/>
              <a:t>glass, plastic, </a:t>
            </a:r>
            <a:r>
              <a:rPr lang="en-US" dirty="0" err="1" smtClean="0"/>
              <a:t>plexiglass</a:t>
            </a:r>
            <a:r>
              <a:rPr lang="en-US" dirty="0" smtClean="0"/>
              <a:t>, wood</a:t>
            </a:r>
          </a:p>
          <a:p>
            <a:r>
              <a:rPr lang="en-US" dirty="0" smtClean="0"/>
              <a:t>Climbing spaces: branches, rocks, plants</a:t>
            </a:r>
          </a:p>
          <a:p>
            <a:r>
              <a:rPr lang="en-US" dirty="0" smtClean="0"/>
              <a:t>Basking sites</a:t>
            </a:r>
          </a:p>
          <a:p>
            <a:r>
              <a:rPr lang="en-US" dirty="0" smtClean="0"/>
              <a:t>Hiding places</a:t>
            </a:r>
          </a:p>
          <a:p>
            <a:r>
              <a:rPr lang="en-US" dirty="0" smtClean="0"/>
              <a:t>Escape proof!!!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Tight lids w/ ventilation</a:t>
            </a:r>
          </a:p>
        </p:txBody>
      </p:sp>
      <p:pic>
        <p:nvPicPr>
          <p:cNvPr id="35845" name="Content Placeholder 9" descr="1016249828_1f19a4d07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1828800"/>
            <a:ext cx="4038600" cy="3028950"/>
          </a:xfrm>
        </p:spPr>
      </p:pic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Lizard Enclosures</a:t>
            </a:r>
          </a:p>
        </p:txBody>
      </p:sp>
      <p:sp>
        <p:nvSpPr>
          <p:cNvPr id="35844" name="TextBox 7"/>
          <p:cNvSpPr txBox="1">
            <a:spLocks noChangeArrowheads="1"/>
          </p:cNvSpPr>
          <p:nvPr/>
        </p:nvSpPr>
        <p:spPr bwMode="auto">
          <a:xfrm>
            <a:off x="5410200" y="3581400"/>
            <a:ext cx="2438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Calibri" pitchFamily="34" charset="0"/>
              </a:rPr>
              <a:t>www.geocities.com</a:t>
            </a:r>
            <a:br>
              <a:rPr lang="en-US" sz="1100">
                <a:latin typeface="Calibri" pitchFamily="34" charset="0"/>
              </a:rPr>
            </a:br>
            <a:endParaRPr lang="en-US" sz="11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Mash w/PVC frame </a:t>
            </a:r>
          </a:p>
          <a:p>
            <a:r>
              <a:rPr lang="en-US" dirty="0" smtClean="0"/>
              <a:t>Climbing spaces: branches, rocks, natural plants</a:t>
            </a:r>
          </a:p>
          <a:p>
            <a:r>
              <a:rPr lang="en-US" dirty="0" smtClean="0"/>
              <a:t>Water dropping 24hr</a:t>
            </a:r>
          </a:p>
          <a:p>
            <a:r>
              <a:rPr lang="en-US" dirty="0" smtClean="0"/>
              <a:t>Basking sites</a:t>
            </a:r>
          </a:p>
          <a:p>
            <a:r>
              <a:rPr lang="en-US" dirty="0" smtClean="0"/>
              <a:t>Hiding places</a:t>
            </a:r>
          </a:p>
          <a:p>
            <a:r>
              <a:rPr lang="en-US" dirty="0" smtClean="0"/>
              <a:t>Escape proof!!!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Tight lids w/ ventilation</a:t>
            </a:r>
          </a:p>
          <a:p>
            <a:endParaRPr lang="en-US" dirty="0"/>
          </a:p>
        </p:txBody>
      </p:sp>
      <p:pic>
        <p:nvPicPr>
          <p:cNvPr id="5" name="Content Placeholder 4" descr="chameleon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4648199" y="1828800"/>
            <a:ext cx="4573059" cy="342979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Chameleon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3200" smtClean="0"/>
              <a:t>Can be artificial or natural</a:t>
            </a:r>
          </a:p>
          <a:p>
            <a:r>
              <a:rPr lang="en-US" sz="3200" smtClean="0"/>
              <a:t>Should be: Inexpensive, easily cleaned, absorbent,  digestible, physical support, psychological security</a:t>
            </a:r>
          </a:p>
          <a:p>
            <a:r>
              <a:rPr lang="en-US" sz="3200" smtClean="0"/>
              <a:t>Should not: cause impaction, dermatological disease, respiratory disease</a:t>
            </a:r>
          </a:p>
          <a:p>
            <a:endParaRPr lang="en-US" sz="3200" smtClean="0"/>
          </a:p>
        </p:txBody>
      </p:sp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Substrates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6858000" cy="4525963"/>
          </a:xfrm>
        </p:spPr>
        <p:txBody>
          <a:bodyPr/>
          <a:lstStyle/>
          <a:p>
            <a:r>
              <a:rPr lang="en-US" smtClean="0"/>
              <a:t>5 Infraorders:</a:t>
            </a: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smtClean="0"/>
              <a:t>Iguania (10-14 families)</a:t>
            </a: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smtClean="0"/>
              <a:t>Gekkota (3 families)</a:t>
            </a: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smtClean="0"/>
              <a:t>Scincomorpha (11 families)</a:t>
            </a: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smtClean="0"/>
              <a:t>Diploglossa (3 families)</a:t>
            </a: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smtClean="0"/>
              <a:t>Platynota (4 families)</a:t>
            </a:r>
          </a:p>
          <a:p>
            <a:endParaRPr lang="en-US" smtClean="0"/>
          </a:p>
        </p:txBody>
      </p:sp>
      <p:sp>
        <p:nvSpPr>
          <p:cNvPr id="2355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3558" name="Picture 6" descr="I10-82-liza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933825"/>
            <a:ext cx="6648450" cy="2924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Newspaper</a:t>
            </a:r>
          </a:p>
          <a:p>
            <a:r>
              <a:rPr lang="en-US" smtClean="0"/>
              <a:t>Cypress chips/mulch</a:t>
            </a:r>
          </a:p>
          <a:p>
            <a:r>
              <a:rPr lang="en-US" smtClean="0"/>
              <a:t>Coconut Shells </a:t>
            </a:r>
            <a:r>
              <a:rPr lang="en-US" sz="2000" smtClean="0"/>
              <a:t>(shredded)</a:t>
            </a:r>
          </a:p>
          <a:p>
            <a:r>
              <a:rPr lang="en-US" smtClean="0"/>
              <a:t>Large rocks </a:t>
            </a:r>
          </a:p>
          <a:p>
            <a:r>
              <a:rPr lang="en-US" smtClean="0"/>
              <a:t>Astroturf</a:t>
            </a:r>
          </a:p>
          <a:p>
            <a:r>
              <a:rPr lang="en-US" smtClean="0"/>
              <a:t>Clean Water</a:t>
            </a:r>
          </a:p>
          <a:p>
            <a:endParaRPr lang="en-US" smtClean="0"/>
          </a:p>
        </p:txBody>
      </p:sp>
      <p:pic>
        <p:nvPicPr>
          <p:cNvPr id="37892" name="Content Placeholder 4" descr="pPETS-3762258t4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53200" y="2667000"/>
            <a:ext cx="2286000" cy="2286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Substrates:</a:t>
            </a:r>
            <a:br>
              <a:rPr lang="en-US" dirty="0" smtClean="0"/>
            </a:br>
            <a:r>
              <a:rPr lang="en-US" dirty="0" smtClean="0"/>
              <a:t>The Good</a:t>
            </a:r>
            <a:endParaRPr lang="en-US" dirty="0"/>
          </a:p>
        </p:txBody>
      </p:sp>
      <p:pic>
        <p:nvPicPr>
          <p:cNvPr id="37893" name="Picture 5" descr="coco_husk_pac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5029200"/>
            <a:ext cx="23812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 descr="image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676400"/>
            <a:ext cx="21240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Gravel &amp;small stones</a:t>
            </a:r>
          </a:p>
          <a:p>
            <a:r>
              <a:rPr lang="en-US" smtClean="0"/>
              <a:t>Rabbit pellets</a:t>
            </a:r>
          </a:p>
          <a:p>
            <a:r>
              <a:rPr lang="en-US" smtClean="0"/>
              <a:t>Sand</a:t>
            </a:r>
          </a:p>
          <a:p>
            <a:r>
              <a:rPr lang="en-US" smtClean="0"/>
              <a:t>Dirty Water</a:t>
            </a:r>
          </a:p>
          <a:p>
            <a:endParaRPr lang="en-US" smtClean="0"/>
          </a:p>
        </p:txBody>
      </p:sp>
      <p:pic>
        <p:nvPicPr>
          <p:cNvPr id="38916" name="Content Placeholder 4" descr="imag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0" y="1828800"/>
            <a:ext cx="2057400" cy="1371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Substrates:</a:t>
            </a:r>
            <a:br>
              <a:rPr lang="en-US" dirty="0" smtClean="0"/>
            </a:br>
            <a:r>
              <a:rPr lang="en-US" dirty="0" smtClean="0"/>
              <a:t>The (possibly) Bad</a:t>
            </a:r>
            <a:endParaRPr lang="en-US" dirty="0"/>
          </a:p>
        </p:txBody>
      </p:sp>
      <p:pic>
        <p:nvPicPr>
          <p:cNvPr id="38917" name="Picture 5" descr="p_27541_36995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971800"/>
            <a:ext cx="19812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 descr="timrabf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267200"/>
            <a:ext cx="1876425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Cedar shavings</a:t>
            </a:r>
          </a:p>
          <a:p>
            <a:r>
              <a:rPr lang="en-US" smtClean="0"/>
              <a:t>Crushed corn cob</a:t>
            </a:r>
          </a:p>
          <a:p>
            <a:r>
              <a:rPr lang="en-US" smtClean="0"/>
              <a:t>Pecan/walnut shells</a:t>
            </a:r>
          </a:p>
          <a:p>
            <a:r>
              <a:rPr lang="en-US" smtClean="0"/>
              <a:t>Cat litter</a:t>
            </a:r>
          </a:p>
        </p:txBody>
      </p:sp>
      <p:pic>
        <p:nvPicPr>
          <p:cNvPr id="39943" name="Content Placeholder 10" descr="impacti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1200" y="1219200"/>
            <a:ext cx="2895600" cy="496411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Substrates:</a:t>
            </a:r>
            <a:br>
              <a:rPr lang="en-US" dirty="0" smtClean="0"/>
            </a:br>
            <a:r>
              <a:rPr lang="en-US" dirty="0" smtClean="0"/>
              <a:t>The Ugly</a:t>
            </a:r>
            <a:endParaRPr lang="en-US" dirty="0"/>
          </a:p>
        </p:txBody>
      </p:sp>
      <p:sp>
        <p:nvSpPr>
          <p:cNvPr id="39940" name="TextBox 5"/>
          <p:cNvSpPr txBox="1">
            <a:spLocks noChangeArrowheads="1"/>
          </p:cNvSpPr>
          <p:nvPr/>
        </p:nvSpPr>
        <p:spPr bwMode="auto">
          <a:xfrm>
            <a:off x="6019800" y="3581400"/>
            <a:ext cx="17526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Calibri" pitchFamily="34" charset="0"/>
              </a:rPr>
              <a:t>www.arcatapet.com</a:t>
            </a:r>
          </a:p>
        </p:txBody>
      </p:sp>
      <p:pic>
        <p:nvPicPr>
          <p:cNvPr id="39941" name="Picture 6" descr="genericbagsfla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733800"/>
            <a:ext cx="29718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TextBox 7"/>
          <p:cNvSpPr txBox="1">
            <a:spLocks noChangeArrowheads="1"/>
          </p:cNvSpPr>
          <p:nvPr/>
        </p:nvSpPr>
        <p:spPr bwMode="auto">
          <a:xfrm>
            <a:off x="2362200" y="6096000"/>
            <a:ext cx="25146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Calibri" pitchFamily="34" charset="0"/>
              </a:rPr>
              <a:t>www.canamindustries.com</a:t>
            </a:r>
          </a:p>
        </p:txBody>
      </p:sp>
      <p:sp>
        <p:nvSpPr>
          <p:cNvPr id="39944" name="TextBox 11"/>
          <p:cNvSpPr txBox="1">
            <a:spLocks noChangeArrowheads="1"/>
          </p:cNvSpPr>
          <p:nvPr/>
        </p:nvSpPr>
        <p:spPr bwMode="auto">
          <a:xfrm>
            <a:off x="6477000" y="6172200"/>
            <a:ext cx="24384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Calibri" pitchFamily="34" charset="0"/>
              </a:rPr>
              <a:t>www.petzoo.co.uk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Provide temperature gradients!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Behavioral </a:t>
            </a:r>
            <a:r>
              <a:rPr lang="en-US" dirty="0" err="1" smtClean="0"/>
              <a:t>thermoregulators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Preferred Optimal Temperature Range (POTR)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Necessary for proper: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Metabolic rate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Digestion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Growth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Immune function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Reproductive performance</a:t>
            </a:r>
          </a:p>
        </p:txBody>
      </p:sp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Temperature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Diurnal  - daytime temp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Ambient temp: 27-35</a:t>
            </a:r>
            <a:r>
              <a:rPr lang="en-US" baseline="30000" dirty="0" smtClean="0"/>
              <a:t>o</a:t>
            </a:r>
            <a:r>
              <a:rPr lang="en-US" dirty="0" smtClean="0"/>
              <a:t>C (80-95F)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Basking area: 49-54</a:t>
            </a:r>
            <a:r>
              <a:rPr lang="en-US" baseline="30000" dirty="0" smtClean="0"/>
              <a:t>o</a:t>
            </a:r>
            <a:r>
              <a:rPr lang="en-US" dirty="0" smtClean="0"/>
              <a:t>C (110-125F)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Nocturnal – daytime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Ambient temp: 21-27</a:t>
            </a:r>
            <a:r>
              <a:rPr lang="en-US" baseline="30000" dirty="0" smtClean="0"/>
              <a:t>o</a:t>
            </a:r>
            <a:r>
              <a:rPr lang="en-US" dirty="0" smtClean="0"/>
              <a:t>C (69-80F)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Warmer area:  32-35</a:t>
            </a:r>
            <a:r>
              <a:rPr lang="en-US" baseline="30000" dirty="0" smtClean="0"/>
              <a:t>o</a:t>
            </a:r>
            <a:r>
              <a:rPr lang="en-US" dirty="0" smtClean="0"/>
              <a:t>C (90-95F)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Water temp: 24-30</a:t>
            </a:r>
            <a:r>
              <a:rPr lang="en-US" baseline="30000" dirty="0" smtClean="0"/>
              <a:t>o</a:t>
            </a:r>
            <a:r>
              <a:rPr lang="en-US" dirty="0" smtClean="0"/>
              <a:t>C (75-85F)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5-7</a:t>
            </a:r>
            <a:r>
              <a:rPr lang="en-US" baseline="30000" dirty="0" smtClean="0"/>
              <a:t>o</a:t>
            </a:r>
            <a:r>
              <a:rPr lang="en-US" dirty="0" smtClean="0"/>
              <a:t>C&lt; for nighttime temp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Seasonal fluctuations may be necessary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dirty="0" smtClean="0"/>
          </a:p>
        </p:txBody>
      </p:sp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Temperature </a:t>
            </a:r>
          </a:p>
        </p:txBody>
      </p:sp>
      <p:pic>
        <p:nvPicPr>
          <p:cNvPr id="41988" name="Picture 6" descr="X70HCALAPUGVCAVPOTX3CABSMJ0DCAAO47CPCAYEYRL7CAS113MMCA2MJTCECACT2QWZCA6BOV1OCAG4PDMMCAI38Z1QCAM9DR1QCATVCLELCAF1QXAQCAZVXS8MCAK11102CA1U4ASQCAACJ0OGCA71DUIYCA1SAYUECA4LJV8FCAJE9RCVCAP6GKX1CASER71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371600"/>
            <a:ext cx="2084388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67400" cy="4525963"/>
          </a:xfrm>
        </p:spPr>
        <p:txBody>
          <a:bodyPr/>
          <a:lstStyle/>
          <a:p>
            <a:r>
              <a:rPr lang="en-US" smtClean="0"/>
              <a:t>Sources of Heat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Ambient heat</a:t>
            </a:r>
          </a:p>
          <a:p>
            <a:pPr lvl="2"/>
            <a:r>
              <a:rPr lang="en-US" smtClean="0"/>
              <a:t>Central heat/AC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Basking area</a:t>
            </a:r>
          </a:p>
          <a:p>
            <a:pPr lvl="2"/>
            <a:r>
              <a:rPr lang="en-US" smtClean="0"/>
              <a:t>Incandescent bulbs, Ceramic heaters, heating pads </a:t>
            </a:r>
          </a:p>
          <a:p>
            <a:pPr lvl="2"/>
            <a:r>
              <a:rPr lang="en-US" smtClean="0"/>
              <a:t>NO Hot Rocks!!!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Water </a:t>
            </a:r>
          </a:p>
          <a:p>
            <a:pPr lvl="2"/>
            <a:r>
              <a:rPr lang="en-US" smtClean="0"/>
              <a:t>Submersible aquarium heater</a:t>
            </a:r>
          </a:p>
          <a:p>
            <a:endParaRPr lang="en-US" smtClean="0"/>
          </a:p>
        </p:txBody>
      </p:sp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Temperature</a:t>
            </a:r>
          </a:p>
        </p:txBody>
      </p:sp>
      <p:pic>
        <p:nvPicPr>
          <p:cNvPr id="43012" name="Picture 3" descr="pPETS-3758807t40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2954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4" descr="lucky-reptile-dark-spot-60w-ceramic-heate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114800"/>
            <a:ext cx="26352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4000" smtClean="0"/>
          </a:p>
          <a:p>
            <a:pPr algn="ctr">
              <a:buFont typeface="Arial" charset="0"/>
              <a:buNone/>
            </a:pPr>
            <a:r>
              <a:rPr lang="en-US" sz="4000" smtClean="0"/>
              <a:t>* </a:t>
            </a:r>
            <a:r>
              <a:rPr lang="en-US" sz="4000" smtClean="0">
                <a:solidFill>
                  <a:srgbClr val="FF0000"/>
                </a:solidFill>
              </a:rPr>
              <a:t>Always monitor heat with an in cage thermometer!</a:t>
            </a:r>
          </a:p>
          <a:p>
            <a:pPr algn="ctr"/>
            <a:endParaRPr lang="en-US" sz="4000" smtClean="0"/>
          </a:p>
        </p:txBody>
      </p:sp>
      <p:sp>
        <p:nvSpPr>
          <p:cNvPr id="44034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Temperature</a:t>
            </a:r>
          </a:p>
        </p:txBody>
      </p:sp>
      <p:pic>
        <p:nvPicPr>
          <p:cNvPr id="44038" name="Picture 6" descr="Thermome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4267200"/>
            <a:ext cx="2441575" cy="196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General rule: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14 hrs during summer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12 hrs during winter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Temperate zone reptiles: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15 hrs – summer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12 hrs – spring/fall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9 hrs – winter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Tropical </a:t>
            </a:r>
            <a:r>
              <a:rPr lang="en-US" dirty="0" err="1" smtClean="0"/>
              <a:t>spp</a:t>
            </a:r>
            <a:endParaRPr lang="en-US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13 hrs – summer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11 hrs – winter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Photoperiod </a:t>
            </a:r>
          </a:p>
        </p:txBody>
      </p:sp>
      <p:sp>
        <p:nvSpPr>
          <p:cNvPr id="45060" name="TextBox 5"/>
          <p:cNvSpPr txBox="1">
            <a:spLocks noChangeArrowheads="1"/>
          </p:cNvSpPr>
          <p:nvPr/>
        </p:nvSpPr>
        <p:spPr bwMode="auto">
          <a:xfrm>
            <a:off x="5410200" y="2971800"/>
            <a:ext cx="3276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Timers can make this very easy!!!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Quality very important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UVB – Vitamin D</a:t>
            </a:r>
            <a:r>
              <a:rPr lang="en-US" baseline="-25000" smtClean="0"/>
              <a:t>3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UVA – Behavior</a:t>
            </a:r>
          </a:p>
          <a:p>
            <a:r>
              <a:rPr lang="en-US" smtClean="0"/>
              <a:t>Natural vs. Artificial</a:t>
            </a:r>
          </a:p>
          <a:p>
            <a:r>
              <a:rPr lang="en-US" smtClean="0"/>
              <a:t>Can also provide heat</a:t>
            </a:r>
          </a:p>
        </p:txBody>
      </p:sp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Lighting</a:t>
            </a:r>
          </a:p>
        </p:txBody>
      </p:sp>
      <p:pic>
        <p:nvPicPr>
          <p:cNvPr id="46084" name="Picture 5" descr="W5KSCAYJZJ90CAJUD21PCAXETD6BCA7L0EI8CA2B3HPTCASY0MEOCANW8DYHCAUZBIYZCARTQ4WICA9K80CXCAVG5RWNCAEG0I2SCA95HHODCAMC4PHWCATUKVBYCAZV5FYDCAT0Y1O4CAVYJQ6RCAC6MN96CACEBWN6CACOE9DDCAPZFTB7CAR15OP5CATZ5DJ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447800"/>
            <a:ext cx="1752600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6" descr="10CDCAIPVHE6CAXS1A2SCA2A494OCAMZQQPRCA3P0EKBCAZEHAU5CAHFNB5ACASYRXUFCA6T3DX9CA61OZIACAJSZ3HDCA3T034KCA22FNSQCAQO0H0YCAL30Z9DCAYJ4QPNCAZW1MQUCAQWPMX0CA0AU2NGCAFZTLCSCA9AEVUGCA9AK98ICATETXC2CAKAKWS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30480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7" descr="5JX5CASYWW9CCAWJHB2OCANSPSRYCAWLU7EGCADB909ACA88W9UJCAKAVTPTCATOQ3Y7CACSRK1ECASE6X9BCAN995EJCAN4I6RFCABZD7G1CA37S9MDCA7Y0NEVCA1D54MCCA7MA5U6CA3SGMUSCA7XPG0TCA86OHTPCAK4UXQWCAMBAPECCATFTKRWCAHH1F7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4495800"/>
            <a:ext cx="22860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8" descr="FQ21CAZL2NDTCAJI06QRCAGJHT0LCAPKZ48CCAAIKVQACALWIBMBCA1GZ9QQCAR01Y58CARFZFQNCAD3EDYECA9R4QJVCA00DY80CA5ABSS9CALJVQP0CA3597Q9CAMBYIWXCA8EISQLCAY1MPGDCAPUACPTCACPU90RCAKQVEKUCAU1T3C6CATN8J2BCAF17KII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45720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general: 35% – 70%</a:t>
            </a:r>
          </a:p>
          <a:p>
            <a:r>
              <a:rPr lang="en-US" smtClean="0"/>
              <a:t>If too low: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Dysecdysis, Dehydration</a:t>
            </a:r>
          </a:p>
          <a:p>
            <a:r>
              <a:rPr lang="en-US" smtClean="0"/>
              <a:t>If too high: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Respiratory infections, Dermatitis</a:t>
            </a:r>
          </a:p>
          <a:p>
            <a:endParaRPr lang="en-US" smtClean="0"/>
          </a:p>
        </p:txBody>
      </p:sp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Humidity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r>
              <a:rPr lang="en-US" smtClean="0"/>
              <a:t>5 Infraorders:</a:t>
            </a: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sz="3200" smtClean="0">
                <a:solidFill>
                  <a:srgbClr val="FF0000"/>
                </a:solidFill>
              </a:rPr>
              <a:t>Iguania </a:t>
            </a:r>
            <a:r>
              <a:rPr lang="en-US" smtClean="0"/>
              <a:t>(10-14 families)</a:t>
            </a: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smtClean="0"/>
              <a:t>Gekkota (3 families)</a:t>
            </a: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smtClean="0"/>
              <a:t>Scincomorpha (11 families)</a:t>
            </a: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smtClean="0"/>
              <a:t>Diploglossa (3 families)</a:t>
            </a: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smtClean="0"/>
              <a:t>Platynota (4 families)</a:t>
            </a:r>
          </a:p>
          <a:p>
            <a:endParaRPr lang="en-US" smtClean="0"/>
          </a:p>
        </p:txBody>
      </p:sp>
      <p:pic>
        <p:nvPicPr>
          <p:cNvPr id="24580" name="Content Placeholder 11" descr="green-iguana--iguana-iguana-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57800" y="1752600"/>
            <a:ext cx="2743200" cy="1920875"/>
          </a:xfrm>
        </p:spPr>
      </p:pic>
      <p:sp>
        <p:nvSpPr>
          <p:cNvPr id="24578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4581" name="TextBox 12"/>
          <p:cNvSpPr txBox="1">
            <a:spLocks noChangeArrowheads="1"/>
          </p:cNvSpPr>
          <p:nvPr/>
        </p:nvSpPr>
        <p:spPr bwMode="auto">
          <a:xfrm>
            <a:off x="5867400" y="3581400"/>
            <a:ext cx="1981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Green Iguana</a:t>
            </a:r>
          </a:p>
        </p:txBody>
      </p:sp>
      <p:pic>
        <p:nvPicPr>
          <p:cNvPr id="24582" name="Picture 13" descr="veiled-chameleon-01-femal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038600"/>
            <a:ext cx="25146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Box 14"/>
          <p:cNvSpPr txBox="1">
            <a:spLocks noChangeArrowheads="1"/>
          </p:cNvSpPr>
          <p:nvPr/>
        </p:nvSpPr>
        <p:spPr bwMode="auto">
          <a:xfrm>
            <a:off x="5791200" y="5943600"/>
            <a:ext cx="1676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Veiled chamaeleon</a:t>
            </a:r>
          </a:p>
        </p:txBody>
      </p:sp>
      <p:sp>
        <p:nvSpPr>
          <p:cNvPr id="24584" name="TextBox 15"/>
          <p:cNvSpPr txBox="1">
            <a:spLocks noChangeArrowheads="1"/>
          </p:cNvSpPr>
          <p:nvPr/>
        </p:nvSpPr>
        <p:spPr bwMode="auto">
          <a:xfrm>
            <a:off x="5715000" y="5715000"/>
            <a:ext cx="2133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Calibri" pitchFamily="34" charset="0"/>
              </a:rPr>
              <a:t>www.the-lizard-lounge.com</a:t>
            </a:r>
            <a:br>
              <a:rPr lang="en-US" sz="1100">
                <a:latin typeface="Calibri" pitchFamily="34" charset="0"/>
              </a:rPr>
            </a:br>
            <a:endParaRPr lang="en-US" sz="11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Humidity boxes</a:t>
            </a:r>
          </a:p>
          <a:p>
            <a:r>
              <a:rPr lang="en-US" smtClean="0"/>
              <a:t>Water bowls</a:t>
            </a:r>
          </a:p>
          <a:p>
            <a:r>
              <a:rPr lang="en-US" smtClean="0"/>
              <a:t>Damp substrate</a:t>
            </a:r>
          </a:p>
          <a:p>
            <a:r>
              <a:rPr lang="en-US" smtClean="0"/>
              <a:t>Humidifiers, Fogging devices</a:t>
            </a:r>
          </a:p>
          <a:p>
            <a:r>
              <a:rPr lang="en-US" smtClean="0"/>
              <a:t>Misting</a:t>
            </a:r>
          </a:p>
          <a:p>
            <a:r>
              <a:rPr lang="en-US" smtClean="0"/>
              <a:t>Monitor with gauges </a:t>
            </a:r>
          </a:p>
        </p:txBody>
      </p:sp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Humidity </a:t>
            </a:r>
          </a:p>
        </p:txBody>
      </p:sp>
      <p:pic>
        <p:nvPicPr>
          <p:cNvPr id="48132" name="Picture 3" descr="T-RexReptileHumidityGau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447800"/>
            <a:ext cx="1150938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TextBox 4"/>
          <p:cNvSpPr txBox="1">
            <a:spLocks noChangeArrowheads="1"/>
          </p:cNvSpPr>
          <p:nvPr/>
        </p:nvSpPr>
        <p:spPr bwMode="auto">
          <a:xfrm>
            <a:off x="6477000" y="3733800"/>
            <a:ext cx="152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Calibri" pitchFamily="34" charset="0"/>
              </a:rPr>
              <a:t>www.toppetshop.co.uk</a:t>
            </a:r>
          </a:p>
        </p:txBody>
      </p:sp>
      <p:pic>
        <p:nvPicPr>
          <p:cNvPr id="48134" name="Picture 5" descr="superfo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0386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5" name="TextBox 6"/>
          <p:cNvSpPr txBox="1">
            <a:spLocks noChangeArrowheads="1"/>
          </p:cNvSpPr>
          <p:nvPr/>
        </p:nvSpPr>
        <p:spPr bwMode="auto">
          <a:xfrm>
            <a:off x="5486400" y="5943600"/>
            <a:ext cx="190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Calibri" pitchFamily="34" charset="0"/>
              </a:rPr>
              <a:t>www.reptiles.swelluk.com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May be required for temperate and sub-tropical species</a:t>
            </a:r>
          </a:p>
          <a:p>
            <a:r>
              <a:rPr lang="en-US" smtClean="0"/>
              <a:t>General: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Lower temperatures gradually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35 – 50</a:t>
            </a:r>
            <a:r>
              <a:rPr lang="en-US" baseline="30000" smtClean="0"/>
              <a:t>o</a:t>
            </a:r>
            <a:r>
              <a:rPr lang="en-US" smtClean="0"/>
              <a:t>F for min. of 10 wks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Access to heat source for sub-tropicals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No feeding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Avoid false hibernation</a:t>
            </a:r>
          </a:p>
        </p:txBody>
      </p:sp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Hibernation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 provide fresh water!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Water bowls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Misting leaves and rocks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Chameleons drink water from leaves drops</a:t>
            </a:r>
          </a:p>
          <a:p>
            <a:pPr>
              <a:buNone/>
            </a:pPr>
            <a:r>
              <a:rPr lang="en-US" dirty="0" smtClean="0"/>
              <a:t>Dehydration, gout, renal disease</a:t>
            </a:r>
          </a:p>
        </p:txBody>
      </p:sp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Nutrition: 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~ 95% vegetables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Mustard &amp; collard greens, dandelions, kale, parsley, watercress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~ 5% fruit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Grapes, apples, tomatoes, mangos, </a:t>
            </a:r>
            <a:r>
              <a:rPr lang="en-US" dirty="0" err="1" smtClean="0"/>
              <a:t>stawberries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Need vitamin &amp; mineral supplements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Blend together!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51204" name="Content Placeholder 4" descr="green-iguana--iguana-iguana-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1524000"/>
            <a:ext cx="3352800" cy="2346325"/>
          </a:xfrm>
        </p:spPr>
      </p:pic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Nutrition: Feeding Herbivores</a:t>
            </a:r>
          </a:p>
        </p:txBody>
      </p:sp>
      <p:pic>
        <p:nvPicPr>
          <p:cNvPr id="2050" name="Picture 2" descr="C:\Users\user\AppData\Local\Microsoft\Windows\Temporary Internet Files\Content.IE5\JK26JQZY\MPj0314291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038600"/>
            <a:ext cx="3657600" cy="2346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50% animal/high protein foods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Earthworms, crickets, slugs, snails, pinkies</a:t>
            </a:r>
          </a:p>
          <a:p>
            <a:r>
              <a:rPr lang="en-US" dirty="0" smtClean="0"/>
              <a:t>50% plant material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75% vegetables</a:t>
            </a:r>
          </a:p>
          <a:p>
            <a:pPr lvl="1">
              <a:buFont typeface="Arial" charset="0"/>
              <a:buNone/>
            </a:pPr>
            <a:r>
              <a:rPr lang="en-US" dirty="0" smtClean="0"/>
              <a:t>-</a:t>
            </a:r>
            <a:r>
              <a:rPr lang="en-US" dirty="0"/>
              <a:t>K</a:t>
            </a:r>
            <a:r>
              <a:rPr lang="en-US" dirty="0" smtClean="0"/>
              <a:t>ale</a:t>
            </a:r>
            <a:r>
              <a:rPr lang="en-US" dirty="0" smtClean="0"/>
              <a:t>, carrots, sweet potato, alfalfa 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25% fruit</a:t>
            </a:r>
          </a:p>
          <a:p>
            <a:pPr lvl="1">
              <a:buFont typeface="Arial" charset="0"/>
              <a:buNone/>
            </a:pPr>
            <a:r>
              <a:rPr lang="en-US" dirty="0" smtClean="0"/>
              <a:t>-apple, orange, banana, </a:t>
            </a:r>
          </a:p>
          <a:p>
            <a:pPr lvl="1"/>
            <a:endParaRPr lang="en-US" dirty="0" smtClean="0"/>
          </a:p>
        </p:txBody>
      </p:sp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Nutrition: Feeding Omnivores</a:t>
            </a:r>
          </a:p>
        </p:txBody>
      </p:sp>
      <p:pic>
        <p:nvPicPr>
          <p:cNvPr id="52229" name="Picture 4" descr="bearded-dragon-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962400"/>
            <a:ext cx="322738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TextBox 7"/>
          <p:cNvSpPr txBox="1">
            <a:spLocks noChangeArrowheads="1"/>
          </p:cNvSpPr>
          <p:nvPr/>
        </p:nvSpPr>
        <p:spPr bwMode="auto">
          <a:xfrm>
            <a:off x="5257800" y="5943600"/>
            <a:ext cx="25146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Calibri" pitchFamily="34" charset="0"/>
              </a:rPr>
              <a:t>www.the-lizard-lounge.com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C:\Users\user\AppData\Local\Microsoft\Windows\Temporary Internet Files\Content.IE5\8D0PEPNS\MPj0262569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295400"/>
            <a:ext cx="3657600" cy="2432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Lizards: pre-killed whole prey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Rodents &gt; chicks &gt; fish&gt;eggs</a:t>
            </a:r>
          </a:p>
          <a:p>
            <a:r>
              <a:rPr lang="en-US" dirty="0" smtClean="0"/>
              <a:t>Ca supplement?</a:t>
            </a:r>
          </a:p>
        </p:txBody>
      </p:sp>
      <p:pic>
        <p:nvPicPr>
          <p:cNvPr id="53252" name="Content Placeholder 4" descr="pd154014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2438400"/>
            <a:ext cx="3873500" cy="2590800"/>
          </a:xfrm>
        </p:spPr>
      </p:pic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Nutrition: Feeding Carnivores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Most Lizard species!</a:t>
            </a:r>
          </a:p>
          <a:p>
            <a:r>
              <a:rPr lang="en-US" smtClean="0"/>
              <a:t>Common types: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Crickets meal worms, wax worms, earthworms, grasshoppers (special diet or insects), </a:t>
            </a:r>
          </a:p>
          <a:p>
            <a:r>
              <a:rPr lang="en-US" smtClean="0"/>
              <a:t>Captive raised - low Ca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Dusting or “Gut  loading”</a:t>
            </a:r>
          </a:p>
        </p:txBody>
      </p:sp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Nutrition: Feeding Insectivores</a:t>
            </a:r>
          </a:p>
        </p:txBody>
      </p:sp>
      <p:pic>
        <p:nvPicPr>
          <p:cNvPr id="12290" name="Picture 2" descr="http://animal.discovery.com/tv/a-list/creature-countdowns/cheats/images/cheats-chamele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730752"/>
            <a:ext cx="4343400" cy="3127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lizards: Every other day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Large carnivorous lizards: 1-2 times a week</a:t>
            </a:r>
          </a:p>
          <a:p>
            <a:endParaRPr lang="en-US" dirty="0" smtClean="0"/>
          </a:p>
          <a:p>
            <a:pPr algn="ctr"/>
            <a:endParaRPr lang="en-US" dirty="0" smtClean="0"/>
          </a:p>
          <a:p>
            <a:endParaRPr lang="en-US" sz="3600" dirty="0" smtClean="0"/>
          </a:p>
        </p:txBody>
      </p:sp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Nutrition: Feeding Frequencies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Daily/EOD: 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Remove feces and wash bowls</a:t>
            </a:r>
          </a:p>
          <a:p>
            <a:r>
              <a:rPr lang="en-US" dirty="0" smtClean="0"/>
              <a:t>Monthly: 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Disinfect entire cage and furnishings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Clean or change substrate</a:t>
            </a:r>
          </a:p>
          <a:p>
            <a:r>
              <a:rPr lang="en-US" smtClean="0"/>
              <a:t>Bleach (1:32 dilution)</a:t>
            </a:r>
          </a:p>
        </p:txBody>
      </p:sp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Cleaning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Provide proper thermal gradient and photoperiod</a:t>
            </a:r>
          </a:p>
          <a:p>
            <a:r>
              <a:rPr lang="en-US" smtClean="0"/>
              <a:t>Provide a variety of foods and clean water!</a:t>
            </a:r>
          </a:p>
          <a:p>
            <a:r>
              <a:rPr lang="en-US" smtClean="0"/>
              <a:t>Clean regularly</a:t>
            </a:r>
          </a:p>
          <a:p>
            <a:r>
              <a:rPr lang="en-US" smtClean="0"/>
              <a:t>Be familiar with your species!!!</a:t>
            </a:r>
          </a:p>
          <a:p>
            <a:endParaRPr lang="en-US" smtClean="0"/>
          </a:p>
        </p:txBody>
      </p:sp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Take Home Message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Agamidae </a:t>
            </a:r>
            <a:br>
              <a:rPr lang="en-US" sz="4000"/>
            </a:br>
            <a:r>
              <a:rPr lang="en-US" sz="4000"/>
              <a:t>Agama 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US" sz="280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800"/>
          </a:p>
        </p:txBody>
      </p:sp>
      <p:pic>
        <p:nvPicPr>
          <p:cNvPr id="3080" name="Picture 8" descr="blue-headed_tree_aga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00200"/>
            <a:ext cx="4067175" cy="4857750"/>
          </a:xfrm>
          <a:prstGeom prst="rect">
            <a:avLst/>
          </a:prstGeom>
          <a:noFill/>
        </p:spPr>
      </p:pic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57200" y="1600200"/>
            <a:ext cx="4038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endParaRPr lang="en-US" sz="2800"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  <p:pic>
        <p:nvPicPr>
          <p:cNvPr id="3083" name="Picture 11" descr="BN11979_39~Flat-Headed-Rock-Agama-Agama-Mwanzae-Serengeti-National-Park-Arusha-Tanzania-Post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600200"/>
            <a:ext cx="3686175" cy="4914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800" smtClean="0"/>
              <a:t>Ackerman L (1997). </a:t>
            </a:r>
            <a:r>
              <a:rPr lang="en-US" sz="1800" i="1" smtClean="0"/>
              <a:t>The Biology, Husbandry, and Health Care of Reptiles.  Volume I: Biology of Reptiles.</a:t>
            </a:r>
            <a:r>
              <a:rPr lang="en-US" sz="1800" smtClean="0"/>
              <a:t>  Neptune City, NJ: T.F.H. Publications, Inc.</a:t>
            </a:r>
          </a:p>
          <a:p>
            <a:r>
              <a:rPr lang="en-US" sz="1800" smtClean="0"/>
              <a:t>Ackerman L (1997). </a:t>
            </a:r>
            <a:r>
              <a:rPr lang="en-US" sz="1800" i="1" smtClean="0"/>
              <a:t>The Biology, Husbandry, and Health Care of Reptiles.  Volume II: Husbandry of Reptiles.</a:t>
            </a:r>
            <a:r>
              <a:rPr lang="en-US" sz="1800" smtClean="0"/>
              <a:t>  Neptune City, NJ: T.F.H. Publications, Inc.</a:t>
            </a:r>
          </a:p>
          <a:p>
            <a:r>
              <a:rPr lang="en-US" sz="1800" smtClean="0"/>
              <a:t>Barnard SM (1996).  </a:t>
            </a:r>
            <a:r>
              <a:rPr lang="en-US" sz="1800" i="1" smtClean="0"/>
              <a:t>Reptile Keeper’s Handbook</a:t>
            </a:r>
            <a:r>
              <a:rPr lang="en-US" sz="1800" smtClean="0"/>
              <a:t>. Malabar, FL: Krieger Publishing</a:t>
            </a:r>
          </a:p>
          <a:p>
            <a:r>
              <a:rPr lang="en-US" sz="1800" smtClean="0"/>
              <a:t>Ernst CH, Barbour RW (1989). </a:t>
            </a:r>
            <a:r>
              <a:rPr lang="en-US" sz="1800" i="1" smtClean="0"/>
              <a:t>Turtles of the World</a:t>
            </a:r>
            <a:r>
              <a:rPr lang="en-US" sz="1800" smtClean="0"/>
              <a:t>. Washington, DC: Smithsonian Institution Press</a:t>
            </a:r>
          </a:p>
          <a:p>
            <a:r>
              <a:rPr lang="en-US" sz="1800" smtClean="0"/>
              <a:t>Flank L (1998). </a:t>
            </a:r>
            <a:r>
              <a:rPr lang="en-US" sz="1800" i="1" smtClean="0"/>
              <a:t>Herp Help</a:t>
            </a:r>
            <a:r>
              <a:rPr lang="en-US" sz="1800" smtClean="0"/>
              <a:t>.  New York: Howell Book House</a:t>
            </a:r>
          </a:p>
          <a:p>
            <a:r>
              <a:rPr lang="en-US" sz="1800" smtClean="0"/>
              <a:t>Madar DR (2006). </a:t>
            </a:r>
            <a:r>
              <a:rPr lang="en-US" sz="1800" i="1" smtClean="0"/>
              <a:t>Reptile Medicine and Surgery, Second Edition</a:t>
            </a:r>
            <a:r>
              <a:rPr lang="en-US" sz="1800" smtClean="0"/>
              <a:t>.  St. Louis, Missouri: Elsevier Inc.</a:t>
            </a:r>
          </a:p>
          <a:p>
            <a:r>
              <a:rPr lang="en-US" sz="1800" smtClean="0"/>
              <a:t>Mattison C (1992). </a:t>
            </a:r>
            <a:r>
              <a:rPr lang="en-US" sz="1800" i="1" smtClean="0"/>
              <a:t>The Care of Reptiles and Amphibians in Captivity, Revised Third Edition</a:t>
            </a:r>
            <a:r>
              <a:rPr lang="en-US" sz="1800" smtClean="0"/>
              <a:t>. New York, NY: Sterling Publishing</a:t>
            </a:r>
          </a:p>
          <a:p>
            <a:r>
              <a:rPr lang="en-US" sz="1800" smtClean="0"/>
              <a:t>McArthur S, Wilkinson R, Meyer J (2004). </a:t>
            </a:r>
            <a:r>
              <a:rPr lang="en-US" sz="1800" i="1" smtClean="0"/>
              <a:t>Medicine and Surgery of Tortoises and Turtles</a:t>
            </a:r>
            <a:r>
              <a:rPr lang="en-US" sz="1800" smtClean="0"/>
              <a:t>. Ames, Iowa: Blackwell Publishing</a:t>
            </a:r>
          </a:p>
        </p:txBody>
      </p:sp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Bearded dragon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2800"/>
          </a:p>
        </p:txBody>
      </p:sp>
      <p:sp>
        <p:nvSpPr>
          <p:cNvPr id="5126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800"/>
          </a:p>
        </p:txBody>
      </p:sp>
      <p:pic>
        <p:nvPicPr>
          <p:cNvPr id="5128" name="Picture 8" descr="stockxpertcom_id63853_siz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4949825" cy="3868738"/>
          </a:xfrm>
          <a:prstGeom prst="rect">
            <a:avLst/>
          </a:prstGeom>
          <a:noFill/>
        </p:spPr>
      </p:pic>
      <p:pic>
        <p:nvPicPr>
          <p:cNvPr id="5130" name="Picture 10" descr="Feeding_a_Bearded_Drag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1100" y="1447800"/>
            <a:ext cx="3571875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r>
              <a:rPr lang="en-US"/>
              <a:t>Horned lizard</a:t>
            </a:r>
          </a:p>
        </p:txBody>
      </p:sp>
      <p:sp>
        <p:nvSpPr>
          <p:cNvPr id="57349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7350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54" name="Picture 10" descr="03b_lrg_horned_lizard_fu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5715000" cy="3952875"/>
          </a:xfrm>
          <a:prstGeom prst="rect">
            <a:avLst/>
          </a:prstGeom>
          <a:noFill/>
        </p:spPr>
      </p:pic>
      <p:pic>
        <p:nvPicPr>
          <p:cNvPr id="57358" name="Picture 14" descr="Texas-Horned-Lizard-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1650" y="1143000"/>
            <a:ext cx="3638550" cy="5419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Iguanidae-Green Anole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83" name="Picture 7" descr="Copyrighted_Image_Reuse_Prohibited_185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90800"/>
            <a:ext cx="4340225" cy="3295650"/>
          </a:xfrm>
          <a:prstGeom prst="rect">
            <a:avLst/>
          </a:prstGeom>
          <a:noFill/>
        </p:spPr>
      </p:pic>
      <p:pic>
        <p:nvPicPr>
          <p:cNvPr id="24585" name="Picture 9" descr="sp-anolis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668588"/>
            <a:ext cx="4724400" cy="3106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314</TotalTime>
  <Words>1197</Words>
  <Application>Microsoft Office PowerPoint</Application>
  <PresentationFormat>On-screen Show (4:3)</PresentationFormat>
  <Paragraphs>310</Paragraphs>
  <Slides>60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8" baseType="lpstr">
      <vt:lpstr>Arial</vt:lpstr>
      <vt:lpstr>Calibri</vt:lpstr>
      <vt:lpstr>Lucida Sans Unicode</vt:lpstr>
      <vt:lpstr>Verdana</vt:lpstr>
      <vt:lpstr>Wingdings</vt:lpstr>
      <vt:lpstr>Wingdings 2</vt:lpstr>
      <vt:lpstr>Wingdings 3</vt:lpstr>
      <vt:lpstr>Concourse</vt:lpstr>
      <vt:lpstr>Lizards </vt:lpstr>
      <vt:lpstr>Lizard basics </vt:lpstr>
      <vt:lpstr>Lizard Taxonomy</vt:lpstr>
      <vt:lpstr>PowerPoint Presentation</vt:lpstr>
      <vt:lpstr>PowerPoint Presentation</vt:lpstr>
      <vt:lpstr>Agamidae  Agama </vt:lpstr>
      <vt:lpstr>Bearded dragon</vt:lpstr>
      <vt:lpstr>Horned lizard</vt:lpstr>
      <vt:lpstr>Iguanidae-Green Anole</vt:lpstr>
      <vt:lpstr>Green Iguana </vt:lpstr>
      <vt:lpstr>Spiny lizard </vt:lpstr>
      <vt:lpstr>Lacertidae - Jeweled lizard </vt:lpstr>
      <vt:lpstr>PowerPoint Presentation</vt:lpstr>
      <vt:lpstr>Chamaeleontidae-</vt:lpstr>
      <vt:lpstr>PowerPoint Presentation</vt:lpstr>
      <vt:lpstr>Veiled chameleon</vt:lpstr>
      <vt:lpstr>Three horned chameleon</vt:lpstr>
      <vt:lpstr>Panther chameleon</vt:lpstr>
      <vt:lpstr>PowerPoint Presentation</vt:lpstr>
      <vt:lpstr>Day geckos </vt:lpstr>
      <vt:lpstr>Leaf-tailed gecko</vt:lpstr>
      <vt:lpstr>Leopard gecko </vt:lpstr>
      <vt:lpstr>Tokay Gecko</vt:lpstr>
      <vt:lpstr>PowerPoint Presentation</vt:lpstr>
      <vt:lpstr>Scincidae – Skinks </vt:lpstr>
      <vt:lpstr>Blue-tongued skinks </vt:lpstr>
      <vt:lpstr>Prehensile-tailed skinks </vt:lpstr>
      <vt:lpstr>PowerPoint Presentation</vt:lpstr>
      <vt:lpstr>Anguidae- Glass lizard</vt:lpstr>
      <vt:lpstr>PowerPoint Presentation</vt:lpstr>
      <vt:lpstr>Tegus </vt:lpstr>
      <vt:lpstr>Varanidae – Nile monitors</vt:lpstr>
      <vt:lpstr>Savannah monitor </vt:lpstr>
      <vt:lpstr>Lizard Characteristics</vt:lpstr>
      <vt:lpstr>General Husbandry  Considerations </vt:lpstr>
      <vt:lpstr>Lizard Enclosures</vt:lpstr>
      <vt:lpstr>Lizard Enclosures</vt:lpstr>
      <vt:lpstr>Chameleon </vt:lpstr>
      <vt:lpstr>Substrates</vt:lpstr>
      <vt:lpstr>Substrates: The Good</vt:lpstr>
      <vt:lpstr>Substrates: The (possibly) Bad</vt:lpstr>
      <vt:lpstr>Substrates: The Ugly</vt:lpstr>
      <vt:lpstr>Temperature</vt:lpstr>
      <vt:lpstr>Temperature </vt:lpstr>
      <vt:lpstr>Temperature</vt:lpstr>
      <vt:lpstr>Temperature</vt:lpstr>
      <vt:lpstr>Photoperiod </vt:lpstr>
      <vt:lpstr>Lighting</vt:lpstr>
      <vt:lpstr>Humidity</vt:lpstr>
      <vt:lpstr>Humidity </vt:lpstr>
      <vt:lpstr>Hibernation</vt:lpstr>
      <vt:lpstr>Nutrition: Water</vt:lpstr>
      <vt:lpstr>Nutrition: Feeding Herbivores</vt:lpstr>
      <vt:lpstr>Nutrition: Feeding Omnivores</vt:lpstr>
      <vt:lpstr>Nutrition: Feeding Carnivores</vt:lpstr>
      <vt:lpstr>Nutrition: Feeding Insectivores</vt:lpstr>
      <vt:lpstr>Nutrition: Feeding Frequencies</vt:lpstr>
      <vt:lpstr>Cleaning</vt:lpstr>
      <vt:lpstr>Take Home Message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Lizards </dc:title>
  <dc:creator>alberto</dc:creator>
  <cp:lastModifiedBy>Alberto Mendozq</cp:lastModifiedBy>
  <cp:revision>16</cp:revision>
  <dcterms:created xsi:type="dcterms:W3CDTF">2009-11-15T19:23:29Z</dcterms:created>
  <dcterms:modified xsi:type="dcterms:W3CDTF">2015-11-13T17:50:19Z</dcterms:modified>
</cp:coreProperties>
</file>