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5" r:id="rId2"/>
  </p:sldMasterIdLst>
  <p:notesMasterIdLst>
    <p:notesMasterId r:id="rId79"/>
  </p:notesMasterIdLst>
  <p:sldIdLst>
    <p:sldId id="256" r:id="rId3"/>
    <p:sldId id="344" r:id="rId4"/>
    <p:sldId id="345" r:id="rId5"/>
    <p:sldId id="346" r:id="rId6"/>
    <p:sldId id="347" r:id="rId7"/>
    <p:sldId id="348" r:id="rId8"/>
    <p:sldId id="349" r:id="rId9"/>
    <p:sldId id="269" r:id="rId10"/>
    <p:sldId id="271" r:id="rId11"/>
    <p:sldId id="272" r:id="rId12"/>
    <p:sldId id="267" r:id="rId13"/>
    <p:sldId id="273" r:id="rId14"/>
    <p:sldId id="274" r:id="rId15"/>
    <p:sldId id="359" r:id="rId16"/>
    <p:sldId id="275" r:id="rId17"/>
    <p:sldId id="276" r:id="rId18"/>
    <p:sldId id="277" r:id="rId19"/>
    <p:sldId id="278" r:id="rId20"/>
    <p:sldId id="350" r:id="rId21"/>
    <p:sldId id="268" r:id="rId22"/>
    <p:sldId id="279" r:id="rId23"/>
    <p:sldId id="280" r:id="rId24"/>
    <p:sldId id="281" r:id="rId25"/>
    <p:sldId id="282" r:id="rId26"/>
    <p:sldId id="283" r:id="rId27"/>
    <p:sldId id="351" r:id="rId28"/>
    <p:sldId id="352" r:id="rId29"/>
    <p:sldId id="353" r:id="rId30"/>
    <p:sldId id="284" r:id="rId31"/>
    <p:sldId id="285" r:id="rId32"/>
    <p:sldId id="286" r:id="rId33"/>
    <p:sldId id="287" r:id="rId34"/>
    <p:sldId id="308" r:id="rId35"/>
    <p:sldId id="309" r:id="rId36"/>
    <p:sldId id="310" r:id="rId37"/>
    <p:sldId id="311" r:id="rId38"/>
    <p:sldId id="355" r:id="rId39"/>
    <p:sldId id="312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54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289" r:id="rId69"/>
    <p:sldId id="290" r:id="rId70"/>
    <p:sldId id="291" r:id="rId71"/>
    <p:sldId id="292" r:id="rId72"/>
    <p:sldId id="293" r:id="rId73"/>
    <p:sldId id="294" r:id="rId74"/>
    <p:sldId id="358" r:id="rId75"/>
    <p:sldId id="356" r:id="rId76"/>
    <p:sldId id="295" r:id="rId77"/>
    <p:sldId id="357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68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BC8C1FC-A321-4E99-AF44-E6C75AA1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898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5856B-5F93-4FBB-920F-42B2A6C05D32}" type="slidenum">
              <a:rPr lang="en-US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372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D474D9-EB50-4EDA-936A-AFCEABA380CF}" type="slidenum">
              <a:rPr lang="en-US"/>
              <a:pPr/>
              <a:t>19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33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C3CF4-6A2C-4941-8828-18F7E6B66231}" type="slidenum">
              <a:rPr lang="en-US"/>
              <a:pPr/>
              <a:t>20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1195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925DD-F228-4DC2-A706-68A28F00D1C4}" type="slidenum">
              <a:rPr lang="en-US"/>
              <a:pPr/>
              <a:t>26</a:t>
            </a:fld>
            <a:endParaRPr lang="en-US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9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E0B0D6-2F72-4D9C-8238-D79BB9CCE507}" type="slidenum">
              <a:rPr lang="en-US"/>
              <a:pPr/>
              <a:t>27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17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72B5D-4526-4756-A316-AD8F8709D63C}" type="slidenum">
              <a:rPr lang="en-US"/>
              <a:pPr/>
              <a:t>28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36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BFAF1-1FA3-4F2A-8FA0-36933C8800E0}" type="slidenum">
              <a:rPr lang="en-US"/>
              <a:pPr/>
              <a:t>33</a:t>
            </a:fld>
            <a:endParaRPr 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15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548F7-DE6D-4B16-9295-0ABD624038C2}" type="slidenum">
              <a:rPr lang="en-US"/>
              <a:pPr/>
              <a:t>34</a:t>
            </a:fld>
            <a:endParaRPr lang="en-US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60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90E704-D486-470B-B43A-CF139F28EAEF}" type="slidenum">
              <a:rPr lang="en-US"/>
              <a:pPr/>
              <a:t>35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19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3C6F2-7798-4D7E-8F24-AF9F365C853B}" type="slidenum">
              <a:rPr lang="en-US"/>
              <a:pPr/>
              <a:t>60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0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EB3300-A35F-4DDC-B887-ECC311405F9F}" type="slidenum">
              <a:rPr lang="en-US"/>
              <a:pPr/>
              <a:t>61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37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815064-3D85-41AA-A9C2-CDEF7C573964}" type="slidenum">
              <a:rPr lang="en-US"/>
              <a:pPr/>
              <a:t>2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9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3F219-6538-4DB8-9F72-EAD50FA1E740}" type="slidenum">
              <a:rPr lang="en-US"/>
              <a:pPr/>
              <a:t>3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73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102DB4-9531-479E-B308-ED9632AA520A}" type="slidenum">
              <a:rPr lang="en-US"/>
              <a:pPr/>
              <a:t>4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4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81DD3-AB18-40EA-B184-8911D1663486}" type="slidenum">
              <a:rPr lang="en-US"/>
              <a:pPr/>
              <a:t>5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F4BB15-C7E8-4ECA-9C95-B4069CB921BD}" type="slidenum">
              <a:rPr lang="en-US"/>
              <a:pPr/>
              <a:t>6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98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42C693-67D3-48B7-AEE7-B48A6A88F4FC}" type="slidenum">
              <a:rPr lang="en-US"/>
              <a:pPr/>
              <a:t>7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7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6AD56-AE2D-44BE-BA82-A9D2ADBBA5C8}" type="slidenum">
              <a:rPr lang="en-US"/>
              <a:pPr/>
              <a:t>8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7741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D2388-F9B8-45B5-9CF4-AEE32B8716EF}" type="slidenum">
              <a:rPr lang="en-US"/>
              <a:pPr/>
              <a:t>11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466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21B37-C2FE-4AAD-85C4-0B9747E365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954A6-3C1F-45BB-9F75-CD3A015757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E44A3-FBBF-43D9-A0A4-4B6EDCAFD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43208-6100-4FDB-8E85-9E83D1C98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D3C7-F7F8-41FA-9AE7-CF382657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93C80-F78D-4723-B67C-76591542B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F4B0C7-AAE2-442B-84A5-9ABE6DACD0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51D19-CDDC-4E6F-BD5B-0F7D6128A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21B37-C2FE-4AAD-85C4-0B9747E365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FFBD6-19A8-4CFA-94D6-6D2529FDDD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0E2ACD0D-DBEC-40EA-95C2-770A49C89E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FFBD6-19A8-4CFA-94D6-6D2529FDDD7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05669-06F6-44AC-9ACF-A2C4117925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7EB9-970E-4846-973E-144BD2E3A6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A225-24EC-4B70-8988-974D7D74B0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C6A08-2CED-45E8-B0E7-14D23E79C5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7E7F4-161B-4F80-BC54-4DA83AC230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F9006-5411-48BE-B715-8CC63C83F2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954A6-3C1F-45BB-9F75-CD3A015757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3E44A3-FBBF-43D9-A0A4-4B6EDCAFD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51D19-CDDC-4E6F-BD5B-0F7D6128A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43208-6100-4FDB-8E85-9E83D1C98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0E2ACD0D-DBEC-40EA-95C2-770A49C89E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CD3C7-F7F8-41FA-9AE7-CF382657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36503-1E44-463E-B569-C0D20FA64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93C80-F78D-4723-B67C-76591542B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05669-06F6-44AC-9ACF-A2C4117925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7EB9-970E-4846-973E-144BD2E3A6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3A225-24EC-4B70-8988-974D7D74B0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C6A08-2CED-45E8-B0E7-14D23E79C5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D7E7F4-161B-4F80-BC54-4DA83AC230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F9006-5411-48BE-B715-8CC63C83F2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E236163-72D8-487B-AFE1-2EA22CCBC4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6E236163-72D8-487B-AFE1-2EA22CCBC4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images.google.com/imgres?imgurl=http://www.mun.ca/biology/scarr/Fig4-16_cornsnake_variants.gif&amp;imgrefurl=http://www.backyardnature.net/n/06/060601.htm&amp;h=945&amp;w=786&amp;sz=220&amp;hl=en&amp;start=2&amp;usg=__4vnycGaZNgpPLjMmx0kajkM0hOw=&amp;tbnid=2yklwoGM-_aFkM:&amp;tbnh=148&amp;tbnw=123&amp;prev=/images?q=Corn+snake&amp;gbv=2&amp;hl=en&amp;sa=G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7" Type="http://schemas.openxmlformats.org/officeDocument/2006/relationships/image" Target="../media/image92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9.xml"/><Relationship Id="rId6" Type="http://schemas.openxmlformats.org/officeDocument/2006/relationships/hyperlink" Target="http://images.google.com/imgres?imgurl=http://www.aherp.com/is/serpentes/snake_eategg3.jpg&amp;imgrefurl=http://www.aherp.com/is/serpentes/&amp;h=180&amp;w=180&amp;sz=2&amp;tbnid=VTUJBAL0z8kJ:&amp;tbnh=96&amp;tbnw=96&amp;start=26&amp;prev=/images?q=snake+swallowing&amp;start=20&amp;hl=en%252" TargetMode="External"/><Relationship Id="rId5" Type="http://schemas.openxmlformats.org/officeDocument/2006/relationships/image" Target="../media/image91.jpeg"/><Relationship Id="rId4" Type="http://schemas.openxmlformats.org/officeDocument/2006/relationships/hyperlink" Target="http://images.google.com/imgres?imgurl=http://www.aherp.com/is/serpentes/snake_eategg2.jpg&amp;imgrefurl=http://www.aherp.com/is/serpentes/&amp;h=180&amp;w=180&amp;sz=3&amp;tbnid=jvIbeq7dKrEJ:&amp;tbnh=96&amp;tbnw=96&amp;start=27&amp;prev=/images?q=snake+swallowing&amp;start=20&amp;hl=en%25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7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7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Snakes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Emerald tree boa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148" name="Picture 5" descr="emerald%2520tree%2520bo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Pythons – Ball python</a:t>
            </a:r>
            <a:br>
              <a:rPr lang="en-US" sz="4000" smtClean="0"/>
            </a:br>
            <a:r>
              <a:rPr lang="en-US" sz="4000" smtClean="0"/>
              <a:t> </a:t>
            </a:r>
          </a:p>
        </p:txBody>
      </p:sp>
      <p:sp>
        <p:nvSpPr>
          <p:cNvPr id="25608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172" name="Picture 10" descr="ball-python-48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4732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Blood python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196" name="Picture 5" descr="blood_800x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Burmese Python</a:t>
            </a:r>
          </a:p>
        </p:txBody>
      </p:sp>
      <p:sp>
        <p:nvSpPr>
          <p:cNvPr id="51207" name="Rectangle 7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1208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21" name="Picture 10" descr="Lucky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295400"/>
            <a:ext cx="44323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12" descr="burmese%20python%20alb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622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Burmese Python</a:t>
            </a:r>
            <a:endParaRPr lang="en-US" dirty="0"/>
          </a:p>
        </p:txBody>
      </p:sp>
      <p:pic>
        <p:nvPicPr>
          <p:cNvPr id="7" name="Content Placeholder 6" descr="canga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4450" name="AutoShape 2" descr="http://mail.aol.com/37893-111/aol-6/en-us/mail/get-attachment.aspx?uid=29333766&amp;folder=NewMail&amp;partId=4"/>
          <p:cNvSpPr>
            <a:spLocks noChangeAspect="1" noChangeArrowheads="1"/>
          </p:cNvSpPr>
          <p:nvPr/>
        </p:nvSpPr>
        <p:spPr bwMode="auto">
          <a:xfrm>
            <a:off x="63500" y="-136525"/>
            <a:ext cx="3562350" cy="4752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2" name="AutoShape 4" descr="http://mail.aol.com/37893-111/aol-6/en-us/mail/get-attachment.aspx?uid=29333766&amp;folder=NewMail&amp;partId=4"/>
          <p:cNvSpPr>
            <a:spLocks noChangeAspect="1" noChangeArrowheads="1"/>
          </p:cNvSpPr>
          <p:nvPr/>
        </p:nvSpPr>
        <p:spPr bwMode="auto">
          <a:xfrm>
            <a:off x="63500" y="-136525"/>
            <a:ext cx="3562350" cy="4752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Green tree python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5427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244" name="Picture 7" descr="python_wideweb__470x352,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6915150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Carpet python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56324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632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9" name="Picture 7" descr="jaguar_carpet_2006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4191000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9" descr="2mt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0955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Reticulated python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293" name="Picture 7" descr="retic_fluff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990600"/>
            <a:ext cx="39179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9" descr="Python%20reticulat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3" y="1066800"/>
            <a:ext cx="438626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African rock python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6042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042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3317" name="Picture 7" descr="AfricanRockPython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AfricanRockPythonEa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73250"/>
            <a:ext cx="43434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7543800" cy="1295400"/>
          </a:xfrm>
        </p:spPr>
        <p:txBody>
          <a:bodyPr/>
          <a:lstStyle/>
          <a:p>
            <a:r>
              <a:rPr lang="en-US"/>
              <a:t>Colubrids: “typical” snakes</a:t>
            </a:r>
          </a:p>
        </p:txBody>
      </p:sp>
      <p:pic>
        <p:nvPicPr>
          <p:cNvPr id="20685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71600"/>
            <a:ext cx="5257800" cy="4832350"/>
          </a:xfrm>
        </p:spPr>
      </p:pic>
      <p:pic>
        <p:nvPicPr>
          <p:cNvPr id="20685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43538" y="4191000"/>
            <a:ext cx="3700462" cy="2459038"/>
          </a:xfrm>
          <a:noFill/>
          <a:ln/>
        </p:spPr>
      </p:pic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http://www.tigr.org/reptiles/trees/SnakePhylogenyWilcox.gif</a:t>
            </a:r>
          </a:p>
        </p:txBody>
      </p:sp>
      <p:sp>
        <p:nvSpPr>
          <p:cNvPr id="206855" name="Text Box 7"/>
          <p:cNvSpPr txBox="1">
            <a:spLocks noChangeArrowheads="1"/>
          </p:cNvSpPr>
          <p:nvPr/>
        </p:nvSpPr>
        <p:spPr bwMode="auto">
          <a:xfrm>
            <a:off x="5257800" y="64008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http://www.dkimages.com/discover/previews/878/20414221.JPG</a:t>
            </a:r>
          </a:p>
        </p:txBody>
      </p:sp>
      <p:pic>
        <p:nvPicPr>
          <p:cNvPr id="2068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371600"/>
            <a:ext cx="2314575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9" name="Text Box 11"/>
          <p:cNvSpPr txBox="1">
            <a:spLocks noChangeArrowheads="1"/>
          </p:cNvSpPr>
          <p:nvPr/>
        </p:nvSpPr>
        <p:spPr bwMode="auto">
          <a:xfrm>
            <a:off x="5334000" y="35052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http://www.geocities.com/shavano08/sfgs3.jpg</a:t>
            </a:r>
          </a:p>
        </p:txBody>
      </p:sp>
      <p:sp>
        <p:nvSpPr>
          <p:cNvPr id="206860" name="Line 12"/>
          <p:cNvSpPr>
            <a:spLocks noChangeShapeType="1"/>
          </p:cNvSpPr>
          <p:nvPr/>
        </p:nvSpPr>
        <p:spPr bwMode="auto">
          <a:xfrm flipV="1">
            <a:off x="4724400" y="3429000"/>
            <a:ext cx="533400" cy="2438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6861" name="Line 13"/>
          <p:cNvSpPr>
            <a:spLocks noChangeShapeType="1"/>
          </p:cNvSpPr>
          <p:nvPr/>
        </p:nvSpPr>
        <p:spPr bwMode="auto">
          <a:xfrm>
            <a:off x="4724400" y="58674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7543800" cy="731838"/>
          </a:xfrm>
        </p:spPr>
        <p:txBody>
          <a:bodyPr/>
          <a:lstStyle/>
          <a:p>
            <a:r>
              <a:rPr lang="en-US"/>
              <a:t>The Plan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-304800" y="1905000"/>
            <a:ext cx="85344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Reptiles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Taxonomy + basic biology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Snakes</a:t>
            </a:r>
            <a:endParaRPr lang="en-US" sz="2600" dirty="0"/>
          </a:p>
          <a:p>
            <a:pPr lvl="1">
              <a:lnSpc>
                <a:spcPct val="90000"/>
              </a:lnSpc>
            </a:pPr>
            <a:r>
              <a:rPr lang="en-US" dirty="0"/>
              <a:t>Taxonomy + basic biology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Sexing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Handling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Husbandry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Nutrition, feeding, &amp; anorexia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Owner </a:t>
            </a:r>
            <a:r>
              <a:rPr lang="en-US" dirty="0" smtClean="0"/>
              <a:t>precautions</a:t>
            </a:r>
            <a:endParaRPr lang="en-US" dirty="0"/>
          </a:p>
        </p:txBody>
      </p:sp>
      <p:pic>
        <p:nvPicPr>
          <p:cNvPr id="7" name="Picture 9" descr="snake with k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4545510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Colubrids - King snake  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28685" name="Rectangle 1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8686" name="Rectangle 1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4341" name="Picture 16" descr="KingSn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42005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8" descr="grayb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581400"/>
            <a:ext cx="45720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0" descr="Brooks_King_Snak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90975"/>
            <a:ext cx="41148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2" descr="Kingsnak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1143000"/>
            <a:ext cx="29718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Corn snake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6246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800" smtClean="0"/>
          </a:p>
        </p:txBody>
      </p:sp>
      <p:sp>
        <p:nvSpPr>
          <p:cNvPr id="62470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2400" smtClean="0"/>
          </a:p>
        </p:txBody>
      </p:sp>
      <p:pic>
        <p:nvPicPr>
          <p:cNvPr id="15366" name="Picture 9" descr="Fig4-16_cornsnake_variant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28600"/>
            <a:ext cx="11715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1" descr="corn_snak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14600"/>
            <a:ext cx="4572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3" descr="corn-snak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09800"/>
            <a:ext cx="3598863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Rat snake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6388" name="Picture 5" descr="tx-rat-inde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752600"/>
            <a:ext cx="485775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Milk snake 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7412" name="Picture 5" descr="pueb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3375"/>
            <a:ext cx="432435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 descr="MilkSn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33550"/>
            <a:ext cx="4572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Gopher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8436" name="Picture 5" descr="jani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3886200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PicP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150" y="3525838"/>
            <a:ext cx="4895850" cy="333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Garter snake 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9460" name="Picture 5" descr="TexasGarterSnake-P0785-72dpi-26Apr'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38275"/>
            <a:ext cx="69627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Blind snakes, worm snakes, thread snakes</a:t>
            </a:r>
          </a:p>
        </p:txBody>
      </p:sp>
      <p:pic>
        <p:nvPicPr>
          <p:cNvPr id="35849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" y="1524000"/>
            <a:ext cx="5172133" cy="4708525"/>
          </a:xfrm>
          <a:noFill/>
          <a:ln/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1447800"/>
            <a:ext cx="5257800" cy="4832350"/>
          </a:xfrm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http://www.tigr.org/reptiles/trees/SnakePhylogenyWilcox.gif</a:t>
            </a:r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5105400" y="1828800"/>
            <a:ext cx="1219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029200" y="6324600"/>
            <a:ext cx="4114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http://www.californiaherps.com/snakes/images/lhhumilis2sd04.jpg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7543800" cy="1295400"/>
          </a:xfrm>
        </p:spPr>
        <p:txBody>
          <a:bodyPr>
            <a:normAutofit fontScale="90000"/>
          </a:bodyPr>
          <a:lstStyle/>
          <a:p>
            <a:r>
              <a:rPr lang="en-US"/>
              <a:t>Vipers (Viperids) &amp; pit vipers (Crotalids)</a:t>
            </a:r>
          </a:p>
        </p:txBody>
      </p:sp>
      <p:pic>
        <p:nvPicPr>
          <p:cNvPr id="20582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71600"/>
            <a:ext cx="5257800" cy="4832350"/>
          </a:xfrm>
        </p:spPr>
      </p:pic>
      <p:pic>
        <p:nvPicPr>
          <p:cNvPr id="205829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1371600"/>
            <a:ext cx="3200400" cy="2400300"/>
          </a:xfrm>
          <a:noFill/>
          <a:ln/>
        </p:spPr>
      </p:pic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http://www.tigr.org/reptiles/trees/SnakePhylogenyWilcox.gif</a:t>
            </a:r>
          </a:p>
        </p:txBody>
      </p:sp>
      <p:sp>
        <p:nvSpPr>
          <p:cNvPr id="205831" name="Text Box 7"/>
          <p:cNvSpPr txBox="1">
            <a:spLocks noChangeArrowheads="1"/>
          </p:cNvSpPr>
          <p:nvPr/>
        </p:nvSpPr>
        <p:spPr bwMode="auto">
          <a:xfrm>
            <a:off x="5715000" y="3581400"/>
            <a:ext cx="3429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http://www.geocities.com/braguk/Photos/coiledadder.jpg</a:t>
            </a:r>
          </a:p>
        </p:txBody>
      </p:sp>
      <p:pic>
        <p:nvPicPr>
          <p:cNvPr id="2058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038600"/>
            <a:ext cx="2819400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5638800" y="64611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http://www.matrifocus.com/LAM03/images/rattlesnake-opt.jpg</a:t>
            </a:r>
          </a:p>
        </p:txBody>
      </p:sp>
      <p:sp>
        <p:nvSpPr>
          <p:cNvPr id="205836" name="Line 12"/>
          <p:cNvSpPr>
            <a:spLocks noChangeShapeType="1"/>
          </p:cNvSpPr>
          <p:nvPr/>
        </p:nvSpPr>
        <p:spPr bwMode="auto">
          <a:xfrm flipV="1">
            <a:off x="4648200" y="3276600"/>
            <a:ext cx="8382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837" name="Line 13"/>
          <p:cNvSpPr>
            <a:spLocks noChangeShapeType="1"/>
          </p:cNvSpPr>
          <p:nvPr/>
        </p:nvSpPr>
        <p:spPr bwMode="auto">
          <a:xfrm>
            <a:off x="4648200" y="5410200"/>
            <a:ext cx="914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2238"/>
            <a:ext cx="7543800" cy="1295400"/>
          </a:xfrm>
        </p:spPr>
        <p:txBody>
          <a:bodyPr>
            <a:normAutofit fontScale="90000"/>
          </a:bodyPr>
          <a:lstStyle/>
          <a:p>
            <a:r>
              <a:rPr lang="en-US"/>
              <a:t>Cobras, mambas, coral snakes, sea snakes</a:t>
            </a:r>
          </a:p>
        </p:txBody>
      </p:sp>
      <p:pic>
        <p:nvPicPr>
          <p:cNvPr id="214019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71600"/>
            <a:ext cx="5257800" cy="4832350"/>
          </a:xfrm>
        </p:spPr>
      </p:pic>
      <p:pic>
        <p:nvPicPr>
          <p:cNvPr id="21402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05600" y="3276600"/>
            <a:ext cx="2716212" cy="3159125"/>
          </a:xfrm>
          <a:noFill/>
          <a:ln/>
        </p:spPr>
      </p:pic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http://www.tigr.org/reptiles/trees/SnakePhylogenyWilcox.gif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7162800" y="5410200"/>
            <a:ext cx="1981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/>
              <a:t>http://www.k12.nf.ca/acreman/learning_logs/king_cobra.JPG</a:t>
            </a:r>
          </a:p>
        </p:txBody>
      </p:sp>
      <p:pic>
        <p:nvPicPr>
          <p:cNvPr id="2140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508635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4027" name="Text Box 11"/>
          <p:cNvSpPr txBox="1">
            <a:spLocks noChangeArrowheads="1"/>
          </p:cNvSpPr>
          <p:nvPr/>
        </p:nvSpPr>
        <p:spPr bwMode="auto">
          <a:xfrm>
            <a:off x="4953000" y="6613525"/>
            <a:ext cx="2971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http://www.floridasnakes.net/coral-snake.jpg</a:t>
            </a:r>
          </a:p>
        </p:txBody>
      </p:sp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152400"/>
            <a:ext cx="1981200" cy="308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4029" name="Text Box 13"/>
          <p:cNvSpPr txBox="1">
            <a:spLocks noChangeArrowheads="1"/>
          </p:cNvSpPr>
          <p:nvPr/>
        </p:nvSpPr>
        <p:spPr bwMode="auto">
          <a:xfrm>
            <a:off x="5638800" y="2971800"/>
            <a:ext cx="1143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1"/>
                </a:solidFill>
              </a:rPr>
              <a:t>http://www.susanscott.net/images/07-15_yellow-bellied%20sea%20snake%20by%20Hal%20Cogger.jpg</a:t>
            </a:r>
          </a:p>
        </p:txBody>
      </p:sp>
      <p:sp>
        <p:nvSpPr>
          <p:cNvPr id="214030" name="Line 14"/>
          <p:cNvSpPr>
            <a:spLocks noChangeShapeType="1"/>
          </p:cNvSpPr>
          <p:nvPr/>
        </p:nvSpPr>
        <p:spPr bwMode="auto">
          <a:xfrm>
            <a:off x="4495800" y="61722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4031" name="Line 15"/>
          <p:cNvSpPr>
            <a:spLocks noChangeShapeType="1"/>
          </p:cNvSpPr>
          <p:nvPr/>
        </p:nvSpPr>
        <p:spPr bwMode="auto">
          <a:xfrm flipV="1">
            <a:off x="4648200" y="2667000"/>
            <a:ext cx="914400" cy="3352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4032" name="Line 16"/>
          <p:cNvSpPr>
            <a:spLocks noChangeShapeType="1"/>
          </p:cNvSpPr>
          <p:nvPr/>
        </p:nvSpPr>
        <p:spPr bwMode="auto">
          <a:xfrm flipV="1">
            <a:off x="5029200" y="4114800"/>
            <a:ext cx="1371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  <a:latin typeface="Andy" pitchFamily="66"/>
              </a:rPr>
              <a:t>Adaptations of Snakes</a:t>
            </a:r>
          </a:p>
        </p:txBody>
      </p:sp>
      <p:pic>
        <p:nvPicPr>
          <p:cNvPr id="20483" name="Picture 3" descr="snak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1175" y="1452563"/>
            <a:ext cx="55816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Basics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76400"/>
            <a:ext cx="3886200" cy="4411663"/>
          </a:xfrm>
        </p:spPr>
        <p:txBody>
          <a:bodyPr/>
          <a:lstStyle/>
          <a:p>
            <a:r>
              <a:rPr lang="en-US" sz="3200" dirty="0"/>
              <a:t>2500 </a:t>
            </a:r>
            <a:r>
              <a:rPr lang="en-US" sz="3200" dirty="0" err="1"/>
              <a:t>spp</a:t>
            </a:r>
            <a:endParaRPr lang="en-US" sz="3200" dirty="0"/>
          </a:p>
          <a:p>
            <a:r>
              <a:rPr lang="en-US" sz="3200" dirty="0"/>
              <a:t>Life span</a:t>
            </a:r>
          </a:p>
          <a:p>
            <a:pPr lvl="1"/>
            <a:r>
              <a:rPr lang="en-US" sz="2800" dirty="0"/>
              <a:t>Wild vs. captive</a:t>
            </a:r>
          </a:p>
          <a:p>
            <a:pPr lvl="1"/>
            <a:r>
              <a:rPr lang="en-US" sz="2800" dirty="0"/>
              <a:t>Larger &gt; smaller</a:t>
            </a:r>
          </a:p>
          <a:p>
            <a:pPr lvl="1"/>
            <a:r>
              <a:rPr lang="en-US" sz="2800" dirty="0"/>
              <a:t>3 – 40 yrs</a:t>
            </a:r>
          </a:p>
          <a:p>
            <a:pPr lvl="1"/>
            <a:r>
              <a:rPr lang="en-US" sz="2800" dirty="0"/>
              <a:t>Sexual maturity vs. life span</a:t>
            </a:r>
          </a:p>
          <a:p>
            <a:endParaRPr lang="en-US" sz="2800" dirty="0"/>
          </a:p>
        </p:txBody>
      </p:sp>
      <p:pic>
        <p:nvPicPr>
          <p:cNvPr id="2375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38600" y="1752600"/>
            <a:ext cx="4800600" cy="3262313"/>
          </a:xfrm>
          <a:noFill/>
          <a:ln/>
        </p:spPr>
      </p:pic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4038600" y="4800600"/>
            <a:ext cx="480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http://michaelcravens.com/sitebuildercontent/sitebuilderpictures/1.jpg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>
                <a:solidFill>
                  <a:schemeClr val="bg1"/>
                </a:solidFill>
                <a:latin typeface="Andy" pitchFamily="66"/>
              </a:rPr>
              <a:t>Snakes probably evolved from lizards that lived above ground found during the Cretaceous period.</a:t>
            </a:r>
            <a:r>
              <a:rPr lang="en-US" sz="4000" smtClean="0"/>
              <a:t> </a:t>
            </a:r>
          </a:p>
        </p:txBody>
      </p:sp>
      <p:pic>
        <p:nvPicPr>
          <p:cNvPr id="21507" name="Picture 3" descr="GreenLiz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828800"/>
            <a:ext cx="38004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Movement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038600" cy="45307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ndy" pitchFamily="66"/>
              </a:rPr>
              <a:t>A snake has a backbone of 100 to 400 vertebrae, each of which has a pair of ribs attached.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  - Providing the framework for thousands of muscles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ndy" pitchFamily="66"/>
              </a:rPr>
              <a:t>The interaction of bones, muscles, and skin enables asnake to move in one of three basic ways: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    1. Lateral undulation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    2. rectilinear movement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    3. side winding. </a:t>
            </a:r>
          </a:p>
        </p:txBody>
      </p:sp>
      <p:pic>
        <p:nvPicPr>
          <p:cNvPr id="22532" name="Picture 4" descr="snakerod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10800000">
            <a:off x="4191000" y="6019800"/>
            <a:ext cx="4525963" cy="301625"/>
          </a:xfrm>
          <a:noFill/>
        </p:spPr>
      </p:pic>
      <p:pic>
        <p:nvPicPr>
          <p:cNvPr id="22533" name="Picture 5" descr="SN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667000"/>
            <a:ext cx="3005138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Movement cont.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4038600" cy="54864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Most commonly move by lateral undulation. 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- moving forward in an S shaped path.</a:t>
            </a:r>
          </a:p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In rectilinear movement, the snake applies muscular force on its belly, not its sides.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- Scutes are scales on its belly that catch on bark orother rough surfaces (like a caterpillar).</a:t>
            </a:r>
          </a:p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Some desert-dwellers snakes progress by side-winding. </a:t>
            </a:r>
          </a:p>
          <a:p>
            <a:pPr eaLnBrk="1" hangingPunct="1">
              <a:defRPr/>
            </a:pPr>
            <a:endParaRPr lang="en-US" sz="2400" smtClean="0"/>
          </a:p>
        </p:txBody>
      </p:sp>
      <p:pic>
        <p:nvPicPr>
          <p:cNvPr id="23556" name="Picture 4" descr="snakero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43000" y="838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Animat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39243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-228600"/>
            <a:ext cx="8229600" cy="1139825"/>
          </a:xfrm>
        </p:spPr>
        <p:txBody>
          <a:bodyPr/>
          <a:lstStyle/>
          <a:p>
            <a:r>
              <a:rPr lang="en-US" dirty="0"/>
              <a:t>Snake Biology</a:t>
            </a:r>
          </a:p>
        </p:txBody>
      </p:sp>
      <p:sp>
        <p:nvSpPr>
          <p:cNvPr id="96262" name="Text Box 6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3048000" cy="4572000"/>
          </a:xfrm>
          <a:noFill/>
          <a:ln/>
        </p:spPr>
        <p:txBody>
          <a:bodyPr/>
          <a:lstStyle/>
          <a:p>
            <a:r>
              <a:rPr lang="en-US" sz="2400"/>
              <a:t>Lungs: R &gt;&gt;&gt; L</a:t>
            </a:r>
          </a:p>
          <a:p>
            <a:r>
              <a:rPr lang="en-US" sz="2400"/>
              <a:t>Oviparous vs. ovoviviparous</a:t>
            </a:r>
          </a:p>
          <a:p>
            <a:r>
              <a:rPr lang="en-US" sz="2400"/>
              <a:t>Hibernation</a:t>
            </a:r>
          </a:p>
          <a:p>
            <a:r>
              <a:rPr lang="en-US" sz="2400"/>
              <a:t>Ecdysis</a:t>
            </a:r>
          </a:p>
          <a:p>
            <a:r>
              <a:rPr lang="en-US" sz="2400"/>
              <a:t>Hearing</a:t>
            </a:r>
          </a:p>
          <a:p>
            <a:r>
              <a:rPr lang="en-US" sz="2400"/>
              <a:t>Jacobson’s organ </a:t>
            </a:r>
            <a:r>
              <a:rPr lang="en-US" sz="1600"/>
              <a:t>(special sensory organ in the roof of a snake’s mouth sharpens its sense of smell)</a:t>
            </a:r>
          </a:p>
          <a:p>
            <a:pPr>
              <a:spcBef>
                <a:spcPct val="50000"/>
              </a:spcBef>
              <a:buClrTx/>
              <a:buSzTx/>
              <a:buFontTx/>
              <a:buChar char="•"/>
            </a:pPr>
            <a:endParaRPr lang="en-US" sz="2400"/>
          </a:p>
        </p:txBody>
      </p:sp>
      <p:pic>
        <p:nvPicPr>
          <p:cNvPr id="962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79760" y="762000"/>
            <a:ext cx="5264240" cy="3124200"/>
          </a:xfrm>
          <a:noFill/>
          <a:ln/>
        </p:spPr>
      </p:pic>
      <p:pic>
        <p:nvPicPr>
          <p:cNvPr id="96267" name="Picture 11" descr="Jacobson’s Org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799" y="3886201"/>
            <a:ext cx="4250247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/>
              <a:t>Snake Teeth</a:t>
            </a:r>
          </a:p>
        </p:txBody>
      </p:sp>
      <p:pic>
        <p:nvPicPr>
          <p:cNvPr id="9728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600200"/>
            <a:ext cx="3962400" cy="2198688"/>
          </a:xfrm>
          <a:noFill/>
          <a:ln/>
        </p:spPr>
      </p:pic>
      <p:pic>
        <p:nvPicPr>
          <p:cNvPr id="97285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4763"/>
            <a:ext cx="4038600" cy="3176587"/>
          </a:xfrm>
        </p:spPr>
      </p:pic>
      <p:pic>
        <p:nvPicPr>
          <p:cNvPr id="97288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1523867" y="4322658"/>
            <a:ext cx="1905266" cy="1486108"/>
          </a:xfrm>
          <a:noFill/>
          <a:ln/>
        </p:spPr>
      </p:pic>
      <p:pic>
        <p:nvPicPr>
          <p:cNvPr id="97290" name="Picture 1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977063" y="2857500"/>
            <a:ext cx="2166937" cy="4000500"/>
          </a:xfrm>
          <a:noFill/>
          <a:ln/>
        </p:spPr>
      </p:pic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7010400" y="66294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www.reptilis.net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228600" y="3581400"/>
            <a:ext cx="205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Wikipedia.com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2209800" y="6613525"/>
            <a:ext cx="205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Wikipedia.com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Sexing Snakes: Hemipenes</a:t>
            </a:r>
          </a:p>
        </p:txBody>
      </p:sp>
      <p:pic>
        <p:nvPicPr>
          <p:cNvPr id="7271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86200" y="1676400"/>
            <a:ext cx="4999038" cy="3749675"/>
          </a:xfrm>
          <a:ln/>
        </p:spPr>
      </p:pic>
      <p:pic>
        <p:nvPicPr>
          <p:cNvPr id="7270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1719263"/>
            <a:ext cx="3581400" cy="4411662"/>
          </a:xfrm>
        </p:spPr>
      </p:pic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0" y="62484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www.scielo.sa.cr 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4724400" y="5562600"/>
            <a:ext cx="3657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http://campus.murraystate.edu/academic/faculty/terry.derting/cva_atlases/copsnake/Image012.jpg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7543800" cy="1295400"/>
          </a:xfrm>
        </p:spPr>
        <p:txBody>
          <a:bodyPr/>
          <a:lstStyle/>
          <a:p>
            <a:r>
              <a:rPr lang="en-US"/>
              <a:t>Sexing Snakes</a:t>
            </a:r>
          </a:p>
        </p:txBody>
      </p:sp>
      <p:pic>
        <p:nvPicPr>
          <p:cNvPr id="7475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998538"/>
            <a:ext cx="7162800" cy="5729287"/>
          </a:xfrm>
          <a:noFill/>
          <a:ln/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762000" y="5943600"/>
            <a:ext cx="396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http://www.cornutopia.com/Corn%20Utopia%20on%20the%20Web/Photo%20&amp;%20Image%20Stockpile%20-%20CornUtopia/Sexing%20corns%20collage%20-%20CAPTION.jpg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Procedure </a:t>
            </a:r>
            <a:endParaRPr lang="en-US" dirty="0"/>
          </a:p>
        </p:txBody>
      </p:sp>
      <p:pic>
        <p:nvPicPr>
          <p:cNvPr id="104450" name="Picture 2" descr="F:\Exotics navies\100_077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1719263"/>
            <a:ext cx="2838449" cy="2128837"/>
          </a:xfrm>
          <a:prstGeom prst="rect">
            <a:avLst/>
          </a:prstGeom>
          <a:noFill/>
        </p:spPr>
      </p:pic>
      <p:pic>
        <p:nvPicPr>
          <p:cNvPr id="104451" name="Picture 3" descr="F:\Exotics navies\100_076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275" y="1719263"/>
            <a:ext cx="2838449" cy="2128837"/>
          </a:xfrm>
          <a:prstGeom prst="rect">
            <a:avLst/>
          </a:prstGeom>
          <a:noFill/>
        </p:spPr>
      </p:pic>
      <p:pic>
        <p:nvPicPr>
          <p:cNvPr id="104452" name="Picture 4" descr="F:\Exotics navies\100_077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6216" y="4000500"/>
            <a:ext cx="2840567" cy="2130425"/>
          </a:xfrm>
          <a:prstGeom prst="rect">
            <a:avLst/>
          </a:prstGeom>
          <a:noFill/>
        </p:spPr>
      </p:pic>
      <p:pic>
        <p:nvPicPr>
          <p:cNvPr id="104453" name="Picture 5" descr="F:\Exotics navies\100_076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7216" y="4000500"/>
            <a:ext cx="2840567" cy="2130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Sexing Snakes: the easy way</a:t>
            </a:r>
          </a:p>
        </p:txBody>
      </p:sp>
      <p:pic>
        <p:nvPicPr>
          <p:cNvPr id="102409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52287" y="2684297"/>
            <a:ext cx="3048426" cy="2362530"/>
          </a:xfrm>
          <a:noFill/>
          <a:ln/>
        </p:spPr>
      </p:pic>
      <p:pic>
        <p:nvPicPr>
          <p:cNvPr id="10240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2057400"/>
            <a:ext cx="7162800" cy="3840163"/>
          </a:xfrm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981200" y="5638800"/>
            <a:ext cx="3962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www.amnh.org</a:t>
            </a:r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2209800" y="6096000"/>
            <a:ext cx="3124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http://taggart.glg.msu.edu/isb200/VESTIG.GIF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Enclosure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47800"/>
            <a:ext cx="5410200" cy="4411663"/>
          </a:xfrm>
        </p:spPr>
        <p:txBody>
          <a:bodyPr/>
          <a:lstStyle/>
          <a:p>
            <a:r>
              <a:rPr lang="en-US" sz="2800"/>
              <a:t>Space requirements: generally ~3/4L x 1/3L</a:t>
            </a:r>
          </a:p>
          <a:p>
            <a:r>
              <a:rPr lang="en-US" sz="2800"/>
              <a:t>Glass, plexiglass, plastic</a:t>
            </a:r>
          </a:p>
          <a:p>
            <a:r>
              <a:rPr lang="en-US" sz="2800"/>
              <a:t>Escape-proof: locking lid with ventilation</a:t>
            </a:r>
          </a:p>
          <a:p>
            <a:endParaRPr lang="en-US" sz="2400"/>
          </a:p>
        </p:txBody>
      </p:sp>
      <p:pic>
        <p:nvPicPr>
          <p:cNvPr id="79876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213971" y="1600200"/>
            <a:ext cx="2907058" cy="2189163"/>
          </a:xfrm>
          <a:noFill/>
          <a:ln/>
        </p:spPr>
      </p:pic>
      <p:pic>
        <p:nvPicPr>
          <p:cNvPr id="7987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3810000"/>
            <a:ext cx="4648200" cy="2830513"/>
          </a:xfrm>
          <a:noFill/>
          <a:ln/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609600" y="6324600"/>
            <a:ext cx="3810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http://www.pianomanfan.com/Fluffy/Enclosure.jpg</a:t>
            </a:r>
          </a:p>
        </p:txBody>
      </p:sp>
      <p:sp>
        <p:nvSpPr>
          <p:cNvPr id="79881" name="Text Box 9"/>
          <p:cNvSpPr txBox="1">
            <a:spLocks noChangeArrowheads="1"/>
          </p:cNvSpPr>
          <p:nvPr/>
        </p:nvSpPr>
        <p:spPr bwMode="auto">
          <a:xfrm>
            <a:off x="7772400" y="4724400"/>
            <a:ext cx="1371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www.cranwill.com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Basics Continued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52600"/>
            <a:ext cx="5029200" cy="5486400"/>
          </a:xfrm>
        </p:spPr>
        <p:txBody>
          <a:bodyPr/>
          <a:lstStyle/>
          <a:p>
            <a:r>
              <a:rPr lang="en-US" sz="3200"/>
              <a:t>Habitats</a:t>
            </a:r>
          </a:p>
          <a:p>
            <a:pPr lvl="1"/>
            <a:r>
              <a:rPr lang="en-US" sz="2800"/>
              <a:t>Terrestrial, arborial, aquatic or semi-aquatic, fossorial</a:t>
            </a:r>
          </a:p>
          <a:p>
            <a:pPr lvl="1"/>
            <a:r>
              <a:rPr lang="en-US" sz="2800"/>
              <a:t>Concentrated in tropics</a:t>
            </a:r>
          </a:p>
          <a:p>
            <a:r>
              <a:rPr lang="en-US" sz="3200"/>
              <a:t>Size</a:t>
            </a:r>
          </a:p>
          <a:p>
            <a:pPr lvl="1"/>
            <a:r>
              <a:rPr lang="en-US" sz="2800"/>
              <a:t>10cm – 10m</a:t>
            </a:r>
          </a:p>
          <a:p>
            <a:pPr lvl="1"/>
            <a:r>
              <a:rPr lang="en-US" sz="2800"/>
              <a:t>Indeterminate growth</a:t>
            </a:r>
          </a:p>
        </p:txBody>
      </p:sp>
      <p:pic>
        <p:nvPicPr>
          <p:cNvPr id="90118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86031" y="1600200"/>
            <a:ext cx="3162938" cy="2189163"/>
          </a:xfrm>
          <a:noFill/>
          <a:ln/>
        </p:spPr>
      </p:pic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4572000" y="4876800"/>
            <a:ext cx="419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http://www.reptileknowledge.com/images/reticulated-python.jpg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Substrate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719263"/>
            <a:ext cx="4495800" cy="5138737"/>
          </a:xfrm>
        </p:spPr>
        <p:txBody>
          <a:bodyPr>
            <a:normAutofit lnSpcReduction="10000"/>
          </a:bodyPr>
          <a:lstStyle/>
          <a:p>
            <a:r>
              <a:rPr lang="en-US" sz="3200"/>
              <a:t>APPROPRIATE</a:t>
            </a:r>
          </a:p>
          <a:p>
            <a:pPr lvl="1"/>
            <a:r>
              <a:rPr lang="en-US" sz="2900" b="1"/>
              <a:t>Newspaper/paper</a:t>
            </a:r>
          </a:p>
          <a:p>
            <a:pPr lvl="1"/>
            <a:r>
              <a:rPr lang="en-US" sz="2900" b="1"/>
              <a:t>Gravel/pebbles</a:t>
            </a:r>
          </a:p>
          <a:p>
            <a:pPr lvl="1"/>
            <a:r>
              <a:rPr lang="en-US" sz="2900" b="1"/>
              <a:t>Cypress/aspen</a:t>
            </a:r>
            <a:r>
              <a:rPr lang="en-US" sz="2900"/>
              <a:t> </a:t>
            </a:r>
            <a:r>
              <a:rPr lang="en-US" sz="2900" b="1"/>
              <a:t>shavings</a:t>
            </a:r>
          </a:p>
          <a:p>
            <a:pPr lvl="1"/>
            <a:r>
              <a:rPr lang="en-US" sz="1600"/>
              <a:t>Course sand (desert snakes ONLY)</a:t>
            </a:r>
          </a:p>
          <a:p>
            <a:pPr lvl="1"/>
            <a:r>
              <a:rPr lang="en-US" sz="1600"/>
              <a:t>Peat/sphagnum (fossorial)</a:t>
            </a:r>
          </a:p>
          <a:p>
            <a:pPr lvl="1"/>
            <a:r>
              <a:rPr lang="en-US" sz="1600"/>
              <a:t>Astroturf </a:t>
            </a:r>
          </a:p>
          <a:p>
            <a:pPr lvl="1"/>
            <a:r>
              <a:rPr lang="en-US" sz="1600"/>
              <a:t>Dried leaves</a:t>
            </a:r>
          </a:p>
          <a:p>
            <a:pPr lvl="1"/>
            <a:r>
              <a:rPr lang="en-US" sz="1600"/>
              <a:t>Natural soil/vegetation (sterilize)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719263"/>
            <a:ext cx="4495800" cy="5138737"/>
          </a:xfrm>
        </p:spPr>
        <p:txBody>
          <a:bodyPr>
            <a:normAutofit lnSpcReduction="10000"/>
          </a:bodyPr>
          <a:lstStyle/>
          <a:p>
            <a:r>
              <a:rPr lang="en-US" sz="3200"/>
              <a:t>INAPPROPRIATE</a:t>
            </a:r>
            <a:r>
              <a:rPr lang="en-US" sz="2100"/>
              <a:t>: </a:t>
            </a:r>
          </a:p>
          <a:p>
            <a:pPr lvl="1"/>
            <a:r>
              <a:rPr lang="en-US" sz="2800" b="1"/>
              <a:t>CEDAR/PINE</a:t>
            </a:r>
            <a:r>
              <a:rPr lang="en-US" sz="2800"/>
              <a:t> </a:t>
            </a:r>
            <a:r>
              <a:rPr lang="en-US" sz="2800" b="1"/>
              <a:t>or other aromatic shavings</a:t>
            </a:r>
            <a:endParaRPr lang="en-US" sz="2800"/>
          </a:p>
          <a:p>
            <a:pPr lvl="1"/>
            <a:r>
              <a:rPr lang="en-US" sz="1600"/>
              <a:t>Fine sand (cloacitis, skin/eye infections)</a:t>
            </a:r>
          </a:p>
          <a:p>
            <a:pPr lvl="1"/>
            <a:r>
              <a:rPr lang="en-US" sz="1600"/>
              <a:t>Sawdust or ground corn cob (resp/GI problems)</a:t>
            </a:r>
          </a:p>
          <a:p>
            <a:pPr lvl="1"/>
            <a:r>
              <a:rPr lang="en-US" sz="1600"/>
              <a:t>Cat litter (dehydrating, skin problems)</a:t>
            </a:r>
          </a:p>
          <a:p>
            <a:endParaRPr lang="en-US" sz="1600"/>
          </a:p>
          <a:p>
            <a:r>
              <a:rPr lang="en-US" sz="3200"/>
              <a:t>THE PURPOSE: </a:t>
            </a:r>
          </a:p>
          <a:p>
            <a:pPr lvl="1"/>
            <a:r>
              <a:rPr lang="en-US" sz="2800"/>
              <a:t>Absorb waste</a:t>
            </a:r>
          </a:p>
          <a:p>
            <a:pPr lvl="1"/>
            <a:r>
              <a:rPr lang="en-US" sz="2800"/>
              <a:t>Not cause problems!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Water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038600" cy="4411663"/>
          </a:xfrm>
        </p:spPr>
        <p:txBody>
          <a:bodyPr/>
          <a:lstStyle/>
          <a:p>
            <a:r>
              <a:rPr lang="en-US" sz="2600"/>
              <a:t>ALWAYS provide fresh water in bowl</a:t>
            </a:r>
          </a:p>
          <a:p>
            <a:r>
              <a:rPr lang="en-US" sz="2600"/>
              <a:t>Many snakes will drink by sucking or sipping</a:t>
            </a:r>
          </a:p>
          <a:p>
            <a:r>
              <a:rPr lang="en-US" sz="2600"/>
              <a:t>Large enough for soaking EXCEPT semi-aquatic snakes </a:t>
            </a:r>
          </a:p>
        </p:txBody>
      </p:sp>
      <p:pic>
        <p:nvPicPr>
          <p:cNvPr id="819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2057400"/>
            <a:ext cx="3190875" cy="3190875"/>
          </a:xfrm>
          <a:noFill/>
          <a:ln/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334000" y="5486400"/>
            <a:ext cx="274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www.repvet.co.za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Hide Boxes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4038600" cy="5410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600" dirty="0"/>
          </a:p>
          <a:p>
            <a:r>
              <a:rPr lang="en-US" sz="3200" dirty="0" err="1"/>
              <a:t>Thigmotactism</a:t>
            </a:r>
            <a:endParaRPr lang="en-US" sz="3200" dirty="0"/>
          </a:p>
          <a:p>
            <a:r>
              <a:rPr lang="en-US" sz="3200" dirty="0"/>
              <a:t>GOOD: cardboard boxes, ice cream tubs, wooden bird nests, rock caves, hollow logs</a:t>
            </a:r>
          </a:p>
          <a:p>
            <a:r>
              <a:rPr lang="en-US" sz="3200" dirty="0"/>
              <a:t>Size &gt;&gt; darkness</a:t>
            </a:r>
          </a:p>
          <a:p>
            <a:endParaRPr lang="en-US" sz="3200" dirty="0"/>
          </a:p>
        </p:txBody>
      </p:sp>
      <p:pic>
        <p:nvPicPr>
          <p:cNvPr id="11776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19600" y="1905000"/>
            <a:ext cx="4495800" cy="3371850"/>
          </a:xfrm>
          <a:noFill/>
          <a:ln/>
        </p:spPr>
      </p:pic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4419600" y="5334000"/>
            <a:ext cx="373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http://redtailboafaq.com/pictures/02-05-0610.jpg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Husbandry: Other Items in Cage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4038600" cy="5138737"/>
          </a:xfrm>
        </p:spPr>
        <p:txBody>
          <a:bodyPr/>
          <a:lstStyle/>
          <a:p>
            <a:r>
              <a:rPr lang="en-US" sz="3200" dirty="0"/>
              <a:t>Shedding surface</a:t>
            </a:r>
          </a:p>
          <a:p>
            <a:r>
              <a:rPr lang="en-US" sz="3200" dirty="0"/>
              <a:t>Basking areas</a:t>
            </a:r>
          </a:p>
          <a:p>
            <a:r>
              <a:rPr lang="en-US" sz="3200" dirty="0"/>
              <a:t>Cage mates?</a:t>
            </a:r>
          </a:p>
          <a:p>
            <a:pPr lvl="1"/>
            <a:r>
              <a:rPr lang="en-US" sz="2400" dirty="0"/>
              <a:t>Young vs. adult</a:t>
            </a:r>
          </a:p>
          <a:p>
            <a:pPr lvl="1"/>
            <a:r>
              <a:rPr lang="en-US" sz="2400" dirty="0"/>
              <a:t>Timid vs. aggressive</a:t>
            </a:r>
          </a:p>
          <a:p>
            <a:pPr lvl="1"/>
            <a:r>
              <a:rPr lang="en-US" sz="2400" dirty="0" smtClean="0"/>
              <a:t>Feed </a:t>
            </a:r>
            <a:r>
              <a:rPr lang="en-US" sz="2400" dirty="0"/>
              <a:t>separately</a:t>
            </a:r>
            <a:endParaRPr lang="en-US" sz="2100" dirty="0"/>
          </a:p>
        </p:txBody>
      </p:sp>
      <p:pic>
        <p:nvPicPr>
          <p:cNvPr id="1187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46189" y="1600200"/>
            <a:ext cx="3242621" cy="4530725"/>
          </a:xfrm>
          <a:noFill/>
          <a:ln/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5105400" y="6324600"/>
            <a:ext cx="4038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http://www.boatips.com/images/king%20snake.jpg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Husbandry: Temperature and Ectothermy</a:t>
            </a:r>
          </a:p>
        </p:txBody>
      </p:sp>
      <p:sp>
        <p:nvSpPr>
          <p:cNvPr id="82947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381000" y="1676400"/>
            <a:ext cx="8229600" cy="5410200"/>
          </a:xfrm>
        </p:spPr>
        <p:txBody>
          <a:bodyPr/>
          <a:lstStyle/>
          <a:p>
            <a:r>
              <a:rPr lang="en-US" sz="3600" dirty="0" err="1"/>
              <a:t>Ectothermy</a:t>
            </a:r>
            <a:r>
              <a:rPr lang="en-US" sz="3600" dirty="0"/>
              <a:t>: radiation, conduction, convection, evaporation, color</a:t>
            </a:r>
          </a:p>
          <a:p>
            <a:r>
              <a:rPr lang="en-US" sz="3600" dirty="0"/>
              <a:t>Temperature ranges</a:t>
            </a:r>
          </a:p>
          <a:p>
            <a:pPr lvl="1"/>
            <a:r>
              <a:rPr lang="en-US" sz="3200" b="1" dirty="0"/>
              <a:t>Lethal</a:t>
            </a:r>
            <a:r>
              <a:rPr lang="en-US" sz="3200" dirty="0"/>
              <a:t> (low = 4C, high = 38-44C)</a:t>
            </a:r>
          </a:p>
          <a:p>
            <a:pPr lvl="1"/>
            <a:r>
              <a:rPr lang="en-US" sz="3200" b="1" dirty="0"/>
              <a:t>Critical</a:t>
            </a:r>
            <a:r>
              <a:rPr lang="en-US" sz="3200" dirty="0"/>
              <a:t> (low = 10C, high = 35C)</a:t>
            </a:r>
          </a:p>
          <a:p>
            <a:pPr lvl="1"/>
            <a:r>
              <a:rPr lang="en-US" sz="3200" b="1" dirty="0"/>
              <a:t>Optimal</a:t>
            </a:r>
            <a:r>
              <a:rPr lang="en-US" sz="3200" dirty="0"/>
              <a:t> (18-34C</a:t>
            </a:r>
            <a:r>
              <a:rPr lang="en-US" sz="3200" dirty="0" smtClean="0"/>
              <a:t>) 64-93F</a:t>
            </a:r>
            <a:endParaRPr lang="en-US" sz="3200" dirty="0"/>
          </a:p>
          <a:p>
            <a:pPr lvl="2"/>
            <a:r>
              <a:rPr lang="en-US" sz="3200" dirty="0"/>
              <a:t>Temperate/tropical: 25-30C</a:t>
            </a:r>
          </a:p>
          <a:p>
            <a:pPr lvl="2"/>
            <a:r>
              <a:rPr lang="en-US" sz="3200" dirty="0"/>
              <a:t>Desert: 29-33C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Husbandry: Temperature Gradient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411663"/>
          </a:xfrm>
        </p:spPr>
        <p:txBody>
          <a:bodyPr/>
          <a:lstStyle/>
          <a:p>
            <a:r>
              <a:rPr lang="en-US" sz="3600"/>
              <a:t>VOLUNTARY ACCESS to THERMAL GRADIENT during light photoperiod</a:t>
            </a:r>
          </a:p>
          <a:p>
            <a:r>
              <a:rPr lang="en-US" sz="3600"/>
              <a:t>Reduce temperature by 5-8C at night</a:t>
            </a:r>
          </a:p>
          <a:p>
            <a:r>
              <a:rPr lang="en-US" sz="3600"/>
              <a:t>MONITOR with reptile thermometer</a:t>
            </a:r>
          </a:p>
          <a:p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Husbandry: Temperature Apparatus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/>
          <a:lstStyle/>
          <a:p>
            <a:r>
              <a:rPr lang="en-US" sz="3600"/>
              <a:t>Supplemental heating: room or cage</a:t>
            </a:r>
          </a:p>
          <a:p>
            <a:r>
              <a:rPr lang="en-US" sz="3600"/>
              <a:t>Heat lamps: OUTSIDE and ABOVE cage, reflected onto basking area</a:t>
            </a:r>
          </a:p>
          <a:p>
            <a:pPr lvl="1"/>
            <a:r>
              <a:rPr lang="en-US" sz="3600"/>
              <a:t>Fluorescent + incandescent bulbs</a:t>
            </a:r>
          </a:p>
          <a:p>
            <a:pPr lvl="1"/>
            <a:r>
              <a:rPr lang="en-US" sz="3600"/>
              <a:t>Infrared heat lamp</a:t>
            </a:r>
          </a:p>
          <a:p>
            <a:r>
              <a:rPr lang="en-US" sz="3600"/>
              <a:t>Heat rocks/sizzle stones: BAD IDEA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7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APPROPRIATE</a:t>
            </a:r>
          </a:p>
        </p:txBody>
      </p:sp>
      <p:pic>
        <p:nvPicPr>
          <p:cNvPr id="1218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0"/>
            <a:ext cx="3429000" cy="3292475"/>
          </a:xfrm>
          <a:noFill/>
          <a:ln/>
        </p:spPr>
      </p:pic>
      <p:pic>
        <p:nvPicPr>
          <p:cNvPr id="12186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3581400"/>
            <a:ext cx="2895600" cy="2895600"/>
          </a:xfrm>
          <a:noFill/>
          <a:ln/>
        </p:spPr>
      </p:pic>
      <p:pic>
        <p:nvPicPr>
          <p:cNvPr id="121869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96000" y="1981200"/>
            <a:ext cx="3048000" cy="3048000"/>
          </a:xfrm>
          <a:noFill/>
          <a:ln/>
        </p:spPr>
      </p:pic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0" y="4343400"/>
            <a:ext cx="3505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www.petzoo.co.uk</a:t>
            </a:r>
          </a:p>
        </p:txBody>
      </p:sp>
      <p:sp>
        <p:nvSpPr>
          <p:cNvPr id="121868" name="Text Box 12"/>
          <p:cNvSpPr txBox="1">
            <a:spLocks noChangeArrowheads="1"/>
          </p:cNvSpPr>
          <p:nvPr/>
        </p:nvSpPr>
        <p:spPr bwMode="auto">
          <a:xfrm>
            <a:off x="3124200" y="6248400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http://www.hardwarestore.com/media/product/646969_front200.jpg</a:t>
            </a:r>
          </a:p>
        </p:txBody>
      </p:sp>
      <p:sp>
        <p:nvSpPr>
          <p:cNvPr id="121872" name="Text Box 16"/>
          <p:cNvSpPr txBox="1">
            <a:spLocks noChangeArrowheads="1"/>
          </p:cNvSpPr>
          <p:nvPr/>
        </p:nvSpPr>
        <p:spPr bwMode="auto">
          <a:xfrm>
            <a:off x="6324600" y="4953000"/>
            <a:ext cx="2286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http://www.pets-warehouse.com/pic-s/STR80120.JPG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INAPPROPRIATE</a:t>
            </a:r>
          </a:p>
        </p:txBody>
      </p:sp>
      <p:pic>
        <p:nvPicPr>
          <p:cNvPr id="1259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214" y="2553657"/>
            <a:ext cx="3428572" cy="2619048"/>
          </a:xfrm>
          <a:noFill/>
          <a:ln/>
        </p:spPr>
      </p:pic>
      <p:pic>
        <p:nvPicPr>
          <p:cNvPr id="12595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1600200"/>
            <a:ext cx="4876800" cy="487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Snake Husbandry: Photoperiod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229600" cy="5138737"/>
          </a:xfrm>
        </p:spPr>
        <p:txBody>
          <a:bodyPr/>
          <a:lstStyle/>
          <a:p>
            <a:r>
              <a:rPr lang="en-US" sz="3600" dirty="0"/>
              <a:t>Photoperiod controls biorhythms</a:t>
            </a:r>
          </a:p>
          <a:p>
            <a:pPr lvl="1"/>
            <a:r>
              <a:rPr lang="en-US" sz="3200" dirty="0"/>
              <a:t># hours of light/day more important than timing</a:t>
            </a:r>
          </a:p>
          <a:p>
            <a:pPr lvl="2"/>
            <a:r>
              <a:rPr lang="en-US" sz="3000" dirty="0"/>
              <a:t>Temperate: </a:t>
            </a:r>
            <a:r>
              <a:rPr lang="en-US" sz="3000" dirty="0" smtClean="0"/>
              <a:t>10-14 hrs light</a:t>
            </a:r>
            <a:endParaRPr lang="en-US" sz="3000" dirty="0"/>
          </a:p>
          <a:p>
            <a:pPr lvl="2"/>
            <a:r>
              <a:rPr lang="en-US" sz="3000" dirty="0"/>
              <a:t>Tropical: </a:t>
            </a:r>
            <a:r>
              <a:rPr lang="en-US" sz="3000" dirty="0" smtClean="0"/>
              <a:t>12-12 </a:t>
            </a:r>
            <a:r>
              <a:rPr lang="en-US" sz="3000" dirty="0"/>
              <a:t>hrs light</a:t>
            </a:r>
          </a:p>
          <a:p>
            <a:pPr lvl="1"/>
            <a:r>
              <a:rPr lang="en-US" sz="3200" dirty="0"/>
              <a:t>Increase from min </a:t>
            </a:r>
            <a:r>
              <a:rPr lang="en-US" sz="3200" dirty="0">
                <a:sym typeface="Wingdings" pitchFamily="2" charset="2"/>
              </a:rPr>
              <a:t> max in spring, decrease in fall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or legless lizard?	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752600"/>
            <a:ext cx="4038600" cy="4411663"/>
          </a:xfrm>
        </p:spPr>
        <p:txBody>
          <a:bodyPr/>
          <a:lstStyle/>
          <a:p>
            <a:r>
              <a:rPr lang="en-US" sz="2600"/>
              <a:t>Moveable eyelids vs. spectacle?</a:t>
            </a:r>
          </a:p>
          <a:p>
            <a:r>
              <a:rPr lang="en-US" sz="2600"/>
              <a:t>External ears/eardrums?</a:t>
            </a:r>
          </a:p>
          <a:p>
            <a:r>
              <a:rPr lang="en-US" sz="2600"/>
              <a:t>Ventral scales: single row of large rectangles, or large number of small scales?</a:t>
            </a:r>
          </a:p>
          <a:p>
            <a:endParaRPr lang="en-US" sz="2600"/>
          </a:p>
          <a:p>
            <a:pPr>
              <a:buFont typeface="Wingdings" pitchFamily="2" charset="2"/>
              <a:buNone/>
            </a:pPr>
            <a:endParaRPr lang="en-US" sz="2600"/>
          </a:p>
        </p:txBody>
      </p:sp>
      <p:pic>
        <p:nvPicPr>
          <p:cNvPr id="6759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752600"/>
            <a:ext cx="4733925" cy="3551238"/>
          </a:xfrm>
          <a:noFill/>
          <a:ln/>
        </p:spPr>
      </p:pic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4114800" y="5410200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www.tailsnscales.com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Lighting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76400"/>
            <a:ext cx="3581400" cy="5181600"/>
          </a:xfrm>
        </p:spPr>
        <p:txBody>
          <a:bodyPr/>
          <a:lstStyle/>
          <a:p>
            <a:r>
              <a:rPr lang="en-US" sz="2600" b="1"/>
              <a:t>COORDINATE</a:t>
            </a:r>
            <a:r>
              <a:rPr lang="en-US" sz="2600"/>
              <a:t> photoperiod with thermal gradient</a:t>
            </a:r>
          </a:p>
          <a:p>
            <a:r>
              <a:rPr lang="en-US" sz="2600"/>
              <a:t>Natural light or combination incandescent + fluorescent, </a:t>
            </a:r>
            <a:r>
              <a:rPr lang="en-US" sz="2600" b="1"/>
              <a:t>full-spectrum</a:t>
            </a:r>
            <a:r>
              <a:rPr lang="en-US" sz="2600"/>
              <a:t> bulb</a:t>
            </a:r>
          </a:p>
          <a:p>
            <a:r>
              <a:rPr lang="en-US" sz="2600" b="1"/>
              <a:t>EXPERIMENT</a:t>
            </a:r>
            <a:r>
              <a:rPr lang="en-US" sz="2600"/>
              <a:t> with wattages and distances</a:t>
            </a:r>
          </a:p>
        </p:txBody>
      </p:sp>
      <p:pic>
        <p:nvPicPr>
          <p:cNvPr id="2416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81400" y="1676400"/>
            <a:ext cx="5791200" cy="4343400"/>
          </a:xfrm>
          <a:noFill/>
          <a:ln/>
        </p:spPr>
      </p:pic>
      <p:sp>
        <p:nvSpPr>
          <p:cNvPr id="241670" name="Text Box 6"/>
          <p:cNvSpPr txBox="1">
            <a:spLocks noChangeArrowheads="1"/>
          </p:cNvSpPr>
          <p:nvPr/>
        </p:nvSpPr>
        <p:spPr bwMode="auto">
          <a:xfrm>
            <a:off x="3352800" y="6019800"/>
            <a:ext cx="579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http://sleepytrees.com/forsale/snake/snake_enclosure_open.jpg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Humidity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8458200" cy="5486400"/>
          </a:xfrm>
        </p:spPr>
        <p:txBody>
          <a:bodyPr/>
          <a:lstStyle/>
          <a:p>
            <a:r>
              <a:rPr lang="en-US"/>
              <a:t>Tolerate 35-70% humidity </a:t>
            </a:r>
          </a:p>
          <a:p>
            <a:pPr lvl="1"/>
            <a:r>
              <a:rPr lang="en-US"/>
              <a:t>Desert: 30-50%</a:t>
            </a:r>
          </a:p>
          <a:p>
            <a:pPr lvl="1"/>
            <a:r>
              <a:rPr lang="en-US"/>
              <a:t>Subtropical: 60-80%</a:t>
            </a:r>
          </a:p>
          <a:p>
            <a:pPr lvl="1"/>
            <a:r>
              <a:rPr lang="en-US"/>
              <a:t>Tropical: 80-90%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Humidity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328863"/>
            <a:ext cx="3810000" cy="4529137"/>
          </a:xfrm>
        </p:spPr>
        <p:txBody>
          <a:bodyPr/>
          <a:lstStyle/>
          <a:p>
            <a:r>
              <a:rPr lang="en-US" sz="3200"/>
              <a:t>Humidity too low</a:t>
            </a:r>
          </a:p>
          <a:p>
            <a:pPr lvl="1"/>
            <a:r>
              <a:rPr lang="en-US" sz="2800"/>
              <a:t>Dehydration, dysecdysis</a:t>
            </a:r>
          </a:p>
          <a:p>
            <a:r>
              <a:rPr lang="en-US" sz="3200"/>
              <a:t>Humidity too high</a:t>
            </a:r>
          </a:p>
          <a:p>
            <a:pPr lvl="1"/>
            <a:r>
              <a:rPr lang="en-US" sz="2800"/>
              <a:t>Dermatitis</a:t>
            </a:r>
          </a:p>
          <a:p>
            <a:endParaRPr lang="en-US" sz="2600"/>
          </a:p>
        </p:txBody>
      </p:sp>
      <p:pic>
        <p:nvPicPr>
          <p:cNvPr id="2447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2400" y="2228850"/>
            <a:ext cx="4953000" cy="3735388"/>
          </a:xfrm>
          <a:noFill/>
          <a:ln/>
        </p:spPr>
      </p:pic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3962400" y="5943600"/>
            <a:ext cx="4876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http://web.mac.com/exoticdvm/reptile_archives_2006/Archives_files/IMG_0211.jpg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Humidity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600"/>
              <a:t>Increase humidity for ecdysis, nesting, newborns</a:t>
            </a:r>
          </a:p>
          <a:p>
            <a:pPr lvl="1"/>
            <a:r>
              <a:rPr lang="en-US" sz="3200"/>
              <a:t>Large water bowl</a:t>
            </a:r>
          </a:p>
          <a:p>
            <a:pPr lvl="1"/>
            <a:r>
              <a:rPr lang="en-US" sz="3200"/>
              <a:t>Misting</a:t>
            </a:r>
          </a:p>
          <a:p>
            <a:pPr lvl="1"/>
            <a:r>
              <a:rPr lang="en-US" sz="3200"/>
              <a:t>Damp substrate</a:t>
            </a:r>
          </a:p>
          <a:p>
            <a:pPr lvl="1"/>
            <a:r>
              <a:rPr lang="en-US" sz="3200"/>
              <a:t>Humidifier</a:t>
            </a:r>
          </a:p>
          <a:p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Husbandry: Cleaning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300" dirty="0"/>
              <a:t>Remove solid feces when noticed</a:t>
            </a:r>
          </a:p>
          <a:p>
            <a:r>
              <a:rPr lang="en-US" sz="3300" dirty="0"/>
              <a:t>Change bedding as needed (~q3mo)</a:t>
            </a:r>
          </a:p>
          <a:p>
            <a:r>
              <a:rPr lang="en-US" sz="3300" dirty="0"/>
              <a:t>Gravel: soak </a:t>
            </a:r>
            <a:r>
              <a:rPr lang="en-US" sz="3300" dirty="0" smtClean="0"/>
              <a:t>in </a:t>
            </a:r>
            <a:r>
              <a:rPr lang="en-US" sz="3300" dirty="0"/>
              <a:t>bleach </a:t>
            </a:r>
            <a:r>
              <a:rPr lang="en-US" sz="3300" dirty="0" smtClean="0"/>
              <a:t>1:32 for 1hr, </a:t>
            </a:r>
            <a:r>
              <a:rPr lang="en-US" sz="3300" dirty="0"/>
              <a:t>rinse, dry in sun</a:t>
            </a:r>
          </a:p>
          <a:p>
            <a:r>
              <a:rPr lang="en-US" sz="3300" dirty="0"/>
              <a:t>Peat/sphagnum: replace at cleaning</a:t>
            </a:r>
          </a:p>
          <a:p>
            <a:endParaRPr lang="en-US" sz="3300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Nutrition: Feeding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9263"/>
            <a:ext cx="7848600" cy="871537"/>
          </a:xfrm>
        </p:spPr>
        <p:txBody>
          <a:bodyPr/>
          <a:lstStyle/>
          <a:p>
            <a:r>
              <a:rPr lang="en-US" sz="2600"/>
              <a:t>Strict carnivores! Whole prey = balanced diet</a:t>
            </a:r>
          </a:p>
        </p:txBody>
      </p:sp>
      <p:pic>
        <p:nvPicPr>
          <p:cNvPr id="8602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2184400"/>
            <a:ext cx="6934200" cy="4622800"/>
          </a:xfrm>
          <a:noFill/>
          <a:ln/>
        </p:spPr>
      </p:pic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762000" y="6400800"/>
            <a:ext cx="670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http://www.bbc.co.uk/blogs/jowhiley/snake_v_alligator.jpg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Feeding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Snakes eat animals, but lack structural adaptations common to other carnivores.</a:t>
            </a:r>
          </a:p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Snakes do not see or hear well, and have no limbs, and their teeth and small mouth cannot rip and grind flesh.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 </a:t>
            </a:r>
          </a:p>
        </p:txBody>
      </p:sp>
      <p:pic>
        <p:nvPicPr>
          <p:cNvPr id="24580" name="Picture 4" descr="SnakeEatingMou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467100"/>
            <a:ext cx="32575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snkefr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4805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Nutrition: Feeding Invertebrate-eaters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sz="2600"/>
          </a:p>
          <a:p>
            <a:r>
              <a:rPr lang="en-US" sz="2600"/>
              <a:t>Crickets, earthworms, spiders, centipedes, snails, crayfish, termites, grubs</a:t>
            </a:r>
          </a:p>
          <a:p>
            <a:r>
              <a:rPr lang="en-US" sz="2600"/>
              <a:t>Vary the offering</a:t>
            </a:r>
          </a:p>
          <a:p>
            <a:r>
              <a:rPr lang="en-US" sz="2600"/>
              <a:t>Calcium supplementation</a:t>
            </a:r>
          </a:p>
          <a:p>
            <a:endParaRPr lang="en-US" sz="2600"/>
          </a:p>
        </p:txBody>
      </p:sp>
      <p:pic>
        <p:nvPicPr>
          <p:cNvPr id="133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828800"/>
            <a:ext cx="4038600" cy="3028950"/>
          </a:xfrm>
          <a:noFill/>
          <a:ln/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648200" y="4876800"/>
            <a:ext cx="449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http://www.australianwildlife.org/images/wildlife/158.gif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Nutrition: Vertebrate-Eaters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52600"/>
            <a:ext cx="8915400" cy="3581400"/>
          </a:xfrm>
        </p:spPr>
        <p:txBody>
          <a:bodyPr/>
          <a:lstStyle/>
          <a:p>
            <a:r>
              <a:rPr lang="en-US"/>
              <a:t>Captive-raised, dead whole prey ONLY (no “sausage”)</a:t>
            </a:r>
          </a:p>
          <a:p>
            <a:r>
              <a:rPr lang="en-US"/>
              <a:t>Generalized vs. specialized</a:t>
            </a:r>
            <a:endParaRPr lang="en-US" sz="1600"/>
          </a:p>
          <a:p>
            <a:pPr lvl="1"/>
            <a:r>
              <a:rPr lang="en-US"/>
              <a:t>Generalized: rodents, gerbils, rabbits, chickens, fish</a:t>
            </a:r>
          </a:p>
          <a:p>
            <a:pPr lvl="1"/>
            <a:r>
              <a:rPr lang="en-US"/>
              <a:t>Specialized: snakes, lizards, frogs, salamanders</a:t>
            </a:r>
          </a:p>
          <a:p>
            <a:r>
              <a:rPr lang="en-US"/>
              <a:t>Consider natural history of species (arboreal vs. aquatic, etc)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APPROPRIATE</a:t>
            </a:r>
          </a:p>
        </p:txBody>
      </p:sp>
      <p:pic>
        <p:nvPicPr>
          <p:cNvPr id="138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47800"/>
            <a:ext cx="4143375" cy="4143375"/>
          </a:xfrm>
          <a:noFill/>
          <a:ln/>
        </p:spPr>
      </p:pic>
      <p:pic>
        <p:nvPicPr>
          <p:cNvPr id="13824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97363" y="1524000"/>
            <a:ext cx="3851275" cy="3900488"/>
          </a:xfrm>
          <a:noFill/>
          <a:ln/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457200" y="5486400"/>
            <a:ext cx="419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www.pets-warehouse.com/pic-s/STR70105.JPG 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4267200" y="5486400"/>
            <a:ext cx="419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http://www.drsfostersmith.com/images/Categoryimages/normal/p-33253-42495-reptile.jpg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 Taxonomy</a:t>
            </a:r>
          </a:p>
        </p:txBody>
      </p:sp>
      <p:pic>
        <p:nvPicPr>
          <p:cNvPr id="1822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371600"/>
            <a:ext cx="5257800" cy="4832350"/>
          </a:xfrm>
        </p:spPr>
      </p:pic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http://www.tigr.org/reptiles/trees/SnakePhylogenyWilcox.gif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5638800" y="1752600"/>
            <a:ext cx="2971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ORDER: Squamata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SUBORDER: Serpentes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</a:rPr>
              <a:t>INFRAORDERS: Scolecophidea, Alethinophidea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2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INAPPROPRIATE</a:t>
            </a:r>
          </a:p>
        </p:txBody>
      </p:sp>
      <p:pic>
        <p:nvPicPr>
          <p:cNvPr id="1413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0" y="1524000"/>
            <a:ext cx="3101975" cy="3933825"/>
          </a:xfrm>
          <a:noFill/>
          <a:ln/>
        </p:spPr>
      </p:pic>
      <p:pic>
        <p:nvPicPr>
          <p:cNvPr id="14132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1600200"/>
            <a:ext cx="4495800" cy="3444875"/>
          </a:xfrm>
          <a:noFill/>
          <a:ln/>
        </p:spPr>
      </p:pic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685800" y="5181600"/>
            <a:ext cx="3962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http://incontiguousbrick.files.wordpress.com/2007/06/snakeboy.jpg</a:t>
            </a:r>
          </a:p>
        </p:txBody>
      </p:sp>
      <p:sp>
        <p:nvSpPr>
          <p:cNvPr id="141323" name="Text Box 11"/>
          <p:cNvSpPr txBox="1">
            <a:spLocks noChangeArrowheads="1"/>
          </p:cNvSpPr>
          <p:nvPr/>
        </p:nvSpPr>
        <p:spPr bwMode="auto">
          <a:xfrm>
            <a:off x="5334000" y="5486400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http://cache.viewimages.com/xc/56631112.jpg?v=1&amp;c=ViewImages&amp;k=2&amp;d=17A4AD9FDB9CF193CC300C081D9F47005D57F23A2A51DDFA66394E604F3FD47EA55A1E4F32AD3138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Snake Nutrition: Feeding Frequency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5410200"/>
          </a:xfrm>
        </p:spPr>
        <p:txBody>
          <a:bodyPr/>
          <a:lstStyle/>
          <a:p>
            <a:r>
              <a:rPr lang="en-US"/>
              <a:t>Overfeeding &gt; underfeeding</a:t>
            </a:r>
          </a:p>
          <a:p>
            <a:r>
              <a:rPr lang="en-US"/>
              <a:t>Neonates: feed after first shed (10d), q1-3d</a:t>
            </a:r>
          </a:p>
          <a:p>
            <a:r>
              <a:rPr lang="en-US"/>
              <a:t>Invert eaters: ad lib, 1-week fasting periods</a:t>
            </a:r>
          </a:p>
          <a:p>
            <a:r>
              <a:rPr lang="en-US"/>
              <a:t>Adults: twice a month or once a month depending of age and size</a:t>
            </a:r>
          </a:p>
          <a:p>
            <a:r>
              <a:rPr lang="en-US"/>
              <a:t>Boas/pythons: substantial meal twice a month</a:t>
            </a:r>
          </a:p>
          <a:p>
            <a:r>
              <a:rPr lang="en-US"/>
              <a:t>Feed less: obesity, winter, breeding, ecdysis, stress</a:t>
            </a:r>
            <a:endParaRPr lang="en-US" sz="1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Anorexia in snakes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562600"/>
          </a:xfrm>
        </p:spPr>
        <p:txBody>
          <a:bodyPr/>
          <a:lstStyle/>
          <a:p>
            <a:r>
              <a:rPr lang="en-US" sz="3600"/>
              <a:t>Not eating for &gt;</a:t>
            </a:r>
            <a:r>
              <a:rPr lang="en-US" sz="3600" smtClean="0"/>
              <a:t>1-2 </a:t>
            </a:r>
            <a:r>
              <a:rPr lang="en-US" sz="3600"/>
              <a:t>month</a:t>
            </a:r>
          </a:p>
          <a:p>
            <a:r>
              <a:rPr lang="en-US" sz="3600" dirty="0" err="1"/>
              <a:t>Ddx</a:t>
            </a:r>
            <a:r>
              <a:rPr lang="en-US" sz="3600" dirty="0"/>
              <a:t>: </a:t>
            </a:r>
          </a:p>
          <a:p>
            <a:pPr lvl="1"/>
            <a:r>
              <a:rPr lang="en-US" sz="3200" b="1" dirty="0"/>
              <a:t>Medical</a:t>
            </a:r>
            <a:r>
              <a:rPr lang="en-US" sz="3200" dirty="0"/>
              <a:t>: parasites, </a:t>
            </a:r>
            <a:r>
              <a:rPr lang="en-US" sz="3200" dirty="0" err="1"/>
              <a:t>neoplasia</a:t>
            </a:r>
            <a:r>
              <a:rPr lang="en-US" sz="3200" dirty="0"/>
              <a:t>, organ dysfunction</a:t>
            </a:r>
          </a:p>
          <a:p>
            <a:pPr lvl="1"/>
            <a:r>
              <a:rPr lang="en-US" sz="3200" b="1" dirty="0"/>
              <a:t>Husbandry</a:t>
            </a:r>
            <a:r>
              <a:rPr lang="en-US" sz="3200" dirty="0"/>
              <a:t>: lighting, temp, hiding places, major life changes, food type, excessive handling/noise, </a:t>
            </a:r>
            <a:r>
              <a:rPr lang="en-US" sz="3200" dirty="0" err="1"/>
              <a:t>ecdysis</a:t>
            </a:r>
            <a:r>
              <a:rPr lang="en-US" sz="3200" dirty="0"/>
              <a:t>, winter, ANYTHING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Anorexia in snakes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Treatment </a:t>
            </a:r>
          </a:p>
          <a:p>
            <a:pPr lvl="1"/>
            <a:r>
              <a:rPr lang="en-US" sz="3200" dirty="0"/>
              <a:t>Rule out medical problems </a:t>
            </a:r>
          </a:p>
          <a:p>
            <a:pPr lvl="1"/>
            <a:r>
              <a:rPr lang="en-US" sz="3200" dirty="0"/>
              <a:t>Feed live pinkies</a:t>
            </a:r>
          </a:p>
          <a:p>
            <a:pPr lvl="1"/>
            <a:r>
              <a:rPr lang="en-US" sz="3200" dirty="0" smtClean="0"/>
              <a:t>Fresh kill pray</a:t>
            </a:r>
            <a:endParaRPr lang="en-US" sz="3200" dirty="0"/>
          </a:p>
          <a:p>
            <a:pPr lvl="1"/>
            <a:r>
              <a:rPr lang="en-US" sz="3200" dirty="0"/>
              <a:t>Scent-transfer technique</a:t>
            </a:r>
          </a:p>
          <a:p>
            <a:pPr lvl="1"/>
            <a:r>
              <a:rPr lang="en-US" sz="3200" dirty="0"/>
              <a:t>Force-feeding: whole </a:t>
            </a:r>
            <a:r>
              <a:rPr lang="en-US" sz="3200" dirty="0" smtClean="0"/>
              <a:t>prey</a:t>
            </a:r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Snake Precautions: Salmonella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19263"/>
            <a:ext cx="4114800" cy="5138737"/>
          </a:xfrm>
        </p:spPr>
        <p:txBody>
          <a:bodyPr/>
          <a:lstStyle/>
          <a:p>
            <a:r>
              <a:rPr lang="en-US" sz="2600" dirty="0"/>
              <a:t>Gram(-) bacteria</a:t>
            </a:r>
          </a:p>
          <a:p>
            <a:r>
              <a:rPr lang="en-US" sz="2600" dirty="0"/>
              <a:t>Natural part of reptile gut flora</a:t>
            </a:r>
          </a:p>
          <a:p>
            <a:r>
              <a:rPr lang="en-US" sz="2600" dirty="0"/>
              <a:t>Opportunistic human pathogen (GI)</a:t>
            </a:r>
          </a:p>
          <a:p>
            <a:r>
              <a:rPr lang="en-US" sz="2600" dirty="0"/>
              <a:t>Wash hands with soap!</a:t>
            </a:r>
          </a:p>
          <a:p>
            <a:r>
              <a:rPr lang="en-US" sz="2600" dirty="0" smtClean="0"/>
              <a:t>Bleach (1:32)to </a:t>
            </a:r>
            <a:r>
              <a:rPr lang="en-US" sz="2600" dirty="0"/>
              <a:t>clean snake stuff</a:t>
            </a:r>
          </a:p>
          <a:p>
            <a:r>
              <a:rPr lang="en-US" sz="2600" dirty="0"/>
              <a:t>Maybe a snake is not for you . . . </a:t>
            </a:r>
          </a:p>
        </p:txBody>
      </p:sp>
      <p:pic>
        <p:nvPicPr>
          <p:cNvPr id="880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1752600"/>
            <a:ext cx="4953000" cy="3287713"/>
          </a:xfrm>
          <a:noFill/>
          <a:ln/>
        </p:spPr>
      </p:pic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3962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http://barfblog.foodsafety.ksu.edu/snakes-on-a-plane-5(2).jpg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001000" cy="731838"/>
          </a:xfrm>
        </p:spPr>
        <p:txBody>
          <a:bodyPr>
            <a:normAutofit/>
          </a:bodyPr>
          <a:lstStyle/>
          <a:p>
            <a:r>
              <a:rPr lang="en-US"/>
              <a:t>Snake Precautions: Snakebites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9144000" cy="2438400"/>
          </a:xfrm>
        </p:spPr>
        <p:txBody>
          <a:bodyPr/>
          <a:lstStyle/>
          <a:p>
            <a:r>
              <a:rPr lang="en-US" sz="2200" dirty="0" err="1"/>
              <a:t>Nonvenomous</a:t>
            </a:r>
            <a:r>
              <a:rPr lang="en-US" sz="2200" dirty="0"/>
              <a:t> snakebites</a:t>
            </a:r>
          </a:p>
          <a:p>
            <a:r>
              <a:rPr lang="en-US" sz="2200" dirty="0"/>
              <a:t>Venom contains </a:t>
            </a:r>
            <a:r>
              <a:rPr lang="en-US" sz="2200" dirty="0" err="1"/>
              <a:t>proteolysins</a:t>
            </a:r>
            <a:r>
              <a:rPr lang="en-US" sz="2200" dirty="0"/>
              <a:t>, </a:t>
            </a:r>
            <a:r>
              <a:rPr lang="en-US" sz="2200" dirty="0" err="1"/>
              <a:t>hemorrhagins</a:t>
            </a:r>
            <a:r>
              <a:rPr lang="en-US" sz="2200" dirty="0"/>
              <a:t>, </a:t>
            </a:r>
            <a:r>
              <a:rPr lang="en-US" sz="2200" dirty="0" err="1"/>
              <a:t>cardiotoxins</a:t>
            </a:r>
            <a:r>
              <a:rPr lang="en-US" sz="2200" dirty="0"/>
              <a:t>, </a:t>
            </a:r>
            <a:r>
              <a:rPr lang="en-US" sz="2200" dirty="0" err="1"/>
              <a:t>cytolysins</a:t>
            </a:r>
            <a:endParaRPr lang="en-US" sz="2200" dirty="0"/>
          </a:p>
          <a:p>
            <a:r>
              <a:rPr lang="en-US" sz="2200" dirty="0" err="1"/>
              <a:t>Viperid</a:t>
            </a:r>
            <a:r>
              <a:rPr lang="en-US" sz="2200" dirty="0"/>
              <a:t>/</a:t>
            </a:r>
            <a:r>
              <a:rPr lang="en-US" sz="2200" dirty="0" err="1"/>
              <a:t>Crotalid</a:t>
            </a:r>
            <a:r>
              <a:rPr lang="en-US" sz="2200" dirty="0"/>
              <a:t> = </a:t>
            </a:r>
            <a:r>
              <a:rPr lang="en-US" sz="2200" dirty="0" err="1"/>
              <a:t>cytotoxic</a:t>
            </a:r>
            <a:r>
              <a:rPr lang="en-US" sz="2200" dirty="0"/>
              <a:t>/</a:t>
            </a:r>
            <a:r>
              <a:rPr lang="en-US" sz="2200" dirty="0" err="1"/>
              <a:t>hemotoxic</a:t>
            </a:r>
            <a:endParaRPr lang="en-US" sz="2200" dirty="0"/>
          </a:p>
          <a:p>
            <a:r>
              <a:rPr lang="en-US" sz="2200" dirty="0"/>
              <a:t>Elapid: </a:t>
            </a:r>
            <a:r>
              <a:rPr lang="en-US" sz="2200" dirty="0" err="1"/>
              <a:t>neurotoxic</a:t>
            </a:r>
            <a:endParaRPr lang="en-US" sz="2200" dirty="0"/>
          </a:p>
          <a:p>
            <a:r>
              <a:rPr lang="en-US" sz="2200" dirty="0"/>
              <a:t>“De-</a:t>
            </a:r>
            <a:r>
              <a:rPr lang="en-US" sz="2200" dirty="0" err="1"/>
              <a:t>venomed</a:t>
            </a:r>
            <a:r>
              <a:rPr lang="en-US" sz="2200" dirty="0"/>
              <a:t>” or “</a:t>
            </a:r>
            <a:r>
              <a:rPr lang="en-US" sz="2200" dirty="0" err="1"/>
              <a:t>venomoid</a:t>
            </a:r>
            <a:r>
              <a:rPr lang="en-US" sz="2200" dirty="0"/>
              <a:t>” snakes</a:t>
            </a:r>
          </a:p>
        </p:txBody>
      </p:sp>
      <p:pic>
        <p:nvPicPr>
          <p:cNvPr id="8909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3474824"/>
            <a:ext cx="4724400" cy="3383176"/>
          </a:xfrm>
          <a:noFill/>
          <a:ln/>
        </p:spPr>
      </p:pic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2133600" y="6477000"/>
            <a:ext cx="4724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</a:rPr>
              <a:t>http://www.flatrock.org.nz/topics/animals/assets/snake_bite.jpg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Snakebite First Aid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71600"/>
            <a:ext cx="4343400" cy="5486400"/>
          </a:xfrm>
        </p:spPr>
        <p:txBody>
          <a:bodyPr/>
          <a:lstStyle/>
          <a:p>
            <a:endParaRPr lang="en-US" sz="2600"/>
          </a:p>
          <a:p>
            <a:r>
              <a:rPr lang="en-US" sz="2600"/>
              <a:t>Remain calm; try to ID snake</a:t>
            </a:r>
          </a:p>
          <a:p>
            <a:r>
              <a:rPr lang="en-US" sz="2600"/>
              <a:t>Immobilize, loose splint</a:t>
            </a:r>
          </a:p>
          <a:p>
            <a:r>
              <a:rPr lang="en-US" sz="2600"/>
              <a:t>Remove jewelry/collar</a:t>
            </a:r>
          </a:p>
          <a:p>
            <a:r>
              <a:rPr lang="en-US" sz="2600"/>
              <a:t>NO tourniquet or ice </a:t>
            </a:r>
          </a:p>
          <a:p>
            <a:r>
              <a:rPr lang="en-US" sz="2600"/>
              <a:t>NO cutting the wound or attempting to remove venom </a:t>
            </a:r>
          </a:p>
          <a:p>
            <a:r>
              <a:rPr lang="en-US" sz="2600"/>
              <a:t>GET TO A MEDICAL FACILITY for antivenom/antivenin </a:t>
            </a:r>
          </a:p>
          <a:p>
            <a:pPr>
              <a:buFont typeface="Wingdings" pitchFamily="2" charset="2"/>
              <a:buNone/>
            </a:pPr>
            <a:endParaRPr lang="en-US" sz="2600"/>
          </a:p>
          <a:p>
            <a:endParaRPr lang="en-US" sz="2600"/>
          </a:p>
        </p:txBody>
      </p:sp>
      <p:pic>
        <p:nvPicPr>
          <p:cNvPr id="1781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1905000"/>
            <a:ext cx="4419600" cy="3302000"/>
          </a:xfrm>
          <a:noFill/>
          <a:ln/>
        </p:spPr>
      </p:pic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4495800" y="5334000"/>
            <a:ext cx="480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http://www.davidbessler.com/wordpress/wp-content/uploads/Picture_085_800x600.jpg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Locating Prey</a:t>
            </a:r>
            <a:r>
              <a:rPr lang="en-US" smtClean="0"/>
              <a:t> 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43000"/>
            <a:ext cx="4038600" cy="48768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latin typeface="Andy" pitchFamily="66"/>
              </a:rPr>
              <a:t>Snakes evolved a sense of smell which they use to locate their prey.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- By flicking its forked tongue , a snake gathers chemicals from the environment.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latin typeface="Andy" pitchFamily="66"/>
              </a:rPr>
              <a:t>The tongue transfers these chemicals to two pits in the roof of the mouth called the Jacobsons organ where the nerves are highly sensitive to the chemicals</a:t>
            </a: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. </a:t>
            </a:r>
          </a:p>
        </p:txBody>
      </p:sp>
      <p:pic>
        <p:nvPicPr>
          <p:cNvPr id="25604" name="Picture 4" descr="pictures of snakes, Mole 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38350"/>
            <a:ext cx="38100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snaker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286000" y="60960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Locating Prey Cont.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latin typeface="Andy" pitchFamily="66"/>
              </a:rPr>
              <a:t>Some snakes inject their prey with Toxic venom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latin typeface="Andy" pitchFamily="66"/>
              </a:rPr>
              <a:t> most bite down their fangs and inject the poison into their prey.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latin typeface="Andy" pitchFamily="66"/>
              </a:rPr>
              <a:t>Venom is chemically complex.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smtClean="0">
                <a:latin typeface="Andy" pitchFamily="66"/>
              </a:rPr>
              <a:t>     - The hemotoxins  are proteins that attack the circulator system, destroy red blood cells and disrupt the clotting power of blood.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smtClean="0">
                <a:latin typeface="Andy" pitchFamily="66"/>
              </a:rPr>
              <a:t>    - The neurotoxins work on the nervous system, by disrupting the nerve pathways which is dangerous to respiratory and heart functions.</a:t>
            </a:r>
          </a:p>
        </p:txBody>
      </p:sp>
      <p:pic>
        <p:nvPicPr>
          <p:cNvPr id="26628" name="Picture 4" descr="picture of rock pyth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7763" y="1828800"/>
            <a:ext cx="28146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snaker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886200" y="62484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Swallowing and Digesting Prey</a:t>
            </a:r>
            <a:r>
              <a:rPr lang="en-US" smtClean="0"/>
              <a:t> 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A snakes upper and lower jaws are hinged and move independently.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when unhinged, the jaws stretch to allow the mouth to open extremely wide.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While swallowing it whole the snake thrusts its windpipe into the throat, allowing the snake to breathe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    - the process of can take several hours. </a:t>
            </a:r>
          </a:p>
        </p:txBody>
      </p:sp>
      <p:pic>
        <p:nvPicPr>
          <p:cNvPr id="27652" name="Picture 4" descr="projectsn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752600"/>
            <a:ext cx="44958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snaker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286000" y="1219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snake_eategg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8768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7" descr="snake_eategg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48768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Boas &amp; pythons</a:t>
            </a:r>
          </a:p>
        </p:txBody>
      </p:sp>
      <p:pic>
        <p:nvPicPr>
          <p:cNvPr id="186371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14595" y="1884086"/>
            <a:ext cx="3723810" cy="3962953"/>
          </a:xfrm>
        </p:spPr>
      </p:pic>
      <p:pic>
        <p:nvPicPr>
          <p:cNvPr id="186373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05400" y="1066800"/>
            <a:ext cx="2819400" cy="2819400"/>
          </a:xfrm>
          <a:noFill/>
          <a:ln/>
        </p:spPr>
      </p:pic>
      <p:graphicFrame>
        <p:nvGraphicFramePr>
          <p:cNvPr id="186388" name="Object 2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05400" y="4038600"/>
          <a:ext cx="2984500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0" name="Bitmap Image" r:id="rId6" imgW="3753374" imgH="2752381" progId="PBrush">
                  <p:embed/>
                </p:oleObj>
              </mc:Choice>
              <mc:Fallback>
                <p:oleObj name="Bitmap Image" r:id="rId6" imgW="3753374" imgH="2752381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38600"/>
                        <a:ext cx="2984500" cy="2189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2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3886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http://www.tigr.org/reptiles/trees/SnakePhylogenyWilcox.gif</a:t>
            </a:r>
          </a:p>
        </p:txBody>
      </p:sp>
      <p:sp>
        <p:nvSpPr>
          <p:cNvPr id="186375" name="Line 7"/>
          <p:cNvSpPr>
            <a:spLocks noChangeShapeType="1"/>
          </p:cNvSpPr>
          <p:nvPr/>
        </p:nvSpPr>
        <p:spPr bwMode="auto">
          <a:xfrm flipV="1">
            <a:off x="4800600" y="26670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6390" name="Line 22"/>
          <p:cNvSpPr>
            <a:spLocks noChangeShapeType="1"/>
          </p:cNvSpPr>
          <p:nvPr/>
        </p:nvSpPr>
        <p:spPr bwMode="auto">
          <a:xfrm>
            <a:off x="4648200" y="4419600"/>
            <a:ext cx="609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6391" name="Text Box 23"/>
          <p:cNvSpPr txBox="1">
            <a:spLocks noChangeArrowheads="1"/>
          </p:cNvSpPr>
          <p:nvPr/>
        </p:nvSpPr>
        <p:spPr bwMode="auto">
          <a:xfrm>
            <a:off x="5334000" y="6400800"/>
            <a:ext cx="3810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bg1"/>
                </a:solidFill>
              </a:rPr>
              <a:t>http://images.google.com/imgres?imgurl=http://bp0.blogger.com/_</a:t>
            </a:r>
          </a:p>
        </p:txBody>
      </p:sp>
      <p:sp>
        <p:nvSpPr>
          <p:cNvPr id="186392" name="Text Box 24"/>
          <p:cNvSpPr txBox="1">
            <a:spLocks noChangeArrowheads="1"/>
          </p:cNvSpPr>
          <p:nvPr/>
        </p:nvSpPr>
        <p:spPr bwMode="auto">
          <a:xfrm>
            <a:off x="5638800" y="3429000"/>
            <a:ext cx="3276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www.b-r-a-s.co.uk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Defense 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29600" cy="2187575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Natural selection resulted in modifications for defense.</a:t>
            </a:r>
          </a:p>
          <a:p>
            <a:pPr eaLnBrk="1" hangingPunct="1">
              <a:defRPr/>
            </a:pPr>
            <a:r>
              <a:rPr lang="en-US" sz="2400" smtClean="0">
                <a:latin typeface="Andy" pitchFamily="66"/>
              </a:rPr>
              <a:t>Camouflage is beneficial for both seeking prey and hiding from predators.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- many snakes are green and blend with foliage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- others are brown and hide against the bark of trees</a:t>
            </a:r>
          </a:p>
        </p:txBody>
      </p:sp>
      <p:pic>
        <p:nvPicPr>
          <p:cNvPr id="28676" name="Picture 4" descr="pictures of reptiles, spotted bush sn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267200"/>
            <a:ext cx="25146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EastBrow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3994221"/>
            <a:ext cx="29527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snakerod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286000" y="10668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Defense Cont.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600200"/>
            <a:ext cx="4038600" cy="45307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ndy" pitchFamily="66"/>
              </a:rPr>
              <a:t>Some snakes defend themselves by signaling their presence.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ndy" pitchFamily="66"/>
              </a:rPr>
              <a:t>Some ward off danger by rapidly changing body shape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	- extending a hood like cobras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ndy" pitchFamily="66"/>
              </a:rPr>
              <a:t>Some hiss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smtClean="0">
                <a:latin typeface="Andy" pitchFamily="66"/>
              </a:rPr>
              <a:t>Others make mechanical noises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400" smtClean="0">
                <a:latin typeface="Andy" pitchFamily="66"/>
              </a:rPr>
              <a:t>    - such as the rattle of the rattlesnake.</a:t>
            </a:r>
          </a:p>
        </p:txBody>
      </p:sp>
      <p:pic>
        <p:nvPicPr>
          <p:cNvPr id="29700" name="Picture 4" descr="cobra%20animation%20L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752600"/>
            <a:ext cx="2135188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rattlesnake%20animation%20yellow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44196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snakerod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85800" y="11430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smtClean="0">
                <a:solidFill>
                  <a:schemeClr val="bg1"/>
                </a:solidFill>
                <a:latin typeface="Andy" pitchFamily="66"/>
              </a:rPr>
              <a:t>Reproduction 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400" dirty="0" smtClean="0">
                <a:latin typeface="Andy" pitchFamily="66"/>
              </a:rPr>
              <a:t>Most male snakes rely on the scent of female snakes of their own species.</a:t>
            </a:r>
          </a:p>
          <a:p>
            <a:pPr eaLnBrk="1" hangingPunct="1">
              <a:defRPr/>
            </a:pPr>
            <a:r>
              <a:rPr lang="en-US" sz="2400" dirty="0" smtClean="0">
                <a:latin typeface="Andy" pitchFamily="66"/>
              </a:rPr>
              <a:t>Before mating, a male and female snake may glide alongside by side, with the male stroking the female with his chin and flicking his tongue over her body. </a:t>
            </a:r>
          </a:p>
          <a:p>
            <a:pPr eaLnBrk="1" hangingPunct="1">
              <a:defRPr/>
            </a:pPr>
            <a:r>
              <a:rPr lang="en-US" sz="2400" dirty="0" smtClean="0">
                <a:latin typeface="Andy" pitchFamily="66"/>
              </a:rPr>
              <a:t>Fertilization is internal. </a:t>
            </a:r>
          </a:p>
        </p:txBody>
      </p:sp>
      <p:pic>
        <p:nvPicPr>
          <p:cNvPr id="30724" name="Picture 4" descr="projectsnake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286000"/>
            <a:ext cx="38100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snakerod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343400" y="58674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Males tend to mature at a younger age than females. </a:t>
            </a:r>
          </a:p>
          <a:p>
            <a:r>
              <a:rPr lang="en-US" dirty="0" smtClean="0"/>
              <a:t>In some areas snakes can be sexually mature at nine months while a more normal age is around 2 to 3 years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http://ic2.pbase.com/u26/rcm1840/upload/43665549.BlackRatSnakes4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28800"/>
            <a:ext cx="4341019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Reproduction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The sexual organs of the male consist of two penises - called </a:t>
            </a:r>
            <a:r>
              <a:rPr lang="en-US" sz="2000" dirty="0" err="1" smtClean="0"/>
              <a:t>hemipenes</a:t>
            </a:r>
            <a:r>
              <a:rPr lang="en-US" sz="2000" dirty="0" smtClean="0"/>
              <a:t>. The </a:t>
            </a:r>
            <a:r>
              <a:rPr lang="en-US" sz="2000" dirty="0" err="1" smtClean="0"/>
              <a:t>hemipene</a:t>
            </a:r>
            <a:r>
              <a:rPr lang="en-US" sz="2000" dirty="0" smtClean="0"/>
              <a:t> is covered with flexible spines. Once the male succeeds in penetrating the </a:t>
            </a:r>
            <a:r>
              <a:rPr lang="en-US" sz="2000" dirty="0" err="1" smtClean="0"/>
              <a:t>cloaca</a:t>
            </a:r>
            <a:r>
              <a:rPr lang="en-US" sz="2000" dirty="0" smtClean="0"/>
              <a:t> of the female with one of his </a:t>
            </a:r>
            <a:r>
              <a:rPr lang="en-US" sz="2000" dirty="0" err="1" smtClean="0"/>
              <a:t>hemipenes</a:t>
            </a:r>
            <a:r>
              <a:rPr lang="en-US" sz="2000" dirty="0" smtClean="0"/>
              <a:t> it will inflate and the flexible spines will prevent it from being easily dislodged. </a:t>
            </a:r>
          </a:p>
          <a:p>
            <a:r>
              <a:rPr lang="en-US" sz="2000" dirty="0" smtClean="0"/>
              <a:t>The coupling usually last for an hour or two but sometimes it is as little as a few minutes to as long as a two days</a:t>
            </a:r>
          </a:p>
          <a:p>
            <a:endParaRPr lang="en-US" dirty="0"/>
          </a:p>
        </p:txBody>
      </p:sp>
      <p:pic>
        <p:nvPicPr>
          <p:cNvPr id="9" name="Picture 8" descr="http://www.seanthomas.net/oldsite/coupl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952750"/>
            <a:ext cx="423862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9" descr="http://www.seanthomas.net/oldsite/hemi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04800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What came first? The snake or the egg?</a:t>
            </a:r>
            <a:endParaRPr lang="en-US" u="sng" dirty="0" smtClean="0">
              <a:solidFill>
                <a:schemeClr val="bg1"/>
              </a:solidFill>
              <a:latin typeface="Andy" pitchFamily="66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ndy" pitchFamily="66"/>
              </a:rPr>
              <a:t>Most snakes 70% are oviparous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>
                <a:latin typeface="Andy" pitchFamily="66"/>
              </a:rPr>
              <a:t>     - female lays eggs that hatch outside her body.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en-US" sz="2000" dirty="0" smtClean="0">
                <a:latin typeface="Andy" pitchFamily="66"/>
              </a:rPr>
              <a:t>     - To break out a hatchling uses a special tooth “</a:t>
            </a:r>
            <a:r>
              <a:rPr lang="en-US" sz="2000" i="1" dirty="0" smtClean="0"/>
              <a:t>egg tooth”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Andy" pitchFamily="66"/>
              </a:rPr>
              <a:t> which is lost soon after.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ndy" pitchFamily="66"/>
              </a:rPr>
              <a:t>Other snakes are ovoviviparous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>
                <a:latin typeface="Andy" pitchFamily="66"/>
              </a:rPr>
              <a:t>     - the female carries the eggs in her body throughout development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latin typeface="Andy" pitchFamily="66"/>
              </a:rPr>
              <a:t>the young are born live.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 smtClean="0">
                <a:latin typeface="Andy" pitchFamily="66"/>
              </a:rPr>
              <a:t>     - All newborns must feed for themselves, relying on their many specialized  adaptations for survival on land.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ndy" pitchFamily="66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dirty="0" smtClean="0"/>
          </a:p>
        </p:txBody>
      </p:sp>
      <p:pic>
        <p:nvPicPr>
          <p:cNvPr id="31749" name="Picture 5" descr="snakero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038600" y="60198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www.seanthomas.net/oldsite/eg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914400"/>
            <a:ext cx="35052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seanthomas.net/oldsite/hatch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7350" y="3581400"/>
            <a:ext cx="32194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came first? The snake or the egg?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other 30% of snakes give live birth. They are </a:t>
            </a:r>
            <a:r>
              <a:rPr lang="en-US" dirty="0" err="1" smtClean="0"/>
              <a:t>ovovivaparous</a:t>
            </a:r>
            <a:r>
              <a:rPr lang="en-US" dirty="0" smtClean="0"/>
              <a:t>. Which means they hatch their eggs within their bodies. Nearly all snakes living in cold climates use this method. </a:t>
            </a:r>
            <a:endParaRPr lang="en-US" dirty="0"/>
          </a:p>
        </p:txBody>
      </p:sp>
      <p:pic>
        <p:nvPicPr>
          <p:cNvPr id="10" name="Picture 9" descr="http://www.seanthomas.net/oldsite/liv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3581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Boas – Common boa 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100" name="Picture 5" descr="Jade-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752600"/>
            <a:ext cx="59817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/>
              <a:t>Brazilian rainbow boa</a:t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45064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124" name="Picture 5" descr="brb-close-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858838"/>
            <a:ext cx="632460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1689</Words>
  <Application>Microsoft Office PowerPoint</Application>
  <PresentationFormat>On-screen Show (4:3)</PresentationFormat>
  <Paragraphs>343</Paragraphs>
  <Slides>76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Andy</vt:lpstr>
      <vt:lpstr>Arial</vt:lpstr>
      <vt:lpstr>Book Antiqua</vt:lpstr>
      <vt:lpstr>Lucida Sans</vt:lpstr>
      <vt:lpstr>Wingdings</vt:lpstr>
      <vt:lpstr>Wingdings 2</vt:lpstr>
      <vt:lpstr>Wingdings 3</vt:lpstr>
      <vt:lpstr>Apex</vt:lpstr>
      <vt:lpstr>1_Apex</vt:lpstr>
      <vt:lpstr>Bitmap Image</vt:lpstr>
      <vt:lpstr>Snakes </vt:lpstr>
      <vt:lpstr>The Plan</vt:lpstr>
      <vt:lpstr>Snake Basics</vt:lpstr>
      <vt:lpstr>Snake Basics Continued</vt:lpstr>
      <vt:lpstr>Snake or legless lizard? </vt:lpstr>
      <vt:lpstr>Snake Taxonomy</vt:lpstr>
      <vt:lpstr>Boas &amp; pythons</vt:lpstr>
      <vt:lpstr>Boas – Common boa </vt:lpstr>
      <vt:lpstr>Brazilian rainbow boa </vt:lpstr>
      <vt:lpstr>Emerald tree boa </vt:lpstr>
      <vt:lpstr>Pythons – Ball python  </vt:lpstr>
      <vt:lpstr>Blood python </vt:lpstr>
      <vt:lpstr>Burmese Python</vt:lpstr>
      <vt:lpstr>Burmese Python</vt:lpstr>
      <vt:lpstr>Green tree python </vt:lpstr>
      <vt:lpstr>Carpet python </vt:lpstr>
      <vt:lpstr>Reticulated python </vt:lpstr>
      <vt:lpstr>African rock python </vt:lpstr>
      <vt:lpstr>Colubrids: “typical” snakes</vt:lpstr>
      <vt:lpstr>Colubrids - King snake   </vt:lpstr>
      <vt:lpstr>Corn snake </vt:lpstr>
      <vt:lpstr>Rat snake </vt:lpstr>
      <vt:lpstr>Milk snake  </vt:lpstr>
      <vt:lpstr>Gopher </vt:lpstr>
      <vt:lpstr>Garter snake </vt:lpstr>
      <vt:lpstr>Blind snakes, worm snakes, thread snakes</vt:lpstr>
      <vt:lpstr>Vipers (Viperids) &amp; pit vipers (Crotalids)</vt:lpstr>
      <vt:lpstr>Cobras, mambas, coral snakes, sea snakes</vt:lpstr>
      <vt:lpstr>Adaptations of Snakes</vt:lpstr>
      <vt:lpstr>Snakes probably evolved from lizards that lived above ground found during the Cretaceous period. </vt:lpstr>
      <vt:lpstr>Movement</vt:lpstr>
      <vt:lpstr>Movement cont.</vt:lpstr>
      <vt:lpstr>Snake Biology</vt:lpstr>
      <vt:lpstr>Snake Teeth</vt:lpstr>
      <vt:lpstr>Sexing Snakes: Hemipenes</vt:lpstr>
      <vt:lpstr>Sexing Snakes</vt:lpstr>
      <vt:lpstr>Procedure </vt:lpstr>
      <vt:lpstr>Sexing Snakes: the easy way</vt:lpstr>
      <vt:lpstr>Snake Husbandry: Enclosure</vt:lpstr>
      <vt:lpstr>Snake Husbandry: Substrate</vt:lpstr>
      <vt:lpstr>Snake Husbandry: Water</vt:lpstr>
      <vt:lpstr>Snake Husbandry: Hide Boxes</vt:lpstr>
      <vt:lpstr>Snake Husbandry: Other Items in Cage</vt:lpstr>
      <vt:lpstr>Snake Husbandry: Temperature and Ectothermy</vt:lpstr>
      <vt:lpstr>Snake Husbandry: Temperature Gradient</vt:lpstr>
      <vt:lpstr>Snake Husbandry: Temperature Apparatus</vt:lpstr>
      <vt:lpstr>APPROPRIATE</vt:lpstr>
      <vt:lpstr>INAPPROPRIATE</vt:lpstr>
      <vt:lpstr>Snake Husbandry: Photoperiod</vt:lpstr>
      <vt:lpstr>Snake Husbandry: Lighting</vt:lpstr>
      <vt:lpstr>Snake Husbandry: Humidity</vt:lpstr>
      <vt:lpstr>Snake Husbandry: Humidity</vt:lpstr>
      <vt:lpstr>Snake Husbandry: Humidity</vt:lpstr>
      <vt:lpstr>Snake Husbandry: Cleaning</vt:lpstr>
      <vt:lpstr>Snake Nutrition: Feeding</vt:lpstr>
      <vt:lpstr>Feeding</vt:lpstr>
      <vt:lpstr>Snake Nutrition: Feeding Invertebrate-eaters</vt:lpstr>
      <vt:lpstr>Snake Nutrition: Vertebrate-Eaters</vt:lpstr>
      <vt:lpstr>APPROPRIATE</vt:lpstr>
      <vt:lpstr>INAPPROPRIATE</vt:lpstr>
      <vt:lpstr>Snake Nutrition: Feeding Frequency</vt:lpstr>
      <vt:lpstr>Anorexia in snakes</vt:lpstr>
      <vt:lpstr>Anorexia in snakes</vt:lpstr>
      <vt:lpstr>Snake Precautions: Salmonella</vt:lpstr>
      <vt:lpstr>Snake Precautions: Snakebites</vt:lpstr>
      <vt:lpstr>Snakebite First Aid</vt:lpstr>
      <vt:lpstr>Locating Prey </vt:lpstr>
      <vt:lpstr>Locating Prey Cont.</vt:lpstr>
      <vt:lpstr>Swallowing and Digesting Prey </vt:lpstr>
      <vt:lpstr>Defense </vt:lpstr>
      <vt:lpstr>Defense Cont.</vt:lpstr>
      <vt:lpstr>Reproduction </vt:lpstr>
      <vt:lpstr>Reproduction</vt:lpstr>
      <vt:lpstr>Reproduction</vt:lpstr>
      <vt:lpstr>What came first? The snake or the egg?</vt:lpstr>
      <vt:lpstr>What came first? The snake or the egg?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Snakes</dc:title>
  <dc:creator>Alberto Mendoza</dc:creator>
  <cp:lastModifiedBy>Alberto Mendozq</cp:lastModifiedBy>
  <cp:revision>32</cp:revision>
  <dcterms:created xsi:type="dcterms:W3CDTF">2008-09-14T01:59:50Z</dcterms:created>
  <dcterms:modified xsi:type="dcterms:W3CDTF">2015-11-13T15:03:15Z</dcterms:modified>
</cp:coreProperties>
</file>