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6" r:id="rId2"/>
  </p:sldMasterIdLst>
  <p:notesMasterIdLst>
    <p:notesMasterId r:id="rId92"/>
  </p:notesMasterIdLst>
  <p:sldIdLst>
    <p:sldId id="256" r:id="rId3"/>
    <p:sldId id="373" r:id="rId4"/>
    <p:sldId id="280" r:id="rId5"/>
    <p:sldId id="281" r:id="rId6"/>
    <p:sldId id="388" r:id="rId7"/>
    <p:sldId id="395" r:id="rId8"/>
    <p:sldId id="396" r:id="rId9"/>
    <p:sldId id="389" r:id="rId10"/>
    <p:sldId id="390" r:id="rId11"/>
    <p:sldId id="391" r:id="rId12"/>
    <p:sldId id="392" r:id="rId13"/>
    <p:sldId id="393" r:id="rId14"/>
    <p:sldId id="397" r:id="rId15"/>
    <p:sldId id="398" r:id="rId16"/>
    <p:sldId id="285" r:id="rId17"/>
    <p:sldId id="420" r:id="rId18"/>
    <p:sldId id="421" r:id="rId19"/>
    <p:sldId id="399" r:id="rId20"/>
    <p:sldId id="400" r:id="rId21"/>
    <p:sldId id="402" r:id="rId22"/>
    <p:sldId id="419" r:id="rId23"/>
    <p:sldId id="403" r:id="rId24"/>
    <p:sldId id="404" r:id="rId25"/>
    <p:sldId id="405" r:id="rId26"/>
    <p:sldId id="406" r:id="rId27"/>
    <p:sldId id="407" r:id="rId28"/>
    <p:sldId id="408" r:id="rId29"/>
    <p:sldId id="409" r:id="rId30"/>
    <p:sldId id="411" r:id="rId31"/>
    <p:sldId id="412" r:id="rId32"/>
    <p:sldId id="413" r:id="rId33"/>
    <p:sldId id="414" r:id="rId34"/>
    <p:sldId id="415" r:id="rId35"/>
    <p:sldId id="416" r:id="rId36"/>
    <p:sldId id="417" r:id="rId37"/>
    <p:sldId id="418" r:id="rId38"/>
    <p:sldId id="320" r:id="rId39"/>
    <p:sldId id="321" r:id="rId40"/>
    <p:sldId id="422" r:id="rId41"/>
    <p:sldId id="423" r:id="rId42"/>
    <p:sldId id="325" r:id="rId43"/>
    <p:sldId id="424" r:id="rId44"/>
    <p:sldId id="425" r:id="rId45"/>
    <p:sldId id="426" r:id="rId46"/>
    <p:sldId id="327" r:id="rId47"/>
    <p:sldId id="427" r:id="rId48"/>
    <p:sldId id="428" r:id="rId49"/>
    <p:sldId id="333" r:id="rId50"/>
    <p:sldId id="334" r:id="rId51"/>
    <p:sldId id="336" r:id="rId52"/>
    <p:sldId id="368" r:id="rId53"/>
    <p:sldId id="436" r:id="rId54"/>
    <p:sldId id="430" r:id="rId55"/>
    <p:sldId id="431" r:id="rId56"/>
    <p:sldId id="432" r:id="rId57"/>
    <p:sldId id="433" r:id="rId58"/>
    <p:sldId id="437" r:id="rId59"/>
    <p:sldId id="438" r:id="rId60"/>
    <p:sldId id="434" r:id="rId61"/>
    <p:sldId id="260" r:id="rId62"/>
    <p:sldId id="262" r:id="rId63"/>
    <p:sldId id="263" r:id="rId64"/>
    <p:sldId id="261" r:id="rId65"/>
    <p:sldId id="375" r:id="rId66"/>
    <p:sldId id="264" r:id="rId67"/>
    <p:sldId id="270" r:id="rId68"/>
    <p:sldId id="369" r:id="rId69"/>
    <p:sldId id="376" r:id="rId70"/>
    <p:sldId id="378" r:id="rId71"/>
    <p:sldId id="379" r:id="rId72"/>
    <p:sldId id="370" r:id="rId73"/>
    <p:sldId id="377" r:id="rId74"/>
    <p:sldId id="381" r:id="rId75"/>
    <p:sldId id="382" r:id="rId76"/>
    <p:sldId id="387" r:id="rId77"/>
    <p:sldId id="265" r:id="rId78"/>
    <p:sldId id="380" r:id="rId79"/>
    <p:sldId id="354" r:id="rId80"/>
    <p:sldId id="355" r:id="rId81"/>
    <p:sldId id="356" r:id="rId82"/>
    <p:sldId id="357" r:id="rId83"/>
    <p:sldId id="358" r:id="rId84"/>
    <p:sldId id="383" r:id="rId85"/>
    <p:sldId id="359" r:id="rId86"/>
    <p:sldId id="360" r:id="rId87"/>
    <p:sldId id="384" r:id="rId88"/>
    <p:sldId id="361" r:id="rId89"/>
    <p:sldId id="362" r:id="rId90"/>
    <p:sldId id="279"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5" autoAdjust="0"/>
    <p:restoredTop sz="86401" autoAdjust="0"/>
  </p:normalViewPr>
  <p:slideViewPr>
    <p:cSldViewPr>
      <p:cViewPr varScale="1">
        <p:scale>
          <a:sx n="69" d="100"/>
          <a:sy n="69" d="100"/>
        </p:scale>
        <p:origin x="77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562BB7-EC45-4D05-9971-7ED91C7D0CC7}" type="datetimeFigureOut">
              <a:rPr lang="en-US" smtClean="0"/>
              <a:pPr/>
              <a:t>8/17/2018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16867-8BD3-4963-9C4D-D847B9625812}" type="slidenum">
              <a:rPr lang="en-US" smtClean="0"/>
              <a:pPr/>
              <a:t>‹#›</a:t>
            </a:fld>
            <a:endParaRPr lang="en-US"/>
          </a:p>
        </p:txBody>
      </p:sp>
    </p:spTree>
    <p:extLst>
      <p:ext uri="{BB962C8B-B14F-4D97-AF65-F5344CB8AC3E}">
        <p14:creationId xmlns:p14="http://schemas.microsoft.com/office/powerpoint/2010/main" val="139507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416867-8BD3-4963-9C4D-D847B9625812}" type="slidenum">
              <a:rPr lang="en-US" smtClean="0"/>
              <a:pPr/>
              <a:t>7</a:t>
            </a:fld>
            <a:endParaRPr lang="en-US"/>
          </a:p>
        </p:txBody>
      </p:sp>
    </p:spTree>
    <p:extLst>
      <p:ext uri="{BB962C8B-B14F-4D97-AF65-F5344CB8AC3E}">
        <p14:creationId xmlns:p14="http://schemas.microsoft.com/office/powerpoint/2010/main" val="2110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skin of most bony and cartilaginous fishes is covered by scales. Scales vary tremendously in size, shape, and structure, ranging from rigid armor plates. Scales have many functions, including protection (from the elements and predators) and streamlining for swimming. This outer barrier is further enhanced by a layer of mucus covering the scales. Fish mucus, or slime, has antibiotic properties, and is constantly being renewed. It sloughs off debris and discourages external parasites</a:t>
            </a:r>
            <a:endParaRPr lang="en-US" dirty="0"/>
          </a:p>
        </p:txBody>
      </p:sp>
      <p:sp>
        <p:nvSpPr>
          <p:cNvPr id="4" name="Slide Number Placeholder 3"/>
          <p:cNvSpPr>
            <a:spLocks noGrp="1"/>
          </p:cNvSpPr>
          <p:nvPr>
            <p:ph type="sldNum" sz="quarter" idx="10"/>
          </p:nvPr>
        </p:nvSpPr>
        <p:spPr/>
        <p:txBody>
          <a:bodyPr/>
          <a:lstStyle/>
          <a:p>
            <a:fld id="{2D416867-8BD3-4963-9C4D-D847B9625812}" type="slidenum">
              <a:rPr lang="en-US" smtClean="0"/>
              <a:pPr/>
              <a:t>8</a:t>
            </a:fld>
            <a:endParaRPr lang="en-US"/>
          </a:p>
        </p:txBody>
      </p:sp>
    </p:spTree>
    <p:extLst>
      <p:ext uri="{BB962C8B-B14F-4D97-AF65-F5344CB8AC3E}">
        <p14:creationId xmlns:p14="http://schemas.microsoft.com/office/powerpoint/2010/main" val="3914991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Teleost fish typically have four gill arches, protected by one operculum on each side of the head.</a:t>
            </a:r>
          </a:p>
          <a:p>
            <a:endParaRPr lang="en-US" dirty="0"/>
          </a:p>
        </p:txBody>
      </p:sp>
      <p:sp>
        <p:nvSpPr>
          <p:cNvPr id="4" name="Slide Number Placeholder 3"/>
          <p:cNvSpPr>
            <a:spLocks noGrp="1"/>
          </p:cNvSpPr>
          <p:nvPr>
            <p:ph type="sldNum" sz="quarter" idx="10"/>
          </p:nvPr>
        </p:nvSpPr>
        <p:spPr/>
        <p:txBody>
          <a:bodyPr/>
          <a:lstStyle/>
          <a:p>
            <a:fld id="{2D416867-8BD3-4963-9C4D-D847B9625812}" type="slidenum">
              <a:rPr lang="en-US" smtClean="0"/>
              <a:pPr/>
              <a:t>20</a:t>
            </a:fld>
            <a:endParaRPr lang="en-US"/>
          </a:p>
        </p:txBody>
      </p:sp>
    </p:spTree>
    <p:extLst>
      <p:ext uri="{BB962C8B-B14F-4D97-AF65-F5344CB8AC3E}">
        <p14:creationId xmlns:p14="http://schemas.microsoft.com/office/powerpoint/2010/main" val="62518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8F63998-D62A-4F43-942C-178C0C3DDAE3}" type="datetimeFigureOut">
              <a:rPr lang="en-US" smtClean="0"/>
              <a:pPr/>
              <a:t>8/17/2018</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4E91AA5-BFA5-4AA9-8AA3-444E83F8C65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F63998-D62A-4F43-942C-178C0C3DDAE3}" type="datetimeFigureOut">
              <a:rPr lang="en-US" smtClean="0"/>
              <a:pPr/>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91AA5-BFA5-4AA9-8AA3-444E83F8C6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F63998-D62A-4F43-942C-178C0C3DDAE3}" type="datetimeFigureOut">
              <a:rPr lang="en-US" smtClean="0"/>
              <a:pPr/>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91AA5-BFA5-4AA9-8AA3-444E83F8C65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4E76FE71-C5C4-474A-AD10-80F9E95B8C7E}"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8D0E641-7841-44F2-AE4B-1DA8F54D48CB}"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84E91AA5-BFA5-4AA9-8AA3-444E83F8C656}" type="slidenum">
              <a:rPr lang="en-US" smtClean="0"/>
              <a:pPr/>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4E91AA5-BFA5-4AA9-8AA3-444E83F8C65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4E91AA5-BFA5-4AA9-8AA3-444E83F8C656}"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4E91AA5-BFA5-4AA9-8AA3-444E83F8C65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84E91AA5-BFA5-4AA9-8AA3-444E83F8C656}"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84E91AA5-BFA5-4AA9-8AA3-444E83F8C6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F63998-D62A-4F43-942C-178C0C3DDAE3}" type="datetimeFigureOut">
              <a:rPr lang="en-US" smtClean="0"/>
              <a:pPr/>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91AA5-BFA5-4AA9-8AA3-444E83F8C65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84E91AA5-BFA5-4AA9-8AA3-444E83F8C65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4E91AA5-BFA5-4AA9-8AA3-444E83F8C656}"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C8F63998-D62A-4F43-942C-178C0C3DDAE3}" type="datetimeFigureOut">
              <a:rPr lang="en-US" smtClean="0"/>
              <a:pPr/>
              <a:t>8/17/2018</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84E91AA5-BFA5-4AA9-8AA3-444E83F8C656}"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4E91AA5-BFA5-4AA9-8AA3-444E83F8C65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8F63998-D62A-4F43-942C-178C0C3DDAE3}" type="datetimeFigureOut">
              <a:rPr lang="en-US" smtClean="0"/>
              <a:pPr/>
              <a:t>8/17/2018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4E91AA5-BFA5-4AA9-8AA3-444E83F8C6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8F63998-D62A-4F43-942C-178C0C3DDAE3}" type="datetimeFigureOut">
              <a:rPr lang="en-US" smtClean="0"/>
              <a:pPr/>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E91AA5-BFA5-4AA9-8AA3-444E83F8C656}"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F63998-D62A-4F43-942C-178C0C3DDAE3}" type="datetimeFigureOut">
              <a:rPr lang="en-US" smtClean="0"/>
              <a:pPr/>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91AA5-BFA5-4AA9-8AA3-444E83F8C6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F63998-D62A-4F43-942C-178C0C3DDAE3}" type="datetimeFigureOut">
              <a:rPr lang="en-US" smtClean="0"/>
              <a:pPr/>
              <a:t>8/17/2018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E91AA5-BFA5-4AA9-8AA3-444E83F8C6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8F63998-D62A-4F43-942C-178C0C3DDAE3}" type="datetimeFigureOut">
              <a:rPr lang="en-US" smtClean="0"/>
              <a:pPr/>
              <a:t>8/17/2018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E91AA5-BFA5-4AA9-8AA3-444E83F8C6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63998-D62A-4F43-942C-178C0C3DDAE3}" type="datetimeFigureOut">
              <a:rPr lang="en-US" smtClean="0"/>
              <a:pPr/>
              <a:t>8/17/2018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E91AA5-BFA5-4AA9-8AA3-444E83F8C6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F63998-D62A-4F43-942C-178C0C3DDAE3}" type="datetimeFigureOut">
              <a:rPr lang="en-US" smtClean="0"/>
              <a:pPr/>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E91AA5-BFA5-4AA9-8AA3-444E83F8C6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8F63998-D62A-4F43-942C-178C0C3DDAE3}" type="datetimeFigureOut">
              <a:rPr lang="en-US" smtClean="0"/>
              <a:pPr/>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4E91AA5-BFA5-4AA9-8AA3-444E83F8C656}"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F63998-D62A-4F43-942C-178C0C3DDAE3}" type="datetimeFigureOut">
              <a:rPr lang="en-US" smtClean="0"/>
              <a:pPr/>
              <a:t>8/17/2018</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4E91AA5-BFA5-4AA9-8AA3-444E83F8C656}"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C8F63998-D62A-4F43-942C-178C0C3DDAE3}" type="datetimeFigureOut">
              <a:rPr lang="en-US" smtClean="0"/>
              <a:pPr/>
              <a:t>8/17/2018</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84E91AA5-BFA5-4AA9-8AA3-444E83F8C656}"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http://www.infovisual.info/02/img_en/033%20Internal%20anatomy%20of%20a%20bony%20fish.jpg" TargetMode="External"/><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upload.wikimedia.org/wikipedia/commons/2/23/Georgia_Aquarium_-_Giant_Grouper_edit.jp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upload.wikimedia.org/wikipedia/commons/f/fd/Tuna_Gills_in_Situ_01.jpg"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http://animaldiversity.ummz.umich.edu/site/resources/Grzimek_fish/structure_function/digestive_system.jpg/medium.jpg" TargetMode="External"/><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www.woodbridge.tased.edu.au/mdc/Species%20Register/Home%20-%20Species%20Register.htm"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upload.wikimedia.org/wikipedia/commons/8/86/School_of_Pterocaesio_chrysozona_in_Papua_New_Guinea_1.jp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9.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Fish Medicine </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41960" y="860167"/>
            <a:ext cx="8229600" cy="1143000"/>
          </a:xfrm>
        </p:spPr>
        <p:txBody>
          <a:bodyPr>
            <a:noAutofit/>
          </a:bodyPr>
          <a:lstStyle/>
          <a:p>
            <a:r>
              <a:rPr lang="en-US" sz="3200" dirty="0" smtClean="0"/>
              <a:t/>
            </a:r>
            <a:br>
              <a:rPr lang="en-US" sz="3200" dirty="0" smtClean="0"/>
            </a:br>
            <a:r>
              <a:rPr lang="en-US" sz="3200" dirty="0"/>
              <a:t>The primary purpose of fins is to assist with the fish’s motion through </a:t>
            </a:r>
            <a:r>
              <a:rPr lang="en-US" sz="3200" dirty="0" smtClean="0"/>
              <a:t>water, fertilization and protection </a:t>
            </a:r>
            <a:endParaRPr lang="en-US" sz="3200" dirty="0"/>
          </a:p>
        </p:txBody>
      </p:sp>
      <p:sp>
        <p:nvSpPr>
          <p:cNvPr id="15363" name="Rectangle 3"/>
          <p:cNvSpPr>
            <a:spLocks noGrp="1" noChangeArrowheads="1"/>
          </p:cNvSpPr>
          <p:nvPr>
            <p:ph idx="1"/>
          </p:nvPr>
        </p:nvSpPr>
        <p:spPr>
          <a:xfrm>
            <a:off x="447040" y="2895600"/>
            <a:ext cx="8229600" cy="4389120"/>
          </a:xfrm>
        </p:spPr>
        <p:txBody>
          <a:bodyPr/>
          <a:lstStyle/>
          <a:p>
            <a:r>
              <a:rPr lang="en-US" dirty="0"/>
              <a:t>unpaired fins</a:t>
            </a:r>
          </a:p>
          <a:p>
            <a:pPr lvl="1"/>
            <a:r>
              <a:rPr lang="en-US" dirty="0"/>
              <a:t>dorsal</a:t>
            </a:r>
          </a:p>
          <a:p>
            <a:pPr lvl="1"/>
            <a:r>
              <a:rPr lang="en-US" dirty="0"/>
              <a:t>caudal</a:t>
            </a:r>
          </a:p>
          <a:p>
            <a:pPr lvl="1"/>
            <a:r>
              <a:rPr lang="en-US" dirty="0"/>
              <a:t>anal</a:t>
            </a:r>
          </a:p>
          <a:p>
            <a:r>
              <a:rPr lang="en-US" dirty="0"/>
              <a:t>paired fins</a:t>
            </a:r>
          </a:p>
          <a:p>
            <a:pPr lvl="1"/>
            <a:r>
              <a:rPr lang="en-US" dirty="0"/>
              <a:t>pectoral</a:t>
            </a:r>
          </a:p>
          <a:p>
            <a:pPr lvl="1"/>
            <a:r>
              <a:rPr lang="en-US" dirty="0"/>
              <a:t>pelvic</a:t>
            </a:r>
          </a:p>
        </p:txBody>
      </p:sp>
      <p:pic>
        <p:nvPicPr>
          <p:cNvPr id="15364" name="Picture 4" descr="A:\b_fins_s.jpg"/>
          <p:cNvPicPr>
            <a:picLocks noChangeAspect="1" noChangeArrowheads="1"/>
          </p:cNvPicPr>
          <p:nvPr/>
        </p:nvPicPr>
        <p:blipFill>
          <a:blip r:embed="rId2" cstate="print"/>
          <a:srcRect/>
          <a:stretch>
            <a:fillRect/>
          </a:stretch>
        </p:blipFill>
        <p:spPr bwMode="auto">
          <a:xfrm>
            <a:off x="4159790" y="2576899"/>
            <a:ext cx="5029200" cy="3505200"/>
          </a:xfrm>
          <a:prstGeom prst="rect">
            <a:avLst/>
          </a:prstGeom>
          <a:noFill/>
        </p:spPr>
      </p:pic>
      <p:sp>
        <p:nvSpPr>
          <p:cNvPr id="2" name="Rectangle 1"/>
          <p:cNvSpPr/>
          <p:nvPr/>
        </p:nvSpPr>
        <p:spPr>
          <a:xfrm>
            <a:off x="457200" y="2253734"/>
            <a:ext cx="3667030" cy="646331"/>
          </a:xfrm>
          <a:prstGeom prst="rect">
            <a:avLst/>
          </a:prstGeom>
        </p:spPr>
        <p:txBody>
          <a:bodyPr wrap="none">
            <a:spAutoFit/>
          </a:bodyPr>
          <a:lstStyle/>
          <a:p>
            <a:r>
              <a:rPr lang="en-US" sz="3600" dirty="0"/>
              <a:t>Fin Identification</a:t>
            </a:r>
          </a:p>
        </p:txBody>
      </p:sp>
    </p:spTree>
    <p:extLst>
      <p:ext uri="{BB962C8B-B14F-4D97-AF65-F5344CB8AC3E}">
        <p14:creationId xmlns:p14="http://schemas.microsoft.com/office/powerpoint/2010/main" val="2829784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27" y="-20758"/>
            <a:ext cx="8229600" cy="1143000"/>
          </a:xfrm>
        </p:spPr>
        <p:txBody>
          <a:bodyPr/>
          <a:lstStyle/>
          <a:p>
            <a:r>
              <a:rPr lang="en-US" dirty="0"/>
              <a:t>The primary purpose of fins</a:t>
            </a:r>
          </a:p>
        </p:txBody>
      </p:sp>
      <p:sp>
        <p:nvSpPr>
          <p:cNvPr id="3" name="Content Placeholder 2"/>
          <p:cNvSpPr>
            <a:spLocks noGrp="1"/>
          </p:cNvSpPr>
          <p:nvPr>
            <p:ph idx="1"/>
          </p:nvPr>
        </p:nvSpPr>
        <p:spPr>
          <a:xfrm>
            <a:off x="609600" y="763397"/>
            <a:ext cx="8229600" cy="4389120"/>
          </a:xfrm>
        </p:spPr>
        <p:txBody>
          <a:bodyPr>
            <a:normAutofit lnSpcReduction="10000"/>
          </a:bodyPr>
          <a:lstStyle/>
          <a:p>
            <a:pPr marL="0" indent="0">
              <a:buNone/>
            </a:pPr>
            <a:r>
              <a:rPr lang="en-US" dirty="0"/>
              <a:t>	</a:t>
            </a:r>
          </a:p>
          <a:p>
            <a:r>
              <a:rPr lang="en-US" u="sng" dirty="0"/>
              <a:t>Dorsal fin- </a:t>
            </a:r>
            <a:r>
              <a:rPr lang="en-US" dirty="0"/>
              <a:t>The dorsal fin of most fish is used for stabilization during swimming</a:t>
            </a:r>
          </a:p>
          <a:p>
            <a:r>
              <a:rPr lang="en-US" u="sng" dirty="0"/>
              <a:t>Pectoral fins-</a:t>
            </a:r>
            <a:r>
              <a:rPr lang="en-US" dirty="0"/>
              <a:t> Are used during turning and stopping </a:t>
            </a:r>
          </a:p>
          <a:p>
            <a:r>
              <a:rPr lang="en-US" u="sng" dirty="0"/>
              <a:t>Pelvic fins-</a:t>
            </a:r>
            <a:r>
              <a:rPr lang="en-US" dirty="0"/>
              <a:t> They assist the fish in turning and stopping </a:t>
            </a:r>
          </a:p>
          <a:p>
            <a:r>
              <a:rPr lang="en-US" u="sng" dirty="0"/>
              <a:t>Anal fin-</a:t>
            </a:r>
            <a:r>
              <a:rPr lang="en-US" dirty="0"/>
              <a:t> On ventral surface of the fish, just behind the cloaca. It is primarily a stabilizing fin </a:t>
            </a:r>
          </a:p>
          <a:p>
            <a:r>
              <a:rPr lang="en-US" u="sng" dirty="0"/>
              <a:t>Caudal fin-</a:t>
            </a:r>
            <a:r>
              <a:rPr lang="en-US" dirty="0"/>
              <a:t> It is the only fish fin controlled by the skeleton of the fish (the spine). It is used for propulsion in most species.  </a:t>
            </a:r>
          </a:p>
          <a:p>
            <a:endParaRPr lang="en-US" dirty="0"/>
          </a:p>
        </p:txBody>
      </p:sp>
      <p:pic>
        <p:nvPicPr>
          <p:cNvPr id="4" name="Picture 4" descr="A:\b_fins_s.jpg"/>
          <p:cNvPicPr>
            <a:picLocks noChangeAspect="1" noChangeArrowheads="1"/>
          </p:cNvPicPr>
          <p:nvPr/>
        </p:nvPicPr>
        <p:blipFill>
          <a:blip r:embed="rId2" cstate="print"/>
          <a:srcRect/>
          <a:stretch>
            <a:fillRect/>
          </a:stretch>
        </p:blipFill>
        <p:spPr bwMode="auto">
          <a:xfrm>
            <a:off x="4946073" y="4502726"/>
            <a:ext cx="4114800" cy="2867891"/>
          </a:xfrm>
          <a:prstGeom prst="rect">
            <a:avLst/>
          </a:prstGeom>
          <a:noFill/>
        </p:spPr>
      </p:pic>
    </p:spTree>
    <p:extLst>
      <p:ext uri="{BB962C8B-B14F-4D97-AF65-F5344CB8AC3E}">
        <p14:creationId xmlns:p14="http://schemas.microsoft.com/office/powerpoint/2010/main" val="1215187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Fins</a:t>
            </a:r>
          </a:p>
        </p:txBody>
      </p:sp>
      <p:sp>
        <p:nvSpPr>
          <p:cNvPr id="12291" name="Rectangle 3"/>
          <p:cNvSpPr>
            <a:spLocks noGrp="1" noChangeArrowheads="1"/>
          </p:cNvSpPr>
          <p:nvPr>
            <p:ph idx="1"/>
          </p:nvPr>
        </p:nvSpPr>
        <p:spPr/>
        <p:txBody>
          <a:bodyPr/>
          <a:lstStyle/>
          <a:p>
            <a:r>
              <a:rPr lang="en-US" dirty="0"/>
              <a:t>supported by rays</a:t>
            </a:r>
          </a:p>
          <a:p>
            <a:r>
              <a:rPr lang="en-US" dirty="0"/>
              <a:t>species also use their fins for internal fertilization (guppies), crawling (mudskippers), and protection (venomous lionfishes). 	</a:t>
            </a:r>
          </a:p>
        </p:txBody>
      </p:sp>
      <p:pic>
        <p:nvPicPr>
          <p:cNvPr id="12292" name="Picture 4" descr="A:\lionfish.jpg"/>
          <p:cNvPicPr>
            <a:picLocks noChangeAspect="1" noChangeArrowheads="1"/>
          </p:cNvPicPr>
          <p:nvPr/>
        </p:nvPicPr>
        <p:blipFill>
          <a:blip r:embed="rId2" cstate="print"/>
          <a:srcRect/>
          <a:stretch>
            <a:fillRect/>
          </a:stretch>
        </p:blipFill>
        <p:spPr bwMode="auto">
          <a:xfrm>
            <a:off x="5257800" y="3302000"/>
            <a:ext cx="3581400" cy="3581400"/>
          </a:xfrm>
          <a:prstGeom prst="rect">
            <a:avLst/>
          </a:prstGeom>
          <a:noFill/>
        </p:spPr>
      </p:pic>
    </p:spTree>
    <p:extLst>
      <p:ext uri="{BB962C8B-B14F-4D97-AF65-F5344CB8AC3E}">
        <p14:creationId xmlns:p14="http://schemas.microsoft.com/office/powerpoint/2010/main" val="4226741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81000" y="762000"/>
            <a:ext cx="8229600" cy="1143000"/>
          </a:xfrm>
        </p:spPr>
        <p:txBody>
          <a:bodyPr>
            <a:normAutofit fontScale="90000"/>
          </a:bodyPr>
          <a:lstStyle/>
          <a:p>
            <a:r>
              <a:rPr lang="en-US" dirty="0" err="1" smtClean="0"/>
              <a:t>Osmoregulation</a:t>
            </a:r>
            <a:r>
              <a:rPr lang="en-US" dirty="0" smtClean="0"/>
              <a:t> </a:t>
            </a:r>
            <a:r>
              <a:rPr lang="en-US" sz="2000" dirty="0" smtClean="0"/>
              <a:t>(</a:t>
            </a:r>
            <a:r>
              <a:rPr lang="en-US" sz="2200" dirty="0" smtClean="0"/>
              <a:t>is the active regulation of the osmotic pressure of an organism's fluids to maintain the homeostasis of the organism's water content)</a:t>
            </a:r>
            <a:endParaRPr lang="en-US" sz="2200" dirty="0"/>
          </a:p>
        </p:txBody>
      </p:sp>
      <p:sp>
        <p:nvSpPr>
          <p:cNvPr id="36867" name="Rectangle 3"/>
          <p:cNvSpPr>
            <a:spLocks noGrp="1" noChangeArrowheads="1"/>
          </p:cNvSpPr>
          <p:nvPr>
            <p:ph idx="1"/>
          </p:nvPr>
        </p:nvSpPr>
        <p:spPr/>
        <p:txBody>
          <a:bodyPr/>
          <a:lstStyle/>
          <a:p>
            <a:r>
              <a:rPr lang="en-US" dirty="0"/>
              <a:t>electrolyte balance</a:t>
            </a:r>
          </a:p>
          <a:p>
            <a:r>
              <a:rPr lang="en-US" dirty="0"/>
              <a:t>freshwater </a:t>
            </a:r>
            <a:r>
              <a:rPr lang="en-US" dirty="0" smtClean="0"/>
              <a:t> </a:t>
            </a:r>
            <a:r>
              <a:rPr lang="en-US" dirty="0" err="1" smtClean="0"/>
              <a:t>vs</a:t>
            </a:r>
            <a:r>
              <a:rPr lang="en-US" dirty="0" smtClean="0"/>
              <a:t> </a:t>
            </a:r>
            <a:r>
              <a:rPr lang="en-US" dirty="0"/>
              <a:t>saltwater</a:t>
            </a:r>
          </a:p>
          <a:p>
            <a:endParaRPr lang="en-US" dirty="0"/>
          </a:p>
        </p:txBody>
      </p:sp>
      <p:pic>
        <p:nvPicPr>
          <p:cNvPr id="36868" name="Picture 4" descr="A:\osmo.gif"/>
          <p:cNvPicPr>
            <a:picLocks noChangeAspect="1" noChangeArrowheads="1"/>
          </p:cNvPicPr>
          <p:nvPr/>
        </p:nvPicPr>
        <p:blipFill>
          <a:blip r:embed="rId2" cstate="print"/>
          <a:srcRect/>
          <a:stretch>
            <a:fillRect/>
          </a:stretch>
        </p:blipFill>
        <p:spPr bwMode="auto">
          <a:xfrm>
            <a:off x="2286000" y="3352800"/>
            <a:ext cx="5791200" cy="3124200"/>
          </a:xfrm>
          <a:prstGeom prst="rect">
            <a:avLst/>
          </a:prstGeom>
          <a:noFill/>
        </p:spPr>
      </p:pic>
    </p:spTree>
    <p:extLst>
      <p:ext uri="{BB962C8B-B14F-4D97-AF65-F5344CB8AC3E}">
        <p14:creationId xmlns:p14="http://schemas.microsoft.com/office/powerpoint/2010/main" val="2421128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Osmoregulation</a:t>
            </a:r>
          </a:p>
        </p:txBody>
      </p:sp>
      <p:sp>
        <p:nvSpPr>
          <p:cNvPr id="25603" name="Rectangle 3"/>
          <p:cNvSpPr>
            <a:spLocks noGrp="1" noChangeArrowheads="1"/>
          </p:cNvSpPr>
          <p:nvPr>
            <p:ph sz="half" idx="1"/>
          </p:nvPr>
        </p:nvSpPr>
        <p:spPr/>
        <p:txBody>
          <a:bodyPr/>
          <a:lstStyle/>
          <a:p>
            <a:r>
              <a:rPr lang="en-US"/>
              <a:t>freshwater fish</a:t>
            </a:r>
          </a:p>
          <a:p>
            <a:pPr lvl="1"/>
            <a:r>
              <a:rPr lang="en-US"/>
              <a:t>water diffuses in </a:t>
            </a:r>
          </a:p>
          <a:p>
            <a:pPr lvl="1"/>
            <a:r>
              <a:rPr lang="en-US"/>
              <a:t>ions diffuse out</a:t>
            </a:r>
          </a:p>
          <a:p>
            <a:pPr lvl="1"/>
            <a:r>
              <a:rPr lang="en-US"/>
              <a:t>drink little</a:t>
            </a:r>
          </a:p>
          <a:p>
            <a:pPr lvl="1"/>
            <a:r>
              <a:rPr lang="en-US"/>
              <a:t>lots of dilute urine</a:t>
            </a:r>
          </a:p>
          <a:p>
            <a:pPr lvl="1"/>
            <a:r>
              <a:rPr lang="en-US"/>
              <a:t>actively reabsorb ions</a:t>
            </a:r>
          </a:p>
          <a:p>
            <a:pPr lvl="2"/>
            <a:r>
              <a:rPr lang="en-US"/>
              <a:t>kidneys</a:t>
            </a:r>
          </a:p>
          <a:p>
            <a:pPr lvl="2"/>
            <a:r>
              <a:rPr lang="en-US"/>
              <a:t>gills</a:t>
            </a:r>
          </a:p>
        </p:txBody>
      </p:sp>
      <p:sp>
        <p:nvSpPr>
          <p:cNvPr id="25604" name="Rectangle 4"/>
          <p:cNvSpPr>
            <a:spLocks noGrp="1" noChangeArrowheads="1"/>
          </p:cNvSpPr>
          <p:nvPr>
            <p:ph sz="half" idx="2"/>
          </p:nvPr>
        </p:nvSpPr>
        <p:spPr/>
        <p:txBody>
          <a:bodyPr/>
          <a:lstStyle/>
          <a:p>
            <a:r>
              <a:rPr lang="en-US"/>
              <a:t>saltwater fish</a:t>
            </a:r>
          </a:p>
          <a:p>
            <a:pPr lvl="1"/>
            <a:r>
              <a:rPr lang="en-US"/>
              <a:t>water diffuses out </a:t>
            </a:r>
          </a:p>
          <a:p>
            <a:pPr lvl="1"/>
            <a:r>
              <a:rPr lang="en-US"/>
              <a:t>ions diffuse in</a:t>
            </a:r>
          </a:p>
          <a:p>
            <a:pPr lvl="1"/>
            <a:r>
              <a:rPr lang="en-US"/>
              <a:t>drink a lot</a:t>
            </a:r>
          </a:p>
          <a:p>
            <a:pPr lvl="1"/>
            <a:r>
              <a:rPr lang="en-US"/>
              <a:t>concentrated urine</a:t>
            </a:r>
          </a:p>
          <a:p>
            <a:pPr lvl="1"/>
            <a:r>
              <a:rPr lang="en-US"/>
              <a:t>actively excrete ions</a:t>
            </a:r>
          </a:p>
          <a:p>
            <a:pPr lvl="2"/>
            <a:r>
              <a:rPr lang="en-US"/>
              <a:t>kidneys</a:t>
            </a:r>
          </a:p>
          <a:p>
            <a:pPr lvl="2"/>
            <a:r>
              <a:rPr lang="en-US"/>
              <a:t>gills</a:t>
            </a:r>
          </a:p>
          <a:p>
            <a:pPr lvl="2"/>
            <a:r>
              <a:rPr lang="en-US"/>
              <a:t>gut</a:t>
            </a:r>
          </a:p>
        </p:txBody>
      </p:sp>
      <p:pic>
        <p:nvPicPr>
          <p:cNvPr id="25605" name="Picture 5" descr="A:\greenfish.gif"/>
          <p:cNvPicPr>
            <a:picLocks noChangeAspect="1" noChangeArrowheads="1"/>
          </p:cNvPicPr>
          <p:nvPr/>
        </p:nvPicPr>
        <p:blipFill>
          <a:blip r:embed="rId2" cstate="print"/>
          <a:srcRect/>
          <a:stretch>
            <a:fillRect/>
          </a:stretch>
        </p:blipFill>
        <p:spPr bwMode="auto">
          <a:xfrm>
            <a:off x="1752600" y="304800"/>
            <a:ext cx="1047750" cy="904875"/>
          </a:xfrm>
          <a:prstGeom prst="rect">
            <a:avLst/>
          </a:prstGeom>
          <a:noFill/>
        </p:spPr>
      </p:pic>
      <p:pic>
        <p:nvPicPr>
          <p:cNvPr id="25606" name="Picture 6" descr="A:\redfish.gif"/>
          <p:cNvPicPr>
            <a:picLocks noChangeAspect="1" noChangeArrowheads="1"/>
          </p:cNvPicPr>
          <p:nvPr/>
        </p:nvPicPr>
        <p:blipFill>
          <a:blip r:embed="rId3" cstate="print"/>
          <a:srcRect/>
          <a:stretch>
            <a:fillRect/>
          </a:stretch>
        </p:blipFill>
        <p:spPr bwMode="auto">
          <a:xfrm>
            <a:off x="7086600" y="381000"/>
            <a:ext cx="1047750" cy="914400"/>
          </a:xfrm>
          <a:prstGeom prst="rect">
            <a:avLst/>
          </a:prstGeom>
          <a:noFill/>
        </p:spPr>
      </p:pic>
    </p:spTree>
    <p:extLst>
      <p:ext uri="{BB962C8B-B14F-4D97-AF65-F5344CB8AC3E}">
        <p14:creationId xmlns:p14="http://schemas.microsoft.com/office/powerpoint/2010/main" val="3876182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6520" y="1216662"/>
            <a:ext cx="8534400" cy="914400"/>
          </a:xfrm>
        </p:spPr>
        <p:txBody>
          <a:bodyPr>
            <a:noAutofit/>
          </a:bodyPr>
          <a:lstStyle/>
          <a:p>
            <a:r>
              <a:rPr lang="en-US" sz="4000" dirty="0" smtClean="0"/>
              <a:t>Senses</a:t>
            </a:r>
            <a:r>
              <a:rPr lang="en-US" sz="3200" dirty="0" smtClean="0"/>
              <a:t/>
            </a:r>
            <a:br>
              <a:rPr lang="en-US" sz="3200" dirty="0" smtClean="0"/>
            </a:br>
            <a:r>
              <a:rPr lang="en-US" sz="3200" dirty="0"/>
              <a:t>Sight, Sound, Taste and smell. Fish have very well-developed chemical senses, and taste and smell are almost indistinguishable</a:t>
            </a:r>
          </a:p>
        </p:txBody>
      </p:sp>
      <p:sp>
        <p:nvSpPr>
          <p:cNvPr id="14339" name="Rectangle 3"/>
          <p:cNvSpPr>
            <a:spLocks noChangeArrowheads="1"/>
          </p:cNvSpPr>
          <p:nvPr/>
        </p:nvSpPr>
        <p:spPr bwMode="auto">
          <a:xfrm>
            <a:off x="1176338" y="1609725"/>
            <a:ext cx="9144000" cy="0"/>
          </a:xfrm>
          <a:prstGeom prst="rect">
            <a:avLst/>
          </a:prstGeom>
          <a:noFill/>
          <a:ln w="9525">
            <a:noFill/>
            <a:miter lim="800000"/>
            <a:headEnd/>
            <a:tailEnd/>
          </a:ln>
          <a:effectLst/>
        </p:spPr>
        <p:txBody>
          <a:bodyPr>
            <a:spAutoFit/>
          </a:bodyPr>
          <a:lstStyle/>
          <a:p>
            <a:endParaRPr lang="en-US"/>
          </a:p>
        </p:txBody>
      </p:sp>
      <p:pic>
        <p:nvPicPr>
          <p:cNvPr id="14340" name="Picture 4" descr="Internal anatomy of a bony fish"/>
          <p:cNvPicPr preferRelativeResize="0">
            <a:picLocks noChangeAspect="1" noChangeArrowheads="1"/>
          </p:cNvPicPr>
          <p:nvPr/>
        </p:nvPicPr>
        <p:blipFill>
          <a:blip r:embed="rId2" r:link="rId3" cstate="print"/>
          <a:srcRect/>
          <a:stretch>
            <a:fillRect/>
          </a:stretch>
        </p:blipFill>
        <p:spPr bwMode="auto">
          <a:xfrm>
            <a:off x="452120" y="2286001"/>
            <a:ext cx="8533990" cy="4572000"/>
          </a:xfrm>
          <a:prstGeom prst="rect">
            <a:avLst/>
          </a:prstGeom>
          <a:noFill/>
        </p:spPr>
      </p:pic>
      <p:sp>
        <p:nvSpPr>
          <p:cNvPr id="14341" name="Text Box 5"/>
          <p:cNvSpPr txBox="1">
            <a:spLocks noChangeArrowheads="1"/>
          </p:cNvSpPr>
          <p:nvPr/>
        </p:nvSpPr>
        <p:spPr bwMode="auto">
          <a:xfrm>
            <a:off x="228600" y="3429000"/>
            <a:ext cx="457200" cy="396875"/>
          </a:xfrm>
          <a:prstGeom prst="rect">
            <a:avLst/>
          </a:prstGeom>
          <a:noFill/>
          <a:ln w="9525">
            <a:noFill/>
            <a:miter lim="800000"/>
            <a:headEnd/>
            <a:tailEnd/>
          </a:ln>
          <a:effectLst/>
        </p:spPr>
        <p:txBody>
          <a:bodyPr>
            <a:spAutoFit/>
          </a:bodyPr>
          <a:lstStyle/>
          <a:p>
            <a:pPr>
              <a:spcBef>
                <a:spcPct val="50000"/>
              </a:spcBef>
            </a:pPr>
            <a:r>
              <a:rPr lang="en-US" sz="2000">
                <a:solidFill>
                  <a:schemeClr val="bg2"/>
                </a:solidFill>
              </a:rPr>
              <a:t>1.</a:t>
            </a:r>
          </a:p>
        </p:txBody>
      </p:sp>
      <p:sp>
        <p:nvSpPr>
          <p:cNvPr id="14342" name="Text Box 6"/>
          <p:cNvSpPr txBox="1">
            <a:spLocks noChangeArrowheads="1"/>
          </p:cNvSpPr>
          <p:nvPr/>
        </p:nvSpPr>
        <p:spPr bwMode="auto">
          <a:xfrm>
            <a:off x="1219200" y="1431925"/>
            <a:ext cx="1143000" cy="396875"/>
          </a:xfrm>
          <a:prstGeom prst="rect">
            <a:avLst/>
          </a:prstGeom>
          <a:noFill/>
          <a:ln w="9525">
            <a:noFill/>
            <a:miter lim="800000"/>
            <a:headEnd/>
            <a:tailEnd/>
          </a:ln>
          <a:effectLst/>
        </p:spPr>
        <p:txBody>
          <a:bodyPr>
            <a:spAutoFit/>
          </a:bodyPr>
          <a:lstStyle/>
          <a:p>
            <a:pPr algn="ctr">
              <a:spcBef>
                <a:spcPct val="50000"/>
              </a:spcBef>
            </a:pPr>
            <a:r>
              <a:rPr lang="en-US" sz="2000">
                <a:solidFill>
                  <a:schemeClr val="bg2"/>
                </a:solidFill>
              </a:rPr>
              <a:t>2.</a:t>
            </a:r>
          </a:p>
        </p:txBody>
      </p:sp>
      <p:sp>
        <p:nvSpPr>
          <p:cNvPr id="14343" name="Text Box 7"/>
          <p:cNvSpPr txBox="1">
            <a:spLocks noChangeArrowheads="1"/>
          </p:cNvSpPr>
          <p:nvPr/>
        </p:nvSpPr>
        <p:spPr bwMode="auto">
          <a:xfrm>
            <a:off x="762000" y="5105400"/>
            <a:ext cx="457200" cy="396875"/>
          </a:xfrm>
          <a:prstGeom prst="rect">
            <a:avLst/>
          </a:prstGeom>
          <a:noFill/>
          <a:ln w="9525">
            <a:noFill/>
            <a:miter lim="800000"/>
            <a:headEnd/>
            <a:tailEnd/>
          </a:ln>
          <a:effectLst/>
        </p:spPr>
        <p:txBody>
          <a:bodyPr>
            <a:spAutoFit/>
          </a:bodyPr>
          <a:lstStyle/>
          <a:p>
            <a:pPr>
              <a:spcBef>
                <a:spcPct val="50000"/>
              </a:spcBef>
            </a:pPr>
            <a:r>
              <a:rPr lang="en-US" sz="2000">
                <a:solidFill>
                  <a:schemeClr val="bg2"/>
                </a:solidFill>
              </a:rPr>
              <a:t>3.</a:t>
            </a:r>
          </a:p>
        </p:txBody>
      </p:sp>
      <p:sp>
        <p:nvSpPr>
          <p:cNvPr id="14344" name="Text Box 8"/>
          <p:cNvSpPr txBox="1">
            <a:spLocks noChangeArrowheads="1"/>
          </p:cNvSpPr>
          <p:nvPr/>
        </p:nvSpPr>
        <p:spPr bwMode="auto">
          <a:xfrm>
            <a:off x="1143000" y="5241925"/>
            <a:ext cx="762000" cy="396875"/>
          </a:xfrm>
          <a:prstGeom prst="rect">
            <a:avLst/>
          </a:prstGeom>
          <a:noFill/>
          <a:ln w="9525">
            <a:noFill/>
            <a:miter lim="800000"/>
            <a:headEnd/>
            <a:tailEnd/>
          </a:ln>
          <a:effectLst/>
        </p:spPr>
        <p:txBody>
          <a:bodyPr>
            <a:spAutoFit/>
          </a:bodyPr>
          <a:lstStyle/>
          <a:p>
            <a:pPr algn="ctr">
              <a:spcBef>
                <a:spcPct val="50000"/>
              </a:spcBef>
            </a:pPr>
            <a:r>
              <a:rPr lang="en-US" sz="2000">
                <a:solidFill>
                  <a:schemeClr val="bg2"/>
                </a:solidFill>
              </a:rPr>
              <a:t>4.</a:t>
            </a:r>
          </a:p>
        </p:txBody>
      </p:sp>
      <p:sp>
        <p:nvSpPr>
          <p:cNvPr id="14345" name="Text Box 9"/>
          <p:cNvSpPr txBox="1">
            <a:spLocks noChangeArrowheads="1"/>
          </p:cNvSpPr>
          <p:nvPr/>
        </p:nvSpPr>
        <p:spPr bwMode="auto">
          <a:xfrm>
            <a:off x="2057400" y="5241925"/>
            <a:ext cx="762000" cy="396875"/>
          </a:xfrm>
          <a:prstGeom prst="rect">
            <a:avLst/>
          </a:prstGeom>
          <a:noFill/>
          <a:ln w="9525">
            <a:noFill/>
            <a:miter lim="800000"/>
            <a:headEnd/>
            <a:tailEnd/>
          </a:ln>
          <a:effectLst/>
        </p:spPr>
        <p:txBody>
          <a:bodyPr>
            <a:spAutoFit/>
          </a:bodyPr>
          <a:lstStyle/>
          <a:p>
            <a:pPr algn="ctr">
              <a:spcBef>
                <a:spcPct val="50000"/>
              </a:spcBef>
            </a:pPr>
            <a:r>
              <a:rPr lang="en-US" sz="2000" dirty="0">
                <a:solidFill>
                  <a:schemeClr val="bg2"/>
                </a:solidFill>
              </a:rPr>
              <a:t>5.</a:t>
            </a:r>
          </a:p>
        </p:txBody>
      </p:sp>
      <p:sp>
        <p:nvSpPr>
          <p:cNvPr id="14346" name="Text Box 10"/>
          <p:cNvSpPr txBox="1">
            <a:spLocks noChangeArrowheads="1"/>
          </p:cNvSpPr>
          <p:nvPr/>
        </p:nvSpPr>
        <p:spPr bwMode="auto">
          <a:xfrm>
            <a:off x="3048000" y="1371600"/>
            <a:ext cx="838200" cy="396875"/>
          </a:xfrm>
          <a:prstGeom prst="rect">
            <a:avLst/>
          </a:prstGeom>
          <a:noFill/>
          <a:ln w="9525">
            <a:noFill/>
            <a:miter lim="800000"/>
            <a:headEnd/>
            <a:tailEnd/>
          </a:ln>
          <a:effectLst/>
        </p:spPr>
        <p:txBody>
          <a:bodyPr>
            <a:spAutoFit/>
          </a:bodyPr>
          <a:lstStyle/>
          <a:p>
            <a:pPr algn="ctr">
              <a:spcBef>
                <a:spcPct val="50000"/>
              </a:spcBef>
            </a:pPr>
            <a:r>
              <a:rPr lang="en-US" sz="2000">
                <a:solidFill>
                  <a:schemeClr val="bg2"/>
                </a:solidFill>
              </a:rPr>
              <a:t>6</a:t>
            </a:r>
          </a:p>
        </p:txBody>
      </p:sp>
      <p:sp>
        <p:nvSpPr>
          <p:cNvPr id="14347" name="Text Box 11"/>
          <p:cNvSpPr txBox="1">
            <a:spLocks noChangeArrowheads="1"/>
          </p:cNvSpPr>
          <p:nvPr/>
        </p:nvSpPr>
        <p:spPr bwMode="auto">
          <a:xfrm>
            <a:off x="3581400" y="5181600"/>
            <a:ext cx="762000" cy="396875"/>
          </a:xfrm>
          <a:prstGeom prst="rect">
            <a:avLst/>
          </a:prstGeom>
          <a:noFill/>
          <a:ln w="9525">
            <a:noFill/>
            <a:miter lim="800000"/>
            <a:headEnd/>
            <a:tailEnd/>
          </a:ln>
          <a:effectLst/>
        </p:spPr>
        <p:txBody>
          <a:bodyPr>
            <a:spAutoFit/>
          </a:bodyPr>
          <a:lstStyle/>
          <a:p>
            <a:pPr algn="ctr">
              <a:spcBef>
                <a:spcPct val="50000"/>
              </a:spcBef>
            </a:pPr>
            <a:r>
              <a:rPr lang="en-US" sz="2000">
                <a:solidFill>
                  <a:schemeClr val="bg2"/>
                </a:solidFill>
              </a:rPr>
              <a:t>7.</a:t>
            </a:r>
          </a:p>
        </p:txBody>
      </p:sp>
      <p:sp>
        <p:nvSpPr>
          <p:cNvPr id="14348" name="Text Box 12"/>
          <p:cNvSpPr txBox="1">
            <a:spLocks noChangeArrowheads="1"/>
          </p:cNvSpPr>
          <p:nvPr/>
        </p:nvSpPr>
        <p:spPr bwMode="auto">
          <a:xfrm>
            <a:off x="5257800" y="5105400"/>
            <a:ext cx="457200" cy="396875"/>
          </a:xfrm>
          <a:prstGeom prst="rect">
            <a:avLst/>
          </a:prstGeom>
          <a:noFill/>
          <a:ln w="9525">
            <a:noFill/>
            <a:miter lim="800000"/>
            <a:headEnd/>
            <a:tailEnd/>
          </a:ln>
          <a:effectLst/>
        </p:spPr>
        <p:txBody>
          <a:bodyPr>
            <a:spAutoFit/>
          </a:bodyPr>
          <a:lstStyle/>
          <a:p>
            <a:pPr>
              <a:spcBef>
                <a:spcPct val="50000"/>
              </a:spcBef>
            </a:pPr>
            <a:r>
              <a:rPr lang="en-US" sz="2000">
                <a:solidFill>
                  <a:schemeClr val="bg2"/>
                </a:solidFill>
              </a:rPr>
              <a:t>8.</a:t>
            </a:r>
          </a:p>
        </p:txBody>
      </p:sp>
    </p:spTree>
  </p:cSld>
  <p:clrMapOvr>
    <a:masterClrMapping/>
  </p:clrMapOvr>
  <p:transition>
    <p:pull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Lateral line</a:t>
            </a:r>
          </a:p>
        </p:txBody>
      </p:sp>
      <p:sp>
        <p:nvSpPr>
          <p:cNvPr id="66563" name="Rectangle 3"/>
          <p:cNvSpPr>
            <a:spLocks noGrp="1" noChangeArrowheads="1"/>
          </p:cNvSpPr>
          <p:nvPr>
            <p:ph idx="1"/>
          </p:nvPr>
        </p:nvSpPr>
        <p:spPr/>
        <p:txBody>
          <a:bodyPr/>
          <a:lstStyle/>
          <a:p>
            <a:r>
              <a:rPr lang="en-US"/>
              <a:t>sensory system</a:t>
            </a:r>
          </a:p>
          <a:p>
            <a:pPr lvl="1"/>
            <a:r>
              <a:rPr lang="en-US"/>
              <a:t>a line of pores lead to mechanoreceptors</a:t>
            </a:r>
          </a:p>
          <a:p>
            <a:r>
              <a:rPr lang="en-US" sz="2800"/>
              <a:t>environmental information</a:t>
            </a:r>
          </a:p>
          <a:p>
            <a:pPr lvl="1"/>
            <a:r>
              <a:rPr lang="en-US" sz="2400"/>
              <a:t>pressure, currents, sound</a:t>
            </a:r>
          </a:p>
          <a:p>
            <a:endParaRPr lang="en-US"/>
          </a:p>
        </p:txBody>
      </p:sp>
      <p:pic>
        <p:nvPicPr>
          <p:cNvPr id="66564" name="Picture 4" descr="A:\fishfins.gif"/>
          <p:cNvPicPr>
            <a:picLocks noChangeAspect="1" noChangeArrowheads="1"/>
          </p:cNvPicPr>
          <p:nvPr/>
        </p:nvPicPr>
        <p:blipFill>
          <a:blip r:embed="rId2" cstate="print"/>
          <a:srcRect/>
          <a:stretch>
            <a:fillRect/>
          </a:stretch>
        </p:blipFill>
        <p:spPr bwMode="auto">
          <a:xfrm>
            <a:off x="2667000" y="3886200"/>
            <a:ext cx="6210300" cy="2676525"/>
          </a:xfrm>
          <a:prstGeom prst="rect">
            <a:avLst/>
          </a:prstGeom>
          <a:noFill/>
        </p:spPr>
      </p:pic>
    </p:spTree>
    <p:extLst>
      <p:ext uri="{BB962C8B-B14F-4D97-AF65-F5344CB8AC3E}">
        <p14:creationId xmlns:p14="http://schemas.microsoft.com/office/powerpoint/2010/main" val="2128217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Neuroendocrine system</a:t>
            </a:r>
          </a:p>
        </p:txBody>
      </p:sp>
      <p:sp>
        <p:nvSpPr>
          <p:cNvPr id="39939" name="Rectangle 3"/>
          <p:cNvSpPr>
            <a:spLocks noGrp="1" noChangeArrowheads="1"/>
          </p:cNvSpPr>
          <p:nvPr>
            <p:ph idx="1"/>
          </p:nvPr>
        </p:nvSpPr>
        <p:spPr/>
        <p:txBody>
          <a:bodyPr/>
          <a:lstStyle/>
          <a:p>
            <a:r>
              <a:rPr lang="en-US"/>
              <a:t>brain</a:t>
            </a:r>
          </a:p>
          <a:p>
            <a:pPr lvl="1"/>
            <a:r>
              <a:rPr lang="en-US"/>
              <a:t>forebrain</a:t>
            </a:r>
          </a:p>
          <a:p>
            <a:pPr lvl="2"/>
            <a:r>
              <a:rPr lang="en-US"/>
              <a:t>olfactory bulbs</a:t>
            </a:r>
          </a:p>
          <a:p>
            <a:pPr lvl="1"/>
            <a:r>
              <a:rPr lang="en-US"/>
              <a:t>midbrain</a:t>
            </a:r>
          </a:p>
          <a:p>
            <a:pPr lvl="2"/>
            <a:r>
              <a:rPr lang="en-US"/>
              <a:t>optic lobes</a:t>
            </a:r>
          </a:p>
          <a:p>
            <a:pPr lvl="1"/>
            <a:r>
              <a:rPr lang="en-US"/>
              <a:t>cerebellum</a:t>
            </a:r>
          </a:p>
          <a:p>
            <a:pPr lvl="1"/>
            <a:r>
              <a:rPr lang="en-US"/>
              <a:t>spinal cord</a:t>
            </a:r>
          </a:p>
          <a:p>
            <a:pPr lvl="1"/>
            <a:endParaRPr lang="en-US"/>
          </a:p>
        </p:txBody>
      </p:sp>
      <p:pic>
        <p:nvPicPr>
          <p:cNvPr id="84994" name="Picture 2" descr="http://www.uoguelph.ca/zoology/devobio/miller/brainfig7-10.gif"/>
          <p:cNvPicPr>
            <a:picLocks noChangeAspect="1" noChangeArrowheads="1"/>
          </p:cNvPicPr>
          <p:nvPr/>
        </p:nvPicPr>
        <p:blipFill>
          <a:blip r:embed="rId2" cstate="print"/>
          <a:srcRect/>
          <a:stretch>
            <a:fillRect/>
          </a:stretch>
        </p:blipFill>
        <p:spPr bwMode="auto">
          <a:xfrm>
            <a:off x="3496236" y="2209800"/>
            <a:ext cx="5114364" cy="3105151"/>
          </a:xfrm>
          <a:prstGeom prst="rect">
            <a:avLst/>
          </a:prstGeom>
          <a:noFill/>
        </p:spPr>
      </p:pic>
    </p:spTree>
    <p:extLst>
      <p:ext uri="{BB962C8B-B14F-4D97-AF65-F5344CB8AC3E}">
        <p14:creationId xmlns:p14="http://schemas.microsoft.com/office/powerpoint/2010/main" val="701151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smtClean="0"/>
              <a:t>Proprioception (Swim bladder)</a:t>
            </a:r>
            <a:endParaRPr lang="en-US" dirty="0"/>
          </a:p>
        </p:txBody>
      </p:sp>
      <p:sp>
        <p:nvSpPr>
          <p:cNvPr id="38915" name="Rectangle 3"/>
          <p:cNvSpPr>
            <a:spLocks noGrp="1" noChangeArrowheads="1"/>
          </p:cNvSpPr>
          <p:nvPr>
            <p:ph idx="1"/>
          </p:nvPr>
        </p:nvSpPr>
        <p:spPr/>
        <p:txBody>
          <a:bodyPr/>
          <a:lstStyle/>
          <a:p>
            <a:r>
              <a:rPr lang="en-US" dirty="0"/>
              <a:t>Two types</a:t>
            </a:r>
          </a:p>
          <a:p>
            <a:pPr lvl="1"/>
            <a:r>
              <a:rPr lang="en-US" dirty="0"/>
              <a:t>physoclistic</a:t>
            </a:r>
          </a:p>
          <a:p>
            <a:pPr lvl="2"/>
            <a:r>
              <a:rPr lang="en-US" dirty="0"/>
              <a:t>capillary network</a:t>
            </a:r>
          </a:p>
          <a:p>
            <a:pPr lvl="1"/>
            <a:r>
              <a:rPr lang="en-US" dirty="0"/>
              <a:t>physostomatous</a:t>
            </a:r>
          </a:p>
          <a:p>
            <a:pPr lvl="2"/>
            <a:r>
              <a:rPr lang="en-US" dirty="0"/>
              <a:t>pneumatic duct</a:t>
            </a:r>
          </a:p>
          <a:p>
            <a:r>
              <a:rPr lang="en-US" dirty="0"/>
              <a:t>functions</a:t>
            </a:r>
          </a:p>
          <a:p>
            <a:pPr lvl="1"/>
            <a:r>
              <a:rPr lang="en-US" dirty="0"/>
              <a:t>buoyancy</a:t>
            </a:r>
          </a:p>
          <a:p>
            <a:pPr lvl="1"/>
            <a:r>
              <a:rPr lang="en-US" dirty="0"/>
              <a:t>sound, pressure detection</a:t>
            </a:r>
          </a:p>
        </p:txBody>
      </p:sp>
      <p:pic>
        <p:nvPicPr>
          <p:cNvPr id="38916" name="Picture 4" descr="A:\balloon.jpg"/>
          <p:cNvPicPr>
            <a:picLocks noChangeAspect="1" noChangeArrowheads="1"/>
          </p:cNvPicPr>
          <p:nvPr/>
        </p:nvPicPr>
        <p:blipFill>
          <a:blip r:embed="rId2" cstate="print"/>
          <a:srcRect/>
          <a:stretch>
            <a:fillRect/>
          </a:stretch>
        </p:blipFill>
        <p:spPr bwMode="auto">
          <a:xfrm>
            <a:off x="5867400" y="2057400"/>
            <a:ext cx="2649538" cy="3200400"/>
          </a:xfrm>
          <a:prstGeom prst="rect">
            <a:avLst/>
          </a:prstGeom>
          <a:noFill/>
        </p:spPr>
      </p:pic>
    </p:spTree>
    <p:extLst>
      <p:ext uri="{BB962C8B-B14F-4D97-AF65-F5344CB8AC3E}">
        <p14:creationId xmlns:p14="http://schemas.microsoft.com/office/powerpoint/2010/main" val="12743495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8600" y="228600"/>
            <a:ext cx="7543800" cy="1143000"/>
          </a:xfrm>
        </p:spPr>
        <p:txBody>
          <a:bodyPr/>
          <a:lstStyle/>
          <a:p>
            <a:pPr algn="l"/>
            <a:r>
              <a:rPr lang="en-US" dirty="0" smtClean="0"/>
              <a:t>Respiratory System </a:t>
            </a:r>
            <a:endParaRPr lang="en-US" dirty="0"/>
          </a:p>
        </p:txBody>
      </p:sp>
      <p:sp>
        <p:nvSpPr>
          <p:cNvPr id="15363" name="Rectangle 3"/>
          <p:cNvSpPr>
            <a:spLocks noGrp="1" noChangeArrowheads="1"/>
          </p:cNvSpPr>
          <p:nvPr>
            <p:ph idx="1"/>
          </p:nvPr>
        </p:nvSpPr>
        <p:spPr>
          <a:xfrm>
            <a:off x="152400" y="1219200"/>
            <a:ext cx="8686800" cy="5638800"/>
          </a:xfrm>
        </p:spPr>
        <p:txBody>
          <a:bodyPr/>
          <a:lstStyle/>
          <a:p>
            <a:r>
              <a:rPr lang="en-US" dirty="0"/>
              <a:t>Gill Functions</a:t>
            </a:r>
          </a:p>
          <a:p>
            <a:pPr lvl="1">
              <a:spcBef>
                <a:spcPts val="500"/>
              </a:spcBef>
              <a:spcAft>
                <a:spcPts val="500"/>
              </a:spcAft>
            </a:pPr>
            <a:r>
              <a:rPr lang="en-US" sz="2400" dirty="0"/>
              <a:t>When water is passed over the gills, oxygen is absorbed and carbon dioxide and ammonium is exhaled.</a:t>
            </a:r>
            <a:r>
              <a:rPr lang="en-US" sz="2000" dirty="0"/>
              <a:t> </a:t>
            </a:r>
          </a:p>
          <a:p>
            <a:pPr lvl="1">
              <a:spcBef>
                <a:spcPts val="500"/>
              </a:spcBef>
              <a:spcAft>
                <a:spcPts val="500"/>
              </a:spcAft>
            </a:pPr>
            <a:r>
              <a:rPr lang="en-US" sz="2400" dirty="0"/>
              <a:t>75% of the ammonia excreted by the fish is through the gills. </a:t>
            </a:r>
            <a:endParaRPr lang="en-US" sz="2000" dirty="0"/>
          </a:p>
          <a:p>
            <a:pPr lvl="1">
              <a:spcBef>
                <a:spcPts val="500"/>
              </a:spcBef>
              <a:spcAft>
                <a:spcPts val="500"/>
              </a:spcAft>
            </a:pPr>
            <a:r>
              <a:rPr lang="en-US" sz="2400" dirty="0"/>
              <a:t>The gills also help the fish </a:t>
            </a:r>
            <a:r>
              <a:rPr lang="en-US" sz="2400" b="1" u="sng" dirty="0" err="1"/>
              <a:t>osmoregulate</a:t>
            </a:r>
            <a:r>
              <a:rPr lang="en-US" sz="2400" dirty="0"/>
              <a:t>, (equalize body pressures). </a:t>
            </a:r>
            <a:endParaRPr lang="en-US" sz="2000" dirty="0"/>
          </a:p>
          <a:p>
            <a:pPr lvl="1">
              <a:spcBef>
                <a:spcPts val="500"/>
              </a:spcBef>
              <a:spcAft>
                <a:spcPts val="500"/>
              </a:spcAft>
            </a:pPr>
            <a:r>
              <a:rPr lang="en-US" sz="2400" dirty="0"/>
              <a:t>They are covered by a bony flap known as the </a:t>
            </a:r>
            <a:r>
              <a:rPr lang="en-US" sz="2400" b="1" u="sng" dirty="0"/>
              <a:t>operculum</a:t>
            </a:r>
            <a:r>
              <a:rPr lang="en-US" sz="2400" dirty="0"/>
              <a:t>. </a:t>
            </a:r>
            <a:endParaRPr lang="en-US" sz="2000" dirty="0"/>
          </a:p>
          <a:p>
            <a:pPr lvl="1">
              <a:spcBef>
                <a:spcPts val="500"/>
              </a:spcBef>
              <a:spcAft>
                <a:spcPts val="500"/>
              </a:spcAft>
            </a:pPr>
            <a:r>
              <a:rPr lang="en-US" sz="2400" dirty="0"/>
              <a:t>Each gill consists of a </a:t>
            </a:r>
            <a:r>
              <a:rPr lang="en-US" sz="2400" b="1" u="sng" dirty="0"/>
              <a:t>bone arch</a:t>
            </a:r>
            <a:r>
              <a:rPr lang="en-US" sz="2400" dirty="0"/>
              <a:t> with filaments extending at right angles to the arch. </a:t>
            </a:r>
            <a:endParaRPr lang="en-US" sz="2000" dirty="0"/>
          </a:p>
          <a:p>
            <a:pPr lvl="1">
              <a:spcBef>
                <a:spcPts val="500"/>
              </a:spcBef>
              <a:spcAft>
                <a:spcPts val="500"/>
              </a:spcAft>
            </a:pPr>
            <a:r>
              <a:rPr lang="en-US" sz="2400" b="1" u="sng" dirty="0"/>
              <a:t>Lamellae</a:t>
            </a:r>
            <a:r>
              <a:rPr lang="en-US" sz="2400" dirty="0"/>
              <a:t> are the tiny branches on the filaments. </a:t>
            </a:r>
            <a:endParaRPr lang="en-US" sz="2000" dirty="0"/>
          </a:p>
          <a:p>
            <a:pPr lvl="1">
              <a:spcBef>
                <a:spcPts val="500"/>
              </a:spcBef>
              <a:spcAft>
                <a:spcPts val="500"/>
              </a:spcAft>
            </a:pPr>
            <a:r>
              <a:rPr lang="en-US" sz="2400" dirty="0"/>
              <a:t>Healthy gills are bright red and do not stick together.</a:t>
            </a:r>
            <a:r>
              <a:rPr lang="en-US" sz="2000" dirty="0"/>
              <a:t> </a:t>
            </a:r>
            <a:endParaRPr lang="en-US" dirty="0"/>
          </a:p>
          <a:p>
            <a:pPr lvl="1"/>
            <a:endParaRPr lang="en-US" dirty="0"/>
          </a:p>
        </p:txBody>
      </p:sp>
      <p:graphicFrame>
        <p:nvGraphicFramePr>
          <p:cNvPr id="15364" name="Object 4"/>
          <p:cNvGraphicFramePr>
            <a:graphicFrameLocks noChangeAspect="1"/>
          </p:cNvGraphicFramePr>
          <p:nvPr/>
        </p:nvGraphicFramePr>
        <p:xfrm>
          <a:off x="5638800" y="0"/>
          <a:ext cx="3505200" cy="1470025"/>
        </p:xfrm>
        <a:graphic>
          <a:graphicData uri="http://schemas.openxmlformats.org/presentationml/2006/ole">
            <mc:AlternateContent xmlns:mc="http://schemas.openxmlformats.org/markup-compatibility/2006">
              <mc:Choice xmlns:v="urn:schemas-microsoft-com:vml" Requires="v">
                <p:oleObj spid="_x0000_s3097" name="Clip" r:id="rId3" imgW="1836000" imgH="770760" progId="">
                  <p:embed/>
                </p:oleObj>
              </mc:Choice>
              <mc:Fallback>
                <p:oleObj name="Clip" r:id="rId3" imgW="1836000" imgH="7707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0"/>
                        <a:ext cx="3505200" cy="147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85492041"/>
      </p:ext>
    </p:extLst>
  </p:cSld>
  <p:clrMapOvr>
    <a:masterClrMapping/>
  </p:clrMapOvr>
  <p:transition>
    <p:pull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1292352" y="3048000"/>
            <a:ext cx="7851648" cy="1828800"/>
          </a:xfrm>
        </p:spPr>
        <p:txBody>
          <a:bodyPr/>
          <a:lstStyle/>
          <a:p>
            <a:r>
              <a:rPr lang="en-US" sz="6000" dirty="0"/>
              <a:t>BIOLOGY</a:t>
            </a:r>
            <a:endParaRPr lang="en-US" dirty="0"/>
          </a:p>
        </p:txBody>
      </p:sp>
      <p:sp>
        <p:nvSpPr>
          <p:cNvPr id="69635" name="Rectangle 3"/>
          <p:cNvSpPr>
            <a:spLocks noGrp="1" noChangeArrowheads="1"/>
          </p:cNvSpPr>
          <p:nvPr>
            <p:ph type="subTitle" idx="1"/>
          </p:nvPr>
        </p:nvSpPr>
        <p:spPr>
          <a:xfrm>
            <a:off x="1289304" y="4953000"/>
            <a:ext cx="7854696" cy="1905000"/>
          </a:xfrm>
        </p:spPr>
        <p:txBody>
          <a:bodyPr>
            <a:normAutofit/>
          </a:bodyPr>
          <a:lstStyle/>
          <a:p>
            <a:r>
              <a:rPr lang="en-US" sz="2800" dirty="0" smtClean="0"/>
              <a:t>At 31,500 species, fish exhibit greater species diversity than any other class of vertebrates.</a:t>
            </a:r>
            <a:endParaRPr lang="en-US" sz="2800" dirty="0"/>
          </a:p>
        </p:txBody>
      </p:sp>
      <p:pic>
        <p:nvPicPr>
          <p:cNvPr id="112642" name="Picture 2" descr="File:Georgia Aquarium - Giant Grouper edit.jpg">
            <a:hlinkClick r:id="rId2"/>
          </p:cNvPr>
          <p:cNvPicPr>
            <a:picLocks noChangeAspect="1" noChangeArrowheads="1"/>
          </p:cNvPicPr>
          <p:nvPr/>
        </p:nvPicPr>
        <p:blipFill>
          <a:blip r:embed="rId3" cstate="print"/>
          <a:srcRect/>
          <a:stretch>
            <a:fillRect/>
          </a:stretch>
        </p:blipFill>
        <p:spPr bwMode="auto">
          <a:xfrm>
            <a:off x="0" y="-1828800"/>
            <a:ext cx="6183630" cy="68580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4419600" y="1143000"/>
            <a:ext cx="5006975" cy="5257800"/>
          </a:xfrm>
          <a:prstGeom prst="rect">
            <a:avLst/>
          </a:prstGeom>
          <a:noFill/>
          <a:ln w="57150">
            <a:solidFill>
              <a:schemeClr val="bg2"/>
            </a:solidFill>
            <a:miter lim="800000"/>
            <a:headEnd/>
            <a:tailEnd/>
          </a:ln>
          <a:effectLst/>
        </p:spPr>
      </p:pic>
      <p:sp>
        <p:nvSpPr>
          <p:cNvPr id="10243" name="Rectangle 3"/>
          <p:cNvSpPr>
            <a:spLocks noGrp="1" noChangeArrowheads="1"/>
          </p:cNvSpPr>
          <p:nvPr>
            <p:ph type="title"/>
          </p:nvPr>
        </p:nvSpPr>
        <p:spPr>
          <a:xfrm>
            <a:off x="762000" y="0"/>
            <a:ext cx="7772400" cy="1143000"/>
          </a:xfrm>
        </p:spPr>
        <p:txBody>
          <a:bodyPr/>
          <a:lstStyle/>
          <a:p>
            <a:r>
              <a:rPr lang="en-US"/>
              <a:t>Fish Gill Anatomy</a:t>
            </a:r>
          </a:p>
        </p:txBody>
      </p:sp>
      <p:sp>
        <p:nvSpPr>
          <p:cNvPr id="2" name="Rectangle 1"/>
          <p:cNvSpPr/>
          <p:nvPr/>
        </p:nvSpPr>
        <p:spPr>
          <a:xfrm>
            <a:off x="0" y="1371600"/>
            <a:ext cx="4572000" cy="4031873"/>
          </a:xfrm>
          <a:prstGeom prst="rect">
            <a:avLst/>
          </a:prstGeom>
        </p:spPr>
        <p:txBody>
          <a:bodyPr>
            <a:spAutoFit/>
          </a:bodyPr>
          <a:lstStyle/>
          <a:p>
            <a:r>
              <a:rPr lang="en-US" sz="3200" dirty="0">
                <a:latin typeface="Calibri" panose="020F0502020204030204" pitchFamily="34" charset="0"/>
                <a:ea typeface="Calibri" panose="020F0502020204030204" pitchFamily="34" charset="0"/>
                <a:cs typeface="Times New Roman" panose="02020603050405020304" pitchFamily="18" charset="0"/>
              </a:rPr>
              <a:t>Gill structure can be thought of as a branching tree, and consists of the gill arch (truck), gill filaments or primary lamellae (branches), and secondary lamellae (leaves). </a:t>
            </a:r>
            <a:endParaRPr lang="en-US" sz="3200" dirty="0"/>
          </a:p>
        </p:txBody>
      </p:sp>
    </p:spTree>
    <p:extLst>
      <p:ext uri="{BB962C8B-B14F-4D97-AF65-F5344CB8AC3E}">
        <p14:creationId xmlns:p14="http://schemas.microsoft.com/office/powerpoint/2010/main" val="3253381406"/>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0-#ppt_w/2"/>
                                          </p:val>
                                        </p:tav>
                                        <p:tav tm="100000">
                                          <p:val>
                                            <p:strVal val="#ppt_x"/>
                                          </p:val>
                                        </p:tav>
                                      </p:tavLst>
                                    </p:anim>
                                    <p:anim calcmode="lin" valueType="num">
                                      <p:cBhvr additive="base">
                                        <p:cTn id="8" dur="500" fill="hold"/>
                                        <p:tgtEl>
                                          <p:spTgt spid="10242"/>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024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1066800"/>
            <a:ext cx="8229600" cy="1143000"/>
          </a:xfrm>
        </p:spPr>
        <p:txBody>
          <a:bodyPr>
            <a:normAutofit fontScale="90000"/>
          </a:bodyPr>
          <a:lstStyle/>
          <a:p>
            <a:r>
              <a:rPr lang="en-US" dirty="0"/>
              <a:t>Gill structure</a:t>
            </a:r>
            <a:br>
              <a:rPr lang="en-US" dirty="0"/>
            </a:br>
            <a:endParaRPr lang="en-US" dirty="0"/>
          </a:p>
        </p:txBody>
      </p:sp>
      <p:sp>
        <p:nvSpPr>
          <p:cNvPr id="23555" name="Rectangle 3"/>
          <p:cNvSpPr>
            <a:spLocks noGrp="1" noChangeArrowheads="1"/>
          </p:cNvSpPr>
          <p:nvPr>
            <p:ph idx="1"/>
          </p:nvPr>
        </p:nvSpPr>
        <p:spPr/>
        <p:txBody>
          <a:bodyPr/>
          <a:lstStyle/>
          <a:p>
            <a:r>
              <a:rPr lang="en-US"/>
              <a:t>gill arches</a:t>
            </a:r>
          </a:p>
          <a:p>
            <a:r>
              <a:rPr lang="en-US"/>
              <a:t>primary lamellae (filaments)</a:t>
            </a:r>
          </a:p>
          <a:p>
            <a:r>
              <a:rPr lang="en-US"/>
              <a:t>secondary lamellae</a:t>
            </a:r>
          </a:p>
          <a:p>
            <a:pPr lvl="2"/>
            <a:endParaRPr lang="en-US"/>
          </a:p>
        </p:txBody>
      </p:sp>
      <p:pic>
        <p:nvPicPr>
          <p:cNvPr id="23556" name="Picture 4" descr="A:\gillhisto.jpg"/>
          <p:cNvPicPr>
            <a:picLocks noChangeAspect="1" noChangeArrowheads="1"/>
          </p:cNvPicPr>
          <p:nvPr/>
        </p:nvPicPr>
        <p:blipFill>
          <a:blip r:embed="rId2" cstate="print"/>
          <a:srcRect/>
          <a:stretch>
            <a:fillRect/>
          </a:stretch>
        </p:blipFill>
        <p:spPr bwMode="auto">
          <a:xfrm>
            <a:off x="5791200" y="3733800"/>
            <a:ext cx="2589213" cy="2895600"/>
          </a:xfrm>
          <a:prstGeom prst="rect">
            <a:avLst/>
          </a:prstGeom>
          <a:noFill/>
        </p:spPr>
      </p:pic>
      <p:pic>
        <p:nvPicPr>
          <p:cNvPr id="6" name="Picture 2" descr="File:Tuna Gills in Situ 01.jpg">
            <a:hlinkClick r:id="rId3"/>
          </p:cNvPr>
          <p:cNvPicPr>
            <a:picLocks noChangeAspect="1" noChangeArrowheads="1"/>
          </p:cNvPicPr>
          <p:nvPr/>
        </p:nvPicPr>
        <p:blipFill>
          <a:blip r:embed="rId4" cstate="print"/>
          <a:srcRect/>
          <a:stretch>
            <a:fillRect/>
          </a:stretch>
        </p:blipFill>
        <p:spPr bwMode="auto">
          <a:xfrm>
            <a:off x="1142999" y="3657600"/>
            <a:ext cx="3350001" cy="2895600"/>
          </a:xfrm>
          <a:prstGeom prst="rect">
            <a:avLst/>
          </a:prstGeom>
          <a:noFill/>
        </p:spPr>
      </p:pic>
    </p:spTree>
    <p:extLst>
      <p:ext uri="{BB962C8B-B14F-4D97-AF65-F5344CB8AC3E}">
        <p14:creationId xmlns:p14="http://schemas.microsoft.com/office/powerpoint/2010/main" val="2000146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762000" y="457200"/>
            <a:ext cx="7772400" cy="1143000"/>
          </a:xfrm>
        </p:spPr>
        <p:txBody>
          <a:bodyPr/>
          <a:lstStyle/>
          <a:p>
            <a:r>
              <a:rPr lang="en-US" dirty="0"/>
              <a:t>Fish Gill Anatomy</a:t>
            </a:r>
          </a:p>
        </p:txBody>
      </p:sp>
      <p:grpSp>
        <p:nvGrpSpPr>
          <p:cNvPr id="2" name="Group 4"/>
          <p:cNvGrpSpPr>
            <a:grpSpLocks/>
          </p:cNvGrpSpPr>
          <p:nvPr/>
        </p:nvGrpSpPr>
        <p:grpSpPr bwMode="auto">
          <a:xfrm>
            <a:off x="1600200" y="2133600"/>
            <a:ext cx="5867400" cy="3740150"/>
            <a:chOff x="1920" y="1824"/>
            <a:chExt cx="3552" cy="2356"/>
          </a:xfrm>
        </p:grpSpPr>
        <p:pic>
          <p:nvPicPr>
            <p:cNvPr id="5125" name="Picture 5"/>
            <p:cNvPicPr>
              <a:picLocks noChangeAspect="1" noChangeArrowheads="1"/>
            </p:cNvPicPr>
            <p:nvPr/>
          </p:nvPicPr>
          <p:blipFill>
            <a:blip r:embed="rId2" cstate="print"/>
            <a:srcRect/>
            <a:stretch>
              <a:fillRect/>
            </a:stretch>
          </p:blipFill>
          <p:spPr bwMode="auto">
            <a:xfrm>
              <a:off x="1920" y="1824"/>
              <a:ext cx="3552" cy="2356"/>
            </a:xfrm>
            <a:prstGeom prst="rect">
              <a:avLst/>
            </a:prstGeom>
            <a:noFill/>
            <a:ln w="57150">
              <a:solidFill>
                <a:schemeClr val="tx1"/>
              </a:solidFill>
              <a:miter lim="800000"/>
              <a:headEnd/>
              <a:tailEnd/>
            </a:ln>
            <a:effectLst/>
          </p:spPr>
        </p:pic>
        <p:sp>
          <p:nvSpPr>
            <p:cNvPr id="5126" name="Text Box 6"/>
            <p:cNvSpPr txBox="1">
              <a:spLocks noChangeArrowheads="1"/>
            </p:cNvSpPr>
            <p:nvPr/>
          </p:nvSpPr>
          <p:spPr bwMode="auto">
            <a:xfrm>
              <a:off x="4080" y="3082"/>
              <a:ext cx="1392" cy="288"/>
            </a:xfrm>
            <a:prstGeom prst="rect">
              <a:avLst/>
            </a:prstGeom>
            <a:noFill/>
            <a:ln w="9525">
              <a:noFill/>
              <a:miter lim="800000"/>
              <a:headEnd/>
              <a:tailEnd/>
            </a:ln>
            <a:effectLst/>
          </p:spPr>
          <p:txBody>
            <a:bodyPr>
              <a:spAutoFit/>
            </a:bodyPr>
            <a:lstStyle/>
            <a:p>
              <a:pPr>
                <a:spcBef>
                  <a:spcPct val="50000"/>
                </a:spcBef>
              </a:pPr>
              <a:r>
                <a:rPr lang="en-US" b="1">
                  <a:solidFill>
                    <a:schemeClr val="bg2"/>
                  </a:solidFill>
                  <a:effectLst>
                    <a:outerShdw blurRad="38100" dist="38100" dir="2700000" algn="tl">
                      <a:srgbClr val="FFFFFF"/>
                    </a:outerShdw>
                  </a:effectLst>
                </a:rPr>
                <a:t>Gill Filaments</a:t>
              </a:r>
              <a:endParaRPr lang="en-US"/>
            </a:p>
          </p:txBody>
        </p:sp>
        <p:sp>
          <p:nvSpPr>
            <p:cNvPr id="5127" name="Line 7"/>
            <p:cNvSpPr>
              <a:spLocks noChangeShapeType="1"/>
            </p:cNvSpPr>
            <p:nvPr/>
          </p:nvSpPr>
          <p:spPr bwMode="auto">
            <a:xfrm flipH="1" flipV="1">
              <a:off x="3456" y="2544"/>
              <a:ext cx="1200" cy="535"/>
            </a:xfrm>
            <a:prstGeom prst="line">
              <a:avLst/>
            </a:prstGeom>
            <a:noFill/>
            <a:ln w="28575">
              <a:solidFill>
                <a:schemeClr val="bg2"/>
              </a:solidFill>
              <a:round/>
              <a:headEnd/>
              <a:tailEnd type="triangle" w="med" len="med"/>
            </a:ln>
            <a:effectLst/>
          </p:spPr>
          <p:txBody>
            <a:bodyPr wrap="none" anchor="ctr"/>
            <a:lstStyle/>
            <a:p>
              <a:endParaRPr lang="en-US"/>
            </a:p>
          </p:txBody>
        </p:sp>
        <p:sp>
          <p:nvSpPr>
            <p:cNvPr id="5128" name="Text Box 8"/>
            <p:cNvSpPr txBox="1">
              <a:spLocks noChangeArrowheads="1"/>
            </p:cNvSpPr>
            <p:nvPr/>
          </p:nvSpPr>
          <p:spPr bwMode="auto">
            <a:xfrm>
              <a:off x="4176" y="3792"/>
              <a:ext cx="1152" cy="288"/>
            </a:xfrm>
            <a:prstGeom prst="rect">
              <a:avLst/>
            </a:prstGeom>
            <a:noFill/>
            <a:ln w="9525">
              <a:noFill/>
              <a:miter lim="800000"/>
              <a:headEnd/>
              <a:tailEnd/>
            </a:ln>
            <a:effectLst/>
          </p:spPr>
          <p:txBody>
            <a:bodyPr>
              <a:spAutoFit/>
            </a:bodyPr>
            <a:lstStyle/>
            <a:p>
              <a:pPr>
                <a:spcBef>
                  <a:spcPct val="50000"/>
                </a:spcBef>
              </a:pPr>
              <a:r>
                <a:rPr lang="en-US" b="1">
                  <a:solidFill>
                    <a:schemeClr val="bg2"/>
                  </a:solidFill>
                  <a:effectLst>
                    <a:outerShdw blurRad="38100" dist="38100" dir="2700000" algn="tl">
                      <a:srgbClr val="FFFFFF"/>
                    </a:outerShdw>
                  </a:effectLst>
                </a:rPr>
                <a:t>Lamellae</a:t>
              </a:r>
              <a:endParaRPr lang="en-US"/>
            </a:p>
          </p:txBody>
        </p:sp>
        <p:sp>
          <p:nvSpPr>
            <p:cNvPr id="5129" name="Line 9"/>
            <p:cNvSpPr>
              <a:spLocks noChangeShapeType="1"/>
            </p:cNvSpPr>
            <p:nvPr/>
          </p:nvSpPr>
          <p:spPr bwMode="auto">
            <a:xfrm flipH="1" flipV="1">
              <a:off x="3840" y="3264"/>
              <a:ext cx="336" cy="624"/>
            </a:xfrm>
            <a:prstGeom prst="line">
              <a:avLst/>
            </a:prstGeom>
            <a:noFill/>
            <a:ln w="28575">
              <a:solidFill>
                <a:schemeClr val="bg2"/>
              </a:solidFill>
              <a:round/>
              <a:headEnd/>
              <a:tailEnd type="triangle" w="med" len="med"/>
            </a:ln>
            <a:effectLst/>
          </p:spPr>
          <p:txBody>
            <a:bodyPr wrap="none" anchor="ctr"/>
            <a:lstStyle/>
            <a:p>
              <a:endParaRPr lang="en-US"/>
            </a:p>
          </p:txBody>
        </p:sp>
      </p:grpSp>
    </p:spTree>
    <p:extLst>
      <p:ext uri="{BB962C8B-B14F-4D97-AF65-F5344CB8AC3E}">
        <p14:creationId xmlns:p14="http://schemas.microsoft.com/office/powerpoint/2010/main" val="1119771415"/>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Cardiovascular System </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743200"/>
            <a:ext cx="4311393" cy="2313781"/>
          </a:xfrm>
        </p:spPr>
      </p:pic>
      <p:sp>
        <p:nvSpPr>
          <p:cNvPr id="5" name="Content Placeholder 4"/>
          <p:cNvSpPr>
            <a:spLocks noGrp="1"/>
          </p:cNvSpPr>
          <p:nvPr>
            <p:ph sz="half" idx="2"/>
          </p:nvPr>
        </p:nvSpPr>
        <p:spPr>
          <a:xfrm>
            <a:off x="4648200" y="1920084"/>
            <a:ext cx="4038600" cy="4937915"/>
          </a:xfrm>
        </p:spPr>
        <p:txBody>
          <a:bodyPr>
            <a:normAutofit fontScale="85000" lnSpcReduction="20000"/>
          </a:bodyPr>
          <a:lstStyle/>
          <a:p>
            <a:r>
              <a:rPr lang="en-US" dirty="0"/>
              <a:t>The cardiovascular system is a single closed loop which connects every part of the fish’s body. Its primary functions are to deliver oxygen and nutrients to the body’s cell, and to remove carbon dioxide and metabolic waste. </a:t>
            </a:r>
            <a:endParaRPr lang="en-US" dirty="0" smtClean="0"/>
          </a:p>
          <a:p>
            <a:r>
              <a:rPr lang="en-US" dirty="0"/>
              <a:t>R</a:t>
            </a:r>
            <a:r>
              <a:rPr lang="en-US" dirty="0" smtClean="0"/>
              <a:t>ed </a:t>
            </a:r>
            <a:r>
              <a:rPr lang="en-US" dirty="0"/>
              <a:t>blood cells are nucleated. The heart is located just behind and below the gills. Fish have a primitive heart consisting of four </a:t>
            </a:r>
            <a:r>
              <a:rPr lang="en-US" dirty="0" smtClean="0"/>
              <a:t>compartments </a:t>
            </a:r>
            <a:r>
              <a:rPr lang="en-US" dirty="0"/>
              <a:t>with only two </a:t>
            </a:r>
            <a:r>
              <a:rPr lang="en-US" dirty="0" smtClean="0"/>
              <a:t>chamber </a:t>
            </a:r>
            <a:endParaRPr lang="en-US" dirty="0"/>
          </a:p>
        </p:txBody>
      </p:sp>
    </p:spTree>
    <p:extLst>
      <p:ext uri="{BB962C8B-B14F-4D97-AF65-F5344CB8AC3E}">
        <p14:creationId xmlns:p14="http://schemas.microsoft.com/office/powerpoint/2010/main" val="3157342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838200"/>
            <a:ext cx="8229600" cy="1143000"/>
          </a:xfrm>
        </p:spPr>
        <p:txBody>
          <a:bodyPr>
            <a:normAutofit fontScale="90000"/>
          </a:bodyPr>
          <a:lstStyle/>
          <a:p>
            <a:r>
              <a:rPr lang="en-US" dirty="0"/>
              <a:t>Cardiovascular system</a:t>
            </a:r>
            <a:br>
              <a:rPr lang="en-US" dirty="0"/>
            </a:br>
            <a:endParaRPr lang="en-US" dirty="0"/>
          </a:p>
        </p:txBody>
      </p:sp>
      <p:sp>
        <p:nvSpPr>
          <p:cNvPr id="28675" name="Rectangle 3"/>
          <p:cNvSpPr>
            <a:spLocks noGrp="1" noChangeArrowheads="1"/>
          </p:cNvSpPr>
          <p:nvPr>
            <p:ph idx="1"/>
          </p:nvPr>
        </p:nvSpPr>
        <p:spPr/>
        <p:txBody>
          <a:bodyPr/>
          <a:lstStyle/>
          <a:p>
            <a:r>
              <a:rPr lang="en-US" dirty="0"/>
              <a:t>2 chamber heart</a:t>
            </a:r>
          </a:p>
          <a:p>
            <a:pPr lvl="1"/>
            <a:r>
              <a:rPr lang="en-US" u="sng" dirty="0"/>
              <a:t>atrium</a:t>
            </a:r>
          </a:p>
          <a:p>
            <a:pPr lvl="1"/>
            <a:r>
              <a:rPr lang="en-US" u="sng" dirty="0"/>
              <a:t>ventricle</a:t>
            </a:r>
          </a:p>
          <a:p>
            <a:pPr lvl="1"/>
            <a:r>
              <a:rPr lang="en-US" dirty="0"/>
              <a:t>sinus </a:t>
            </a:r>
            <a:r>
              <a:rPr lang="en-US" dirty="0" err="1"/>
              <a:t>venosus</a:t>
            </a:r>
            <a:endParaRPr lang="en-US" dirty="0"/>
          </a:p>
          <a:p>
            <a:pPr lvl="1"/>
            <a:r>
              <a:rPr lang="en-US" dirty="0" err="1"/>
              <a:t>bulbus</a:t>
            </a:r>
            <a:r>
              <a:rPr lang="en-US" dirty="0"/>
              <a:t> </a:t>
            </a:r>
            <a:r>
              <a:rPr lang="en-US" dirty="0" err="1"/>
              <a:t>arteriosus</a:t>
            </a:r>
            <a:endParaRPr lang="en-US" dirty="0"/>
          </a:p>
        </p:txBody>
      </p:sp>
      <p:pic>
        <p:nvPicPr>
          <p:cNvPr id="28676" name="Picture 4" descr="A:\heart.gif"/>
          <p:cNvPicPr>
            <a:picLocks noChangeAspect="1" noChangeArrowheads="1"/>
          </p:cNvPicPr>
          <p:nvPr/>
        </p:nvPicPr>
        <p:blipFill>
          <a:blip r:embed="rId2" cstate="print"/>
          <a:srcRect/>
          <a:stretch>
            <a:fillRect/>
          </a:stretch>
        </p:blipFill>
        <p:spPr bwMode="auto">
          <a:xfrm>
            <a:off x="5181600" y="1219200"/>
            <a:ext cx="3405188" cy="5334000"/>
          </a:xfrm>
          <a:prstGeom prst="rect">
            <a:avLst/>
          </a:prstGeom>
          <a:noFill/>
        </p:spPr>
      </p:pic>
      <p:sp>
        <p:nvSpPr>
          <p:cNvPr id="5" name="Rectangle 4"/>
          <p:cNvSpPr/>
          <p:nvPr/>
        </p:nvSpPr>
        <p:spPr>
          <a:xfrm>
            <a:off x="533400" y="5257800"/>
            <a:ext cx="4572000" cy="646331"/>
          </a:xfrm>
          <a:prstGeom prst="rect">
            <a:avLst/>
          </a:prstGeom>
        </p:spPr>
        <p:txBody>
          <a:bodyPr>
            <a:spAutoFit/>
          </a:bodyPr>
          <a:lstStyle/>
          <a:p>
            <a:r>
              <a:rPr lang="en-US" dirty="0" smtClean="0"/>
              <a:t>The heart pumps the blood in a single loop throughout the body</a:t>
            </a:r>
            <a:endParaRPr lang="en-US" dirty="0"/>
          </a:p>
        </p:txBody>
      </p:sp>
    </p:spTree>
    <p:extLst>
      <p:ext uri="{BB962C8B-B14F-4D97-AF65-F5344CB8AC3E}">
        <p14:creationId xmlns:p14="http://schemas.microsoft.com/office/powerpoint/2010/main" val="24185853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Circulation</a:t>
            </a:r>
          </a:p>
        </p:txBody>
      </p:sp>
      <p:sp>
        <p:nvSpPr>
          <p:cNvPr id="29699" name="Rectangle 3"/>
          <p:cNvSpPr>
            <a:spLocks noGrp="1" noChangeArrowheads="1"/>
          </p:cNvSpPr>
          <p:nvPr>
            <p:ph idx="1"/>
          </p:nvPr>
        </p:nvSpPr>
        <p:spPr/>
        <p:txBody>
          <a:bodyPr/>
          <a:lstStyle/>
          <a:p>
            <a:r>
              <a:rPr lang="en-US"/>
              <a:t>venous blood to heart</a:t>
            </a:r>
          </a:p>
          <a:p>
            <a:pPr lvl="1"/>
            <a:r>
              <a:rPr lang="en-US"/>
              <a:t>hepatic portal system</a:t>
            </a:r>
          </a:p>
          <a:p>
            <a:pPr lvl="1"/>
            <a:r>
              <a:rPr lang="en-US"/>
              <a:t>renal portal system</a:t>
            </a:r>
          </a:p>
          <a:p>
            <a:r>
              <a:rPr lang="en-US"/>
              <a:t>heart to gills</a:t>
            </a:r>
          </a:p>
          <a:p>
            <a:pPr lvl="1"/>
            <a:r>
              <a:rPr lang="en-US"/>
              <a:t>via ventral aorta</a:t>
            </a:r>
          </a:p>
          <a:p>
            <a:r>
              <a:rPr lang="en-US"/>
              <a:t>gills to body</a:t>
            </a:r>
          </a:p>
          <a:p>
            <a:pPr lvl="1"/>
            <a:r>
              <a:rPr lang="en-US"/>
              <a:t>via dorsal aorta</a:t>
            </a:r>
          </a:p>
          <a:p>
            <a:endParaRPr lang="en-US"/>
          </a:p>
        </p:txBody>
      </p:sp>
      <p:pic>
        <p:nvPicPr>
          <p:cNvPr id="29700" name="Picture 4" descr="A:\gillsandheart.jpg"/>
          <p:cNvPicPr>
            <a:picLocks noChangeAspect="1" noChangeArrowheads="1"/>
          </p:cNvPicPr>
          <p:nvPr/>
        </p:nvPicPr>
        <p:blipFill>
          <a:blip r:embed="rId2" cstate="print"/>
          <a:srcRect/>
          <a:stretch>
            <a:fillRect/>
          </a:stretch>
        </p:blipFill>
        <p:spPr bwMode="auto">
          <a:xfrm>
            <a:off x="5486400" y="1524000"/>
            <a:ext cx="3465513" cy="5105400"/>
          </a:xfrm>
          <a:prstGeom prst="rect">
            <a:avLst/>
          </a:prstGeom>
          <a:noFill/>
        </p:spPr>
      </p:pic>
    </p:spTree>
    <p:extLst>
      <p:ext uri="{BB962C8B-B14F-4D97-AF65-F5344CB8AC3E}">
        <p14:creationId xmlns:p14="http://schemas.microsoft.com/office/powerpoint/2010/main" val="15175443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76378"/>
            <a:ext cx="8534400" cy="914400"/>
          </a:xfrm>
        </p:spPr>
        <p:txBody>
          <a:bodyPr/>
          <a:lstStyle/>
          <a:p>
            <a:r>
              <a:rPr lang="en-US" dirty="0"/>
              <a:t>Fish Anatomy</a:t>
            </a:r>
          </a:p>
        </p:txBody>
      </p:sp>
      <p:sp>
        <p:nvSpPr>
          <p:cNvPr id="9219" name="Rectangle 3"/>
          <p:cNvSpPr>
            <a:spLocks noChangeArrowheads="1"/>
          </p:cNvSpPr>
          <p:nvPr/>
        </p:nvSpPr>
        <p:spPr bwMode="auto">
          <a:xfrm>
            <a:off x="1176338" y="1609725"/>
            <a:ext cx="9144000" cy="0"/>
          </a:xfrm>
          <a:prstGeom prst="rect">
            <a:avLst/>
          </a:prstGeom>
          <a:noFill/>
          <a:ln w="9525">
            <a:noFill/>
            <a:miter lim="800000"/>
            <a:headEnd/>
            <a:tailEnd/>
          </a:ln>
          <a:effectLst/>
        </p:spPr>
        <p:txBody>
          <a:bodyPr>
            <a:spAutoFit/>
          </a:bodyPr>
          <a:lstStyle/>
          <a:p>
            <a:endParaRPr lang="en-US"/>
          </a:p>
        </p:txBody>
      </p:sp>
      <p:pic>
        <p:nvPicPr>
          <p:cNvPr id="9222" name="Picture 6" descr="basic_fish_anatomy"/>
          <p:cNvPicPr>
            <a:picLocks noChangeAspect="1" noChangeArrowheads="1"/>
          </p:cNvPicPr>
          <p:nvPr/>
        </p:nvPicPr>
        <p:blipFill>
          <a:blip r:embed="rId2" cstate="print"/>
          <a:srcRect/>
          <a:stretch>
            <a:fillRect/>
          </a:stretch>
        </p:blipFill>
        <p:spPr bwMode="auto">
          <a:xfrm>
            <a:off x="581169" y="980719"/>
            <a:ext cx="7267431" cy="6677380"/>
          </a:xfrm>
          <a:prstGeom prst="rect">
            <a:avLst/>
          </a:prstGeom>
          <a:noFill/>
        </p:spPr>
      </p:pic>
    </p:spTree>
    <p:extLst>
      <p:ext uri="{BB962C8B-B14F-4D97-AF65-F5344CB8AC3E}">
        <p14:creationId xmlns:p14="http://schemas.microsoft.com/office/powerpoint/2010/main" val="1408742336"/>
      </p:ext>
    </p:extLst>
  </p:cSld>
  <p:clrMapOvr>
    <a:masterClrMapping/>
  </p:clrMapOvr>
  <p:transition>
    <p:pull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Red blood cells</a:t>
            </a:r>
          </a:p>
        </p:txBody>
      </p:sp>
      <p:sp>
        <p:nvSpPr>
          <p:cNvPr id="30723" name="Rectangle 3"/>
          <p:cNvSpPr>
            <a:spLocks noGrp="1" noChangeArrowheads="1"/>
          </p:cNvSpPr>
          <p:nvPr>
            <p:ph idx="1"/>
          </p:nvPr>
        </p:nvSpPr>
        <p:spPr/>
        <p:txBody>
          <a:bodyPr/>
          <a:lstStyle/>
          <a:p>
            <a:r>
              <a:rPr lang="en-US"/>
              <a:t>elliptical and nucleated</a:t>
            </a:r>
          </a:p>
          <a:p>
            <a:r>
              <a:rPr lang="en-US"/>
              <a:t>no bone marrow </a:t>
            </a:r>
          </a:p>
          <a:p>
            <a:r>
              <a:rPr lang="en-US"/>
              <a:t>main source</a:t>
            </a:r>
          </a:p>
          <a:p>
            <a:pPr lvl="1"/>
            <a:r>
              <a:rPr lang="en-US"/>
              <a:t>head kidney</a:t>
            </a:r>
          </a:p>
          <a:p>
            <a:pPr lvl="1"/>
            <a:endParaRPr lang="en-US"/>
          </a:p>
          <a:p>
            <a:pPr lvl="1"/>
            <a:endParaRPr lang="en-US"/>
          </a:p>
        </p:txBody>
      </p:sp>
      <p:pic>
        <p:nvPicPr>
          <p:cNvPr id="30728" name="Picture 8" descr="A:\glassfish.gif"/>
          <p:cNvPicPr>
            <a:picLocks noChangeAspect="1" noChangeArrowheads="1"/>
          </p:cNvPicPr>
          <p:nvPr/>
        </p:nvPicPr>
        <p:blipFill>
          <a:blip r:embed="rId2" cstate="print"/>
          <a:srcRect/>
          <a:stretch>
            <a:fillRect/>
          </a:stretch>
        </p:blipFill>
        <p:spPr bwMode="auto">
          <a:xfrm>
            <a:off x="4876800" y="3352800"/>
            <a:ext cx="4419600" cy="3200400"/>
          </a:xfrm>
          <a:prstGeom prst="rect">
            <a:avLst/>
          </a:prstGeom>
          <a:noFill/>
        </p:spPr>
      </p:pic>
      <p:pic>
        <p:nvPicPr>
          <p:cNvPr id="7" name="Picture 6" descr="DSC04324.JPG"/>
          <p:cNvPicPr>
            <a:picLocks noChangeAspect="1"/>
          </p:cNvPicPr>
          <p:nvPr/>
        </p:nvPicPr>
        <p:blipFill>
          <a:blip r:embed="rId3" cstate="print"/>
          <a:stretch>
            <a:fillRect/>
          </a:stretch>
        </p:blipFill>
        <p:spPr>
          <a:xfrm>
            <a:off x="5029200" y="228600"/>
            <a:ext cx="3962400" cy="2971800"/>
          </a:xfrm>
          <a:prstGeom prst="rect">
            <a:avLst/>
          </a:prstGeom>
        </p:spPr>
      </p:pic>
    </p:spTree>
    <p:extLst>
      <p:ext uri="{BB962C8B-B14F-4D97-AF65-F5344CB8AC3E}">
        <p14:creationId xmlns:p14="http://schemas.microsoft.com/office/powerpoint/2010/main" val="25691691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White blood cells</a:t>
            </a:r>
          </a:p>
        </p:txBody>
      </p:sp>
      <p:sp>
        <p:nvSpPr>
          <p:cNvPr id="31747" name="Rectangle 3"/>
          <p:cNvSpPr>
            <a:spLocks noGrp="1" noChangeArrowheads="1"/>
          </p:cNvSpPr>
          <p:nvPr>
            <p:ph idx="1"/>
          </p:nvPr>
        </p:nvSpPr>
        <p:spPr/>
        <p:txBody>
          <a:bodyPr>
            <a:normAutofit/>
          </a:bodyPr>
          <a:lstStyle/>
          <a:p>
            <a:pPr>
              <a:lnSpc>
                <a:spcPct val="90000"/>
              </a:lnSpc>
            </a:pPr>
            <a:r>
              <a:rPr lang="en-US" dirty="0"/>
              <a:t>Similar to mammalian</a:t>
            </a:r>
          </a:p>
          <a:p>
            <a:pPr>
              <a:lnSpc>
                <a:spcPct val="90000"/>
              </a:lnSpc>
            </a:pPr>
            <a:r>
              <a:rPr lang="en-US" dirty="0"/>
              <a:t>no lymph </a:t>
            </a:r>
            <a:r>
              <a:rPr lang="en-US" dirty="0" smtClean="0"/>
              <a:t>nodes</a:t>
            </a:r>
            <a:endParaRPr lang="en-US" dirty="0"/>
          </a:p>
          <a:p>
            <a:pPr>
              <a:lnSpc>
                <a:spcPct val="90000"/>
              </a:lnSpc>
            </a:pPr>
            <a:r>
              <a:rPr lang="en-US" dirty="0"/>
              <a:t>lymphocytes &gt; </a:t>
            </a:r>
            <a:r>
              <a:rPr lang="en-US" dirty="0" smtClean="0"/>
              <a:t>(granulocyte) </a:t>
            </a:r>
            <a:r>
              <a:rPr lang="en-US" dirty="0" err="1" smtClean="0"/>
              <a:t>neutrophils</a:t>
            </a:r>
            <a:endParaRPr lang="en-US" dirty="0" smtClean="0"/>
          </a:p>
          <a:p>
            <a:pPr>
              <a:lnSpc>
                <a:spcPct val="90000"/>
              </a:lnSpc>
              <a:buNone/>
            </a:pPr>
            <a:r>
              <a:rPr lang="en-US" dirty="0" smtClean="0"/>
              <a:t>	 </a:t>
            </a:r>
            <a:r>
              <a:rPr lang="en-US" dirty="0" err="1" smtClean="0"/>
              <a:t>monocytes</a:t>
            </a:r>
            <a:r>
              <a:rPr lang="en-US" dirty="0" smtClean="0"/>
              <a:t> </a:t>
            </a:r>
          </a:p>
          <a:p>
            <a:pPr>
              <a:lnSpc>
                <a:spcPct val="90000"/>
              </a:lnSpc>
            </a:pPr>
            <a:r>
              <a:rPr lang="en-US" dirty="0" err="1" smtClean="0"/>
              <a:t>thrombocyte</a:t>
            </a:r>
            <a:endParaRPr lang="en-US" dirty="0"/>
          </a:p>
          <a:p>
            <a:pPr>
              <a:lnSpc>
                <a:spcPct val="90000"/>
              </a:lnSpc>
            </a:pPr>
            <a:r>
              <a:rPr lang="en-US" dirty="0"/>
              <a:t>lymphoid tissues</a:t>
            </a:r>
          </a:p>
          <a:p>
            <a:pPr lvl="1">
              <a:lnSpc>
                <a:spcPct val="90000"/>
              </a:lnSpc>
            </a:pPr>
            <a:r>
              <a:rPr lang="en-US" dirty="0"/>
              <a:t>thymus</a:t>
            </a:r>
          </a:p>
          <a:p>
            <a:pPr lvl="1">
              <a:lnSpc>
                <a:spcPct val="90000"/>
              </a:lnSpc>
            </a:pPr>
            <a:r>
              <a:rPr lang="en-US" dirty="0"/>
              <a:t>head kidney </a:t>
            </a:r>
          </a:p>
          <a:p>
            <a:pPr lvl="1">
              <a:lnSpc>
                <a:spcPct val="90000"/>
              </a:lnSpc>
            </a:pPr>
            <a:r>
              <a:rPr lang="en-US" dirty="0" smtClean="0"/>
              <a:t>spleen</a:t>
            </a:r>
            <a:endParaRPr lang="en-US" dirty="0"/>
          </a:p>
        </p:txBody>
      </p:sp>
      <p:pic>
        <p:nvPicPr>
          <p:cNvPr id="31748" name="Picture 4" descr="A:\d-amsel.gif"/>
          <p:cNvPicPr>
            <a:picLocks noChangeAspect="1" noChangeArrowheads="1"/>
          </p:cNvPicPr>
          <p:nvPr/>
        </p:nvPicPr>
        <p:blipFill>
          <a:blip r:embed="rId2" cstate="print"/>
          <a:srcRect/>
          <a:stretch>
            <a:fillRect/>
          </a:stretch>
        </p:blipFill>
        <p:spPr bwMode="auto">
          <a:xfrm>
            <a:off x="5791200" y="457200"/>
            <a:ext cx="2781300" cy="2133600"/>
          </a:xfrm>
          <a:prstGeom prst="rect">
            <a:avLst/>
          </a:prstGeom>
          <a:noFill/>
        </p:spPr>
      </p:pic>
      <p:pic>
        <p:nvPicPr>
          <p:cNvPr id="5" name="Picture 4" descr="DSC04312.JPG"/>
          <p:cNvPicPr>
            <a:picLocks noChangeAspect="1"/>
          </p:cNvPicPr>
          <p:nvPr/>
        </p:nvPicPr>
        <p:blipFill>
          <a:blip r:embed="rId3" cstate="print"/>
          <a:stretch>
            <a:fillRect/>
          </a:stretch>
        </p:blipFill>
        <p:spPr>
          <a:xfrm>
            <a:off x="4648200" y="3486150"/>
            <a:ext cx="4495800" cy="3371850"/>
          </a:xfrm>
          <a:prstGeom prst="rect">
            <a:avLst/>
          </a:prstGeom>
        </p:spPr>
      </p:pic>
    </p:spTree>
    <p:extLst>
      <p:ext uri="{BB962C8B-B14F-4D97-AF65-F5344CB8AC3E}">
        <p14:creationId xmlns:p14="http://schemas.microsoft.com/office/powerpoint/2010/main" val="29853586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7688"/>
            <a:ext cx="5334000" cy="1162050"/>
          </a:xfrm>
        </p:spPr>
        <p:txBody>
          <a:bodyPr/>
          <a:lstStyle/>
          <a:p>
            <a:r>
              <a:rPr lang="en-US" sz="4000" dirty="0" smtClean="0"/>
              <a:t>Gastrointestinal System </a:t>
            </a:r>
            <a:endParaRPr lang="en-US" sz="4000" dirty="0"/>
          </a:p>
        </p:txBody>
      </p:sp>
      <p:sp>
        <p:nvSpPr>
          <p:cNvPr id="3" name="Text Placeholder 2"/>
          <p:cNvSpPr>
            <a:spLocks noGrp="1"/>
          </p:cNvSpPr>
          <p:nvPr>
            <p:ph type="body" idx="2"/>
          </p:nvPr>
        </p:nvSpPr>
        <p:spPr>
          <a:xfrm>
            <a:off x="1219200" y="1219200"/>
            <a:ext cx="6400800" cy="4572000"/>
          </a:xfrm>
        </p:spPr>
        <p:txBody>
          <a:bodyPr>
            <a:normAutofit/>
          </a:bodyPr>
          <a:lstStyle/>
          <a:p>
            <a:r>
              <a:rPr lang="en-US" sz="2000" dirty="0" smtClean="0"/>
              <a:t>The gastrointestinal system of fish is a product of its diet. Like ,mammals carnivores fish tend to have a straight simple gut and herbivores a more complex gut </a:t>
            </a:r>
            <a:endParaRPr lang="en-US" sz="2000" dirty="0"/>
          </a:p>
        </p:txBody>
      </p:sp>
      <p:pic>
        <p:nvPicPr>
          <p:cNvPr id="5" name="Picture 13" descr="Image of: Actinopterygii (ray-finned fishes)"/>
          <p:cNvPicPr>
            <a:picLocks noGrp="1" noChangeAspect="1" noChangeArrowheads="1"/>
          </p:cNvPicPr>
          <p:nvPr>
            <p:ph sz="half" idx="1"/>
          </p:nvPr>
        </p:nvPicPr>
        <p:blipFill>
          <a:blip r:embed="rId2" r:link="rId3" cstate="print"/>
          <a:srcRect/>
          <a:stretch>
            <a:fillRect/>
          </a:stretch>
        </p:blipFill>
        <p:spPr bwMode="auto">
          <a:xfrm>
            <a:off x="1524000" y="2514600"/>
            <a:ext cx="5791200" cy="4199467"/>
          </a:xfrm>
          <a:prstGeom prst="rect">
            <a:avLst/>
          </a:prstGeom>
          <a:noFill/>
        </p:spPr>
      </p:pic>
    </p:spTree>
    <p:extLst>
      <p:ext uri="{BB962C8B-B14F-4D97-AF65-F5344CB8AC3E}">
        <p14:creationId xmlns:p14="http://schemas.microsoft.com/office/powerpoint/2010/main" val="14696825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Three Classes of Fish</a:t>
            </a:r>
          </a:p>
        </p:txBody>
      </p:sp>
      <p:sp>
        <p:nvSpPr>
          <p:cNvPr id="16387" name="Rectangle 3"/>
          <p:cNvSpPr>
            <a:spLocks noGrp="1" noChangeArrowheads="1"/>
          </p:cNvSpPr>
          <p:nvPr>
            <p:ph idx="1"/>
          </p:nvPr>
        </p:nvSpPr>
        <p:spPr>
          <a:xfrm>
            <a:off x="685800" y="1600200"/>
            <a:ext cx="7772400" cy="4114800"/>
          </a:xfrm>
        </p:spPr>
        <p:txBody>
          <a:bodyPr>
            <a:normAutofit lnSpcReduction="10000"/>
          </a:bodyPr>
          <a:lstStyle/>
          <a:p>
            <a:pPr marL="609600" indent="-609600">
              <a:lnSpc>
                <a:spcPct val="90000"/>
              </a:lnSpc>
            </a:pPr>
            <a:endParaRPr lang="en-US" sz="2800" dirty="0"/>
          </a:p>
          <a:p>
            <a:pPr marL="609600" indent="-609600">
              <a:lnSpc>
                <a:spcPct val="90000"/>
              </a:lnSpc>
              <a:buFontTx/>
              <a:buAutoNum type="arabicPeriod"/>
            </a:pPr>
            <a:r>
              <a:rPr lang="en-US" sz="2800" b="1" dirty="0" err="1"/>
              <a:t>Agnathan</a:t>
            </a:r>
            <a:r>
              <a:rPr lang="en-US" sz="2800" b="1" dirty="0"/>
              <a:t>: Jawless fish, </a:t>
            </a:r>
          </a:p>
          <a:p>
            <a:pPr marL="990600" lvl="1" indent="-533400">
              <a:lnSpc>
                <a:spcPct val="90000"/>
              </a:lnSpc>
              <a:buFontTx/>
              <a:buNone/>
            </a:pPr>
            <a:r>
              <a:rPr lang="en-US" sz="2400" dirty="0"/>
              <a:t>      *Hagfish, </a:t>
            </a:r>
            <a:r>
              <a:rPr lang="en-US" sz="2400" dirty="0" smtClean="0"/>
              <a:t>Lamprey</a:t>
            </a:r>
            <a:endParaRPr lang="en-US" sz="2400" dirty="0"/>
          </a:p>
          <a:p>
            <a:pPr marL="990600" lvl="1" indent="-533400">
              <a:lnSpc>
                <a:spcPct val="90000"/>
              </a:lnSpc>
              <a:buFontTx/>
              <a:buNone/>
            </a:pPr>
            <a:endParaRPr lang="en-US" sz="2400" dirty="0"/>
          </a:p>
          <a:p>
            <a:pPr marL="609600" indent="-609600">
              <a:lnSpc>
                <a:spcPct val="90000"/>
              </a:lnSpc>
              <a:buFontTx/>
              <a:buAutoNum type="arabicPeriod"/>
            </a:pPr>
            <a:r>
              <a:rPr lang="en-US" sz="2800" b="1" dirty="0" err="1"/>
              <a:t>Chondrichthyes</a:t>
            </a:r>
            <a:r>
              <a:rPr lang="en-US" sz="2800" b="1" dirty="0"/>
              <a:t>: Cartilaginous Fish </a:t>
            </a:r>
          </a:p>
          <a:p>
            <a:pPr marL="990600" lvl="1" indent="-533400">
              <a:lnSpc>
                <a:spcPct val="90000"/>
              </a:lnSpc>
              <a:buFontTx/>
              <a:buNone/>
            </a:pPr>
            <a:r>
              <a:rPr lang="en-US" sz="2400" dirty="0"/>
              <a:t>       *Sharks, Rays, Skates  </a:t>
            </a:r>
          </a:p>
          <a:p>
            <a:pPr marL="990600" lvl="1" indent="-533400">
              <a:lnSpc>
                <a:spcPct val="90000"/>
              </a:lnSpc>
              <a:buFontTx/>
              <a:buNone/>
            </a:pPr>
            <a:endParaRPr lang="en-US" sz="2400" dirty="0"/>
          </a:p>
          <a:p>
            <a:pPr marL="609600" indent="-609600">
              <a:lnSpc>
                <a:spcPct val="90000"/>
              </a:lnSpc>
              <a:buFontTx/>
              <a:buAutoNum type="arabicPeriod"/>
            </a:pPr>
            <a:r>
              <a:rPr lang="en-US" sz="2800" b="1" dirty="0" err="1"/>
              <a:t>Osteichthyes</a:t>
            </a:r>
            <a:r>
              <a:rPr lang="en-US" sz="2800" b="1" dirty="0"/>
              <a:t>: Bony Fish</a:t>
            </a:r>
          </a:p>
          <a:p>
            <a:pPr marL="990600" lvl="1" indent="-533400">
              <a:lnSpc>
                <a:spcPct val="90000"/>
              </a:lnSpc>
              <a:buFontTx/>
              <a:buNone/>
            </a:pPr>
            <a:r>
              <a:rPr lang="en-US" sz="2400" dirty="0"/>
              <a:t>       * clownfish, Eel, Trout, Marlin   </a:t>
            </a:r>
            <a:br>
              <a:rPr lang="en-US" sz="2400" dirty="0"/>
            </a:br>
            <a:endParaRPr lang="en-US" sz="2400" dirty="0"/>
          </a:p>
        </p:txBody>
      </p:sp>
      <p:sp>
        <p:nvSpPr>
          <p:cNvPr id="16388" name="Rectangle 4"/>
          <p:cNvSpPr>
            <a:spLocks noChangeArrowheads="1"/>
          </p:cNvSpPr>
          <p:nvPr/>
        </p:nvSpPr>
        <p:spPr bwMode="auto">
          <a:xfrm>
            <a:off x="-47625" y="1309688"/>
            <a:ext cx="9144000" cy="0"/>
          </a:xfrm>
          <a:prstGeom prst="rect">
            <a:avLst/>
          </a:prstGeom>
          <a:noFill/>
          <a:ln w="9525">
            <a:noFill/>
            <a:miter lim="800000"/>
            <a:headEnd/>
            <a:tailEnd/>
          </a:ln>
          <a:effectLst/>
        </p:spPr>
        <p:txBody>
          <a:bodyPr>
            <a:spAutoFit/>
          </a:bodyPr>
          <a:lstStyle/>
          <a:p>
            <a:endParaRPr lang="en-US"/>
          </a:p>
        </p:txBody>
      </p:sp>
      <p:pic>
        <p:nvPicPr>
          <p:cNvPr id="16391" name="Picture 7" descr="Banded%20Stingaree"/>
          <p:cNvPicPr>
            <a:picLocks noChangeAspect="1" noChangeArrowheads="1"/>
          </p:cNvPicPr>
          <p:nvPr/>
        </p:nvPicPr>
        <p:blipFill>
          <a:blip r:embed="rId2" cstate="print"/>
          <a:srcRect/>
          <a:stretch>
            <a:fillRect/>
          </a:stretch>
        </p:blipFill>
        <p:spPr bwMode="auto">
          <a:xfrm>
            <a:off x="6161088" y="4629150"/>
            <a:ext cx="2982912" cy="2228850"/>
          </a:xfrm>
          <a:prstGeom prst="rect">
            <a:avLst/>
          </a:prstGeom>
          <a:noFill/>
        </p:spPr>
      </p:pic>
      <p:sp>
        <p:nvSpPr>
          <p:cNvPr id="16398" name="Rectangle 14"/>
          <p:cNvSpPr>
            <a:spLocks noChangeArrowheads="1"/>
          </p:cNvSpPr>
          <p:nvPr/>
        </p:nvSpPr>
        <p:spPr bwMode="auto">
          <a:xfrm>
            <a:off x="31750" y="2624138"/>
            <a:ext cx="9144000" cy="0"/>
          </a:xfrm>
          <a:prstGeom prst="rect">
            <a:avLst/>
          </a:prstGeom>
          <a:noFill/>
          <a:ln w="9525">
            <a:noFill/>
            <a:miter lim="800000"/>
            <a:headEnd/>
            <a:tailEnd/>
          </a:ln>
          <a:effectLst/>
        </p:spPr>
        <p:txBody>
          <a:bodyPr>
            <a:spAutoFit/>
          </a:bodyPr>
          <a:lstStyle/>
          <a:p>
            <a:endParaRPr lang="en-US"/>
          </a:p>
        </p:txBody>
      </p:sp>
      <p:pic>
        <p:nvPicPr>
          <p:cNvPr id="16400" name="Picture 16" descr="jumpingfis_">
            <a:hlinkClick r:id="rId3"/>
          </p:cNvPr>
          <p:cNvPicPr>
            <a:picLocks noChangeAspect="1" noChangeArrowheads="1" noCrop="1"/>
          </p:cNvPicPr>
          <p:nvPr/>
        </p:nvPicPr>
        <p:blipFill>
          <a:blip r:embed="rId4" cstate="print"/>
          <a:srcRect/>
          <a:stretch>
            <a:fillRect/>
          </a:stretch>
        </p:blipFill>
        <p:spPr bwMode="auto">
          <a:xfrm>
            <a:off x="2362200" y="457200"/>
            <a:ext cx="1543050" cy="788988"/>
          </a:xfrm>
          <a:prstGeom prst="rect">
            <a:avLst/>
          </a:prstGeom>
          <a:noFill/>
        </p:spPr>
      </p:pic>
      <p:pic>
        <p:nvPicPr>
          <p:cNvPr id="11267" name="Picture 3" descr="C:\Users\user\AppData\Local\Microsoft\Windows\Temporary Internet Files\Content.IE5\IV7P0A0E\MM900365151[1].gif"/>
          <p:cNvPicPr>
            <a:picLocks noChangeAspect="1" noChangeArrowheads="1" noCrop="1"/>
          </p:cNvPicPr>
          <p:nvPr/>
        </p:nvPicPr>
        <p:blipFill>
          <a:blip r:embed="rId5" cstate="print"/>
          <a:srcRect/>
          <a:stretch>
            <a:fillRect/>
          </a:stretch>
        </p:blipFill>
        <p:spPr bwMode="auto">
          <a:xfrm>
            <a:off x="7505700" y="2971800"/>
            <a:ext cx="1638300" cy="1168047"/>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t>Digestive system</a:t>
            </a:r>
          </a:p>
        </p:txBody>
      </p:sp>
      <p:sp>
        <p:nvSpPr>
          <p:cNvPr id="33795" name="Rectangle 3"/>
          <p:cNvSpPr>
            <a:spLocks noGrp="1" noChangeArrowheads="1"/>
          </p:cNvSpPr>
          <p:nvPr>
            <p:ph idx="1"/>
          </p:nvPr>
        </p:nvSpPr>
        <p:spPr/>
        <p:txBody>
          <a:bodyPr>
            <a:normAutofit/>
          </a:bodyPr>
          <a:lstStyle/>
          <a:p>
            <a:r>
              <a:rPr lang="en-US"/>
              <a:t>Stomach</a:t>
            </a:r>
          </a:p>
          <a:p>
            <a:r>
              <a:rPr lang="en-US"/>
              <a:t>intestine</a:t>
            </a:r>
          </a:p>
          <a:p>
            <a:pPr lvl="1"/>
            <a:r>
              <a:rPr lang="en-US"/>
              <a:t>pyloric</a:t>
            </a:r>
          </a:p>
          <a:p>
            <a:pPr lvl="1"/>
            <a:r>
              <a:rPr lang="en-US"/>
              <a:t>middle</a:t>
            </a:r>
          </a:p>
          <a:p>
            <a:pPr lvl="1"/>
            <a:r>
              <a:rPr lang="en-US"/>
              <a:t>rectal</a:t>
            </a:r>
          </a:p>
          <a:p>
            <a:pPr lvl="1"/>
            <a:r>
              <a:rPr lang="en-US"/>
              <a:t>spiral colon</a:t>
            </a:r>
          </a:p>
          <a:p>
            <a:pPr lvl="1"/>
            <a:r>
              <a:rPr lang="en-US"/>
              <a:t>pyloric cecae</a:t>
            </a:r>
          </a:p>
          <a:p>
            <a:r>
              <a:rPr lang="en-US"/>
              <a:t>liver</a:t>
            </a:r>
          </a:p>
          <a:p>
            <a:r>
              <a:rPr lang="en-US"/>
              <a:t>pancreas</a:t>
            </a:r>
          </a:p>
        </p:txBody>
      </p:sp>
      <p:pic>
        <p:nvPicPr>
          <p:cNvPr id="33796" name="Picture 4" descr="A:\fishguts.gif"/>
          <p:cNvPicPr>
            <a:picLocks noChangeAspect="1" noChangeArrowheads="1"/>
          </p:cNvPicPr>
          <p:nvPr/>
        </p:nvPicPr>
        <p:blipFill>
          <a:blip r:embed="rId2" cstate="print"/>
          <a:srcRect/>
          <a:stretch>
            <a:fillRect/>
          </a:stretch>
        </p:blipFill>
        <p:spPr bwMode="auto">
          <a:xfrm>
            <a:off x="4267200" y="1905000"/>
            <a:ext cx="4648200" cy="4724400"/>
          </a:xfrm>
          <a:prstGeom prst="rect">
            <a:avLst/>
          </a:prstGeom>
          <a:noFill/>
        </p:spPr>
      </p:pic>
    </p:spTree>
    <p:extLst>
      <p:ext uri="{BB962C8B-B14F-4D97-AF65-F5344CB8AC3E}">
        <p14:creationId xmlns:p14="http://schemas.microsoft.com/office/powerpoint/2010/main" val="11184191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t>Nutrition</a:t>
            </a:r>
          </a:p>
        </p:txBody>
      </p:sp>
      <p:sp>
        <p:nvSpPr>
          <p:cNvPr id="37891" name="Rectangle 3"/>
          <p:cNvSpPr>
            <a:spLocks noGrp="1" noChangeArrowheads="1"/>
          </p:cNvSpPr>
          <p:nvPr>
            <p:ph idx="1"/>
          </p:nvPr>
        </p:nvSpPr>
        <p:spPr/>
        <p:txBody>
          <a:bodyPr/>
          <a:lstStyle/>
          <a:p>
            <a:r>
              <a:rPr lang="en-US"/>
              <a:t>Species variation</a:t>
            </a:r>
          </a:p>
          <a:p>
            <a:pPr lvl="1"/>
            <a:r>
              <a:rPr lang="en-US"/>
              <a:t>food</a:t>
            </a:r>
          </a:p>
          <a:p>
            <a:pPr lvl="1"/>
            <a:r>
              <a:rPr lang="en-US"/>
              <a:t>feeding behavior</a:t>
            </a:r>
          </a:p>
          <a:p>
            <a:pPr lvl="2"/>
            <a:r>
              <a:rPr lang="en-US"/>
              <a:t>time</a:t>
            </a:r>
          </a:p>
          <a:p>
            <a:pPr lvl="2"/>
            <a:r>
              <a:rPr lang="en-US"/>
              <a:t>location</a:t>
            </a:r>
          </a:p>
          <a:p>
            <a:pPr lvl="2"/>
            <a:r>
              <a:rPr lang="en-US"/>
              <a:t>obtaining food</a:t>
            </a:r>
          </a:p>
          <a:p>
            <a:r>
              <a:rPr lang="en-US"/>
              <a:t>general fish nutrition</a:t>
            </a:r>
          </a:p>
          <a:p>
            <a:pPr lvl="1"/>
            <a:r>
              <a:rPr lang="en-US"/>
              <a:t>protein and lipids &gt; carbohydrates</a:t>
            </a:r>
          </a:p>
          <a:p>
            <a:pPr lvl="2"/>
            <a:endParaRPr lang="en-US"/>
          </a:p>
        </p:txBody>
      </p:sp>
      <p:pic>
        <p:nvPicPr>
          <p:cNvPr id="86018" name="Picture 2" descr="http://www.firststryke.com/JAWS%20shark%20attacks%20woman.jpg"/>
          <p:cNvPicPr>
            <a:picLocks noChangeAspect="1" noChangeArrowheads="1"/>
          </p:cNvPicPr>
          <p:nvPr/>
        </p:nvPicPr>
        <p:blipFill>
          <a:blip r:embed="rId2" cstate="print"/>
          <a:srcRect/>
          <a:stretch>
            <a:fillRect/>
          </a:stretch>
        </p:blipFill>
        <p:spPr bwMode="auto">
          <a:xfrm>
            <a:off x="4495800" y="1219200"/>
            <a:ext cx="4286250" cy="3314700"/>
          </a:xfrm>
          <a:prstGeom prst="rect">
            <a:avLst/>
          </a:prstGeom>
          <a:noFill/>
        </p:spPr>
      </p:pic>
    </p:spTree>
    <p:extLst>
      <p:ext uri="{BB962C8B-B14F-4D97-AF65-F5344CB8AC3E}">
        <p14:creationId xmlns:p14="http://schemas.microsoft.com/office/powerpoint/2010/main" val="30302732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5080"/>
            <a:ext cx="8229600" cy="1143000"/>
          </a:xfrm>
        </p:spPr>
        <p:txBody>
          <a:bodyPr/>
          <a:lstStyle/>
          <a:p>
            <a:r>
              <a:rPr lang="en-US" dirty="0"/>
              <a:t>Excretory system</a:t>
            </a:r>
          </a:p>
        </p:txBody>
      </p:sp>
      <p:sp>
        <p:nvSpPr>
          <p:cNvPr id="35843" name="Rectangle 3"/>
          <p:cNvSpPr>
            <a:spLocks noGrp="1" noChangeArrowheads="1"/>
          </p:cNvSpPr>
          <p:nvPr>
            <p:ph idx="1"/>
          </p:nvPr>
        </p:nvSpPr>
        <p:spPr>
          <a:xfrm>
            <a:off x="228600" y="1137920"/>
            <a:ext cx="4572000" cy="5186680"/>
          </a:xfrm>
        </p:spPr>
        <p:txBody>
          <a:bodyPr>
            <a:normAutofit fontScale="92500"/>
          </a:bodyPr>
          <a:lstStyle/>
          <a:p>
            <a:r>
              <a:rPr lang="en-US" dirty="0" smtClean="0"/>
              <a:t>Gills (Co2)</a:t>
            </a:r>
            <a:endParaRPr lang="en-US" dirty="0"/>
          </a:p>
          <a:p>
            <a:r>
              <a:rPr lang="en-US" dirty="0"/>
              <a:t>K</a:t>
            </a:r>
            <a:r>
              <a:rPr lang="en-US" dirty="0" smtClean="0"/>
              <a:t>idneys</a:t>
            </a:r>
            <a:endParaRPr lang="en-US" dirty="0"/>
          </a:p>
          <a:p>
            <a:pPr marL="0" indent="0">
              <a:buNone/>
            </a:pPr>
            <a:r>
              <a:rPr lang="en-US" dirty="0"/>
              <a:t>The kidney functions to remove waste from the bloodstream in most animals, but in fish it also has an </a:t>
            </a:r>
            <a:r>
              <a:rPr lang="en-US" dirty="0" err="1"/>
              <a:t>osmoregulatory</a:t>
            </a:r>
            <a:r>
              <a:rPr lang="en-US" dirty="0"/>
              <a:t> function. The kidney is divided into anterior and posterior segments. The anterior segment’s primary function is to produce blood cells (fish have no bone marrow</a:t>
            </a:r>
            <a:r>
              <a:rPr lang="en-US" dirty="0" smtClean="0"/>
              <a:t>). </a:t>
            </a:r>
            <a:r>
              <a:rPr lang="en-US" dirty="0"/>
              <a:t>The posterior kidney is the excretory organ, and regulates osmolality.</a:t>
            </a:r>
          </a:p>
        </p:txBody>
      </p:sp>
      <p:pic>
        <p:nvPicPr>
          <p:cNvPr id="35844" name="Picture 4" descr="A:\fishguts.gif"/>
          <p:cNvPicPr>
            <a:picLocks noChangeAspect="1" noChangeArrowheads="1"/>
          </p:cNvPicPr>
          <p:nvPr/>
        </p:nvPicPr>
        <p:blipFill>
          <a:blip r:embed="rId2" cstate="print"/>
          <a:srcRect/>
          <a:stretch>
            <a:fillRect/>
          </a:stretch>
        </p:blipFill>
        <p:spPr bwMode="auto">
          <a:xfrm>
            <a:off x="4777902" y="1653540"/>
            <a:ext cx="4343400" cy="4953000"/>
          </a:xfrm>
          <a:prstGeom prst="rect">
            <a:avLst/>
          </a:prstGeom>
          <a:noFill/>
        </p:spPr>
      </p:pic>
    </p:spTree>
    <p:extLst>
      <p:ext uri="{BB962C8B-B14F-4D97-AF65-F5344CB8AC3E}">
        <p14:creationId xmlns:p14="http://schemas.microsoft.com/office/powerpoint/2010/main" val="32552233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dirty="0" smtClean="0"/>
              <a:t>Reproductive System </a:t>
            </a:r>
            <a:endParaRPr lang="en-US" dirty="0"/>
          </a:p>
        </p:txBody>
      </p:sp>
      <p:sp>
        <p:nvSpPr>
          <p:cNvPr id="100355" name="Rectangle 3"/>
          <p:cNvSpPr>
            <a:spLocks noGrp="1" noChangeArrowheads="1"/>
          </p:cNvSpPr>
          <p:nvPr>
            <p:ph idx="1"/>
          </p:nvPr>
        </p:nvSpPr>
        <p:spPr/>
        <p:txBody>
          <a:bodyPr/>
          <a:lstStyle/>
          <a:p>
            <a:r>
              <a:rPr lang="en-US" dirty="0"/>
              <a:t>females </a:t>
            </a:r>
            <a:r>
              <a:rPr lang="en-US" dirty="0" smtClean="0"/>
              <a:t>(ovaries) and males (testes) </a:t>
            </a:r>
            <a:endParaRPr lang="en-US" dirty="0"/>
          </a:p>
          <a:p>
            <a:r>
              <a:rPr lang="en-US" dirty="0" smtClean="0"/>
              <a:t>Hermaphrodites (change sex according to the age and environment) </a:t>
            </a:r>
            <a:endParaRPr lang="en-US" dirty="0"/>
          </a:p>
          <a:p>
            <a:pPr lvl="1"/>
            <a:endParaRPr lang="en-US" dirty="0"/>
          </a:p>
          <a:p>
            <a:pPr lvl="1"/>
            <a:endParaRPr lang="en-US" dirty="0"/>
          </a:p>
        </p:txBody>
      </p:sp>
      <p:pic>
        <p:nvPicPr>
          <p:cNvPr id="100356" name="Picture 4" descr="A:\smiling b&amp;w fish.gif"/>
          <p:cNvPicPr>
            <a:picLocks noChangeAspect="1" noChangeArrowheads="1"/>
          </p:cNvPicPr>
          <p:nvPr/>
        </p:nvPicPr>
        <p:blipFill>
          <a:blip r:embed="rId2" cstate="print"/>
          <a:srcRect/>
          <a:stretch>
            <a:fillRect/>
          </a:stretch>
        </p:blipFill>
        <p:spPr bwMode="auto">
          <a:xfrm>
            <a:off x="3810000" y="3200400"/>
            <a:ext cx="3438525" cy="2590800"/>
          </a:xfrm>
          <a:prstGeom prst="rect">
            <a:avLst/>
          </a:prstGeom>
          <a:noFill/>
        </p:spPr>
      </p:pic>
    </p:spTree>
    <p:extLst>
      <p:ext uri="{BB962C8B-B14F-4D97-AF65-F5344CB8AC3E}">
        <p14:creationId xmlns:p14="http://schemas.microsoft.com/office/powerpoint/2010/main" val="3632825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Reproductive system</a:t>
            </a:r>
          </a:p>
        </p:txBody>
      </p:sp>
      <p:sp>
        <p:nvSpPr>
          <p:cNvPr id="43011" name="Rectangle 3"/>
          <p:cNvSpPr>
            <a:spLocks noGrp="1" noChangeArrowheads="1"/>
          </p:cNvSpPr>
          <p:nvPr>
            <p:ph idx="1"/>
          </p:nvPr>
        </p:nvSpPr>
        <p:spPr/>
        <p:txBody>
          <a:bodyPr/>
          <a:lstStyle/>
          <a:p>
            <a:r>
              <a:rPr lang="en-US"/>
              <a:t>female</a:t>
            </a:r>
          </a:p>
          <a:p>
            <a:pPr lvl="1"/>
            <a:r>
              <a:rPr lang="en-US"/>
              <a:t>ovaries</a:t>
            </a:r>
          </a:p>
          <a:p>
            <a:pPr lvl="1"/>
            <a:r>
              <a:rPr lang="en-US"/>
              <a:t>oviduct</a:t>
            </a:r>
          </a:p>
          <a:p>
            <a:pPr lvl="1"/>
            <a:r>
              <a:rPr lang="en-US"/>
              <a:t>no uterus</a:t>
            </a:r>
          </a:p>
          <a:p>
            <a:r>
              <a:rPr lang="en-US"/>
              <a:t>male </a:t>
            </a:r>
          </a:p>
          <a:p>
            <a:pPr lvl="1"/>
            <a:r>
              <a:rPr lang="en-US"/>
              <a:t>testes</a:t>
            </a:r>
          </a:p>
          <a:p>
            <a:pPr lvl="1"/>
            <a:endParaRPr lang="en-US"/>
          </a:p>
        </p:txBody>
      </p:sp>
      <p:pic>
        <p:nvPicPr>
          <p:cNvPr id="130050" name="Picture 2" descr="http://img2.allvoices.com/thumbs/event/598/486/65387719-fish-first.jpg"/>
          <p:cNvPicPr>
            <a:picLocks noChangeAspect="1" noChangeArrowheads="1"/>
          </p:cNvPicPr>
          <p:nvPr/>
        </p:nvPicPr>
        <p:blipFill>
          <a:blip r:embed="rId2" cstate="print"/>
          <a:srcRect/>
          <a:stretch>
            <a:fillRect/>
          </a:stretch>
        </p:blipFill>
        <p:spPr bwMode="auto">
          <a:xfrm>
            <a:off x="3448050" y="2667000"/>
            <a:ext cx="5695950" cy="4619625"/>
          </a:xfrm>
          <a:prstGeom prst="rect">
            <a:avLst/>
          </a:prstGeom>
          <a:noFill/>
        </p:spPr>
      </p:pic>
    </p:spTree>
    <p:extLst>
      <p:ext uri="{BB962C8B-B14F-4D97-AF65-F5344CB8AC3E}">
        <p14:creationId xmlns:p14="http://schemas.microsoft.com/office/powerpoint/2010/main" val="21665352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t>Fertilization</a:t>
            </a:r>
          </a:p>
        </p:txBody>
      </p:sp>
      <p:sp>
        <p:nvSpPr>
          <p:cNvPr id="102403" name="Rectangle 3"/>
          <p:cNvSpPr>
            <a:spLocks noGrp="1" noChangeArrowheads="1"/>
          </p:cNvSpPr>
          <p:nvPr>
            <p:ph idx="1"/>
          </p:nvPr>
        </p:nvSpPr>
        <p:spPr>
          <a:xfrm>
            <a:off x="1371600" y="1828800"/>
            <a:ext cx="7772400" cy="4114800"/>
          </a:xfrm>
        </p:spPr>
        <p:txBody>
          <a:bodyPr/>
          <a:lstStyle/>
          <a:p>
            <a:r>
              <a:rPr lang="en-US" dirty="0"/>
              <a:t>External fertilization</a:t>
            </a:r>
          </a:p>
          <a:p>
            <a:pPr lvl="1"/>
            <a:r>
              <a:rPr lang="en-US" dirty="0"/>
              <a:t>open-</a:t>
            </a:r>
            <a:r>
              <a:rPr lang="en-US" dirty="0" err="1"/>
              <a:t>spawners</a:t>
            </a:r>
            <a:endParaRPr lang="en-US" dirty="0"/>
          </a:p>
          <a:p>
            <a:pPr lvl="1"/>
            <a:r>
              <a:rPr lang="en-US" dirty="0"/>
              <a:t>substrates</a:t>
            </a:r>
          </a:p>
          <a:p>
            <a:r>
              <a:rPr lang="en-US" dirty="0"/>
              <a:t>Internal </a:t>
            </a:r>
            <a:r>
              <a:rPr lang="en-US" dirty="0" smtClean="0"/>
              <a:t>fertilization</a:t>
            </a:r>
          </a:p>
          <a:p>
            <a:pPr lvl="1"/>
            <a:r>
              <a:rPr lang="en-US" dirty="0" smtClean="0"/>
              <a:t>Egg layers or </a:t>
            </a:r>
            <a:r>
              <a:rPr lang="en-US" dirty="0" err="1" smtClean="0"/>
              <a:t>oviparus</a:t>
            </a:r>
            <a:endParaRPr lang="en-US" dirty="0"/>
          </a:p>
        </p:txBody>
      </p:sp>
      <p:pic>
        <p:nvPicPr>
          <p:cNvPr id="102404" name="Picture 4" descr="A:\salmon eggs.gif"/>
          <p:cNvPicPr>
            <a:picLocks noChangeAspect="1" noChangeArrowheads="1"/>
          </p:cNvPicPr>
          <p:nvPr/>
        </p:nvPicPr>
        <p:blipFill>
          <a:blip r:embed="rId2" cstate="print"/>
          <a:srcRect/>
          <a:stretch>
            <a:fillRect/>
          </a:stretch>
        </p:blipFill>
        <p:spPr bwMode="auto">
          <a:xfrm>
            <a:off x="5105400" y="2362200"/>
            <a:ext cx="3733800" cy="3663950"/>
          </a:xfrm>
          <a:prstGeom prst="rect">
            <a:avLst/>
          </a:prstGeom>
          <a:noFill/>
        </p:spPr>
      </p:pic>
    </p:spTree>
    <p:extLst>
      <p:ext uri="{BB962C8B-B14F-4D97-AF65-F5344CB8AC3E}">
        <p14:creationId xmlns:p14="http://schemas.microsoft.com/office/powerpoint/2010/main" val="32330808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Gestation</a:t>
            </a:r>
          </a:p>
        </p:txBody>
      </p:sp>
      <p:sp>
        <p:nvSpPr>
          <p:cNvPr id="45059" name="Rectangle 3"/>
          <p:cNvSpPr>
            <a:spLocks noGrp="1" noChangeArrowheads="1"/>
          </p:cNvSpPr>
          <p:nvPr>
            <p:ph idx="1"/>
          </p:nvPr>
        </p:nvSpPr>
        <p:spPr/>
        <p:txBody>
          <a:bodyPr/>
          <a:lstStyle/>
          <a:p>
            <a:r>
              <a:rPr lang="en-US"/>
              <a:t>oviparous</a:t>
            </a:r>
          </a:p>
          <a:p>
            <a:r>
              <a:rPr lang="en-US"/>
              <a:t>ovoviviparous</a:t>
            </a:r>
          </a:p>
          <a:p>
            <a:r>
              <a:rPr lang="en-US"/>
              <a:t>viviparous</a:t>
            </a:r>
          </a:p>
        </p:txBody>
      </p:sp>
      <p:sp>
        <p:nvSpPr>
          <p:cNvPr id="5" name="Rectangle 4"/>
          <p:cNvSpPr/>
          <p:nvPr/>
        </p:nvSpPr>
        <p:spPr>
          <a:xfrm>
            <a:off x="228600" y="4419600"/>
            <a:ext cx="4572000" cy="1477328"/>
          </a:xfrm>
          <a:prstGeom prst="rect">
            <a:avLst/>
          </a:prstGeom>
        </p:spPr>
        <p:txBody>
          <a:bodyPr>
            <a:spAutoFit/>
          </a:bodyPr>
          <a:lstStyle/>
          <a:p>
            <a:r>
              <a:rPr lang="en-US" dirty="0" smtClean="0"/>
              <a:t>Gestation periods vary from 28 to 114 days. Most of the live-bearing species sold for aquariums such as Mollies, </a:t>
            </a:r>
            <a:r>
              <a:rPr lang="en-US" dirty="0" err="1" smtClean="0"/>
              <a:t>Platies</a:t>
            </a:r>
            <a:r>
              <a:rPr lang="en-US" dirty="0" smtClean="0"/>
              <a:t>, guppies and Swordtails typically gestate for about 28 to 34 days</a:t>
            </a:r>
            <a:endParaRPr lang="en-US" dirty="0"/>
          </a:p>
        </p:txBody>
      </p:sp>
      <p:pic>
        <p:nvPicPr>
          <p:cNvPr id="79874" name="Picture 2" descr="http://static.howstuffworks.com/gif/black-molly-1.jpg"/>
          <p:cNvPicPr>
            <a:picLocks noChangeAspect="1" noChangeArrowheads="1"/>
          </p:cNvPicPr>
          <p:nvPr/>
        </p:nvPicPr>
        <p:blipFill>
          <a:blip r:embed="rId2" cstate="print"/>
          <a:srcRect/>
          <a:stretch>
            <a:fillRect/>
          </a:stretch>
        </p:blipFill>
        <p:spPr bwMode="auto">
          <a:xfrm>
            <a:off x="4267200" y="1143000"/>
            <a:ext cx="3810000" cy="2105025"/>
          </a:xfrm>
          <a:prstGeom prst="rect">
            <a:avLst/>
          </a:prstGeom>
          <a:noFill/>
        </p:spPr>
      </p:pic>
      <p:pic>
        <p:nvPicPr>
          <p:cNvPr id="79876" name="Picture 4" descr="http://s3.amazonaws.com/tc-photos/11442/product/standard/519238.jpg"/>
          <p:cNvPicPr>
            <a:picLocks noChangeAspect="1" noChangeArrowheads="1"/>
          </p:cNvPicPr>
          <p:nvPr/>
        </p:nvPicPr>
        <p:blipFill>
          <a:blip r:embed="rId3" cstate="print"/>
          <a:srcRect/>
          <a:stretch>
            <a:fillRect/>
          </a:stretch>
        </p:blipFill>
        <p:spPr bwMode="auto">
          <a:xfrm>
            <a:off x="5410200" y="3581400"/>
            <a:ext cx="2857500" cy="2857500"/>
          </a:xfrm>
          <a:prstGeom prst="rect">
            <a:avLst/>
          </a:prstGeom>
          <a:noFill/>
        </p:spPr>
      </p:pic>
    </p:spTree>
    <p:extLst>
      <p:ext uri="{BB962C8B-B14F-4D97-AF65-F5344CB8AC3E}">
        <p14:creationId xmlns:p14="http://schemas.microsoft.com/office/powerpoint/2010/main" val="16052008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p:txBody>
          <a:bodyPr/>
          <a:lstStyle/>
          <a:p>
            <a:endParaRPr lang="en-US" dirty="0"/>
          </a:p>
        </p:txBody>
      </p:sp>
      <p:sp>
        <p:nvSpPr>
          <p:cNvPr id="76803" name="Rectangle 3"/>
          <p:cNvSpPr>
            <a:spLocks noGrp="1" noChangeArrowheads="1"/>
          </p:cNvSpPr>
          <p:nvPr>
            <p:ph type="subTitle" idx="1"/>
          </p:nvPr>
        </p:nvSpPr>
        <p:spPr>
          <a:xfrm>
            <a:off x="228600" y="3276600"/>
            <a:ext cx="7854696" cy="1752600"/>
          </a:xfrm>
        </p:spPr>
        <p:txBody>
          <a:bodyPr>
            <a:normAutofit fontScale="92500" lnSpcReduction="20000"/>
          </a:bodyPr>
          <a:lstStyle/>
          <a:p>
            <a:r>
              <a:rPr lang="en-US" sz="6000" dirty="0"/>
              <a:t>WATER </a:t>
            </a:r>
            <a:r>
              <a:rPr lang="en-US" sz="6000" dirty="0" smtClean="0"/>
              <a:t>QUALITY</a:t>
            </a:r>
          </a:p>
          <a:p>
            <a:r>
              <a:rPr lang="en-US" sz="6000" dirty="0" smtClean="0"/>
              <a:t>And Husbandry </a:t>
            </a:r>
            <a:endParaRPr lang="en-US" sz="6000" dirty="0"/>
          </a:p>
        </p:txBody>
      </p:sp>
      <p:pic>
        <p:nvPicPr>
          <p:cNvPr id="7" name="Picture 1" descr="C:\Users\user\AppData\Local\Microsoft\Windows\Temporary Internet Files\Content.IE5\IV7P0A0E\MM900300492[1].gif"/>
          <p:cNvPicPr>
            <a:picLocks noChangeAspect="1" noChangeArrowheads="1" noCrop="1"/>
          </p:cNvPicPr>
          <p:nvPr/>
        </p:nvPicPr>
        <p:blipFill>
          <a:blip r:embed="rId2" cstate="print"/>
          <a:srcRect/>
          <a:stretch>
            <a:fillRect/>
          </a:stretch>
        </p:blipFill>
        <p:spPr bwMode="auto">
          <a:xfrm>
            <a:off x="2389742" y="762000"/>
            <a:ext cx="2906158" cy="241211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smtClean="0"/>
              <a:t>Husbandry </a:t>
            </a:r>
            <a:endParaRPr lang="en-US" dirty="0"/>
          </a:p>
        </p:txBody>
      </p:sp>
      <p:sp>
        <p:nvSpPr>
          <p:cNvPr id="48131" name="Rectangle 3"/>
          <p:cNvSpPr>
            <a:spLocks noGrp="1" noChangeArrowheads="1"/>
          </p:cNvSpPr>
          <p:nvPr>
            <p:ph idx="1"/>
          </p:nvPr>
        </p:nvSpPr>
        <p:spPr>
          <a:xfrm>
            <a:off x="457200" y="1935480"/>
            <a:ext cx="8458200" cy="4389120"/>
          </a:xfrm>
        </p:spPr>
        <p:txBody>
          <a:bodyPr>
            <a:normAutofit/>
          </a:bodyPr>
          <a:lstStyle/>
          <a:p>
            <a:pPr marL="393192" lvl="1" indent="0">
              <a:buNone/>
            </a:pPr>
            <a:r>
              <a:rPr lang="en-US" dirty="0"/>
              <a:t>Aquarium fish can be divided into three broad categories: </a:t>
            </a:r>
            <a:endParaRPr lang="en-US" dirty="0" smtClean="0"/>
          </a:p>
          <a:p>
            <a:pPr lvl="1"/>
            <a:r>
              <a:rPr lang="en-US" dirty="0" smtClean="0"/>
              <a:t>temperate freshwater (brackish): </a:t>
            </a:r>
            <a:r>
              <a:rPr lang="en-US" dirty="0"/>
              <a:t>cyprinid species, goldfish and koi</a:t>
            </a:r>
            <a:endParaRPr lang="en-US" dirty="0" smtClean="0"/>
          </a:p>
          <a:p>
            <a:pPr lvl="1"/>
            <a:r>
              <a:rPr lang="en-US" dirty="0" smtClean="0"/>
              <a:t>tropical freshwater:</a:t>
            </a:r>
            <a:r>
              <a:rPr lang="en-US" dirty="0"/>
              <a:t> guppies, mollies, tetras, angelfish, </a:t>
            </a:r>
            <a:r>
              <a:rPr lang="en-US" dirty="0" err="1"/>
              <a:t>gouramis</a:t>
            </a:r>
            <a:r>
              <a:rPr lang="en-US" dirty="0"/>
              <a:t>, swordtails, rainbow fish and some cichlids</a:t>
            </a:r>
            <a:endParaRPr lang="en-US" dirty="0" smtClean="0"/>
          </a:p>
          <a:p>
            <a:pPr lvl="1"/>
            <a:r>
              <a:rPr lang="en-US" dirty="0" smtClean="0"/>
              <a:t>tropical </a:t>
            </a:r>
            <a:r>
              <a:rPr lang="en-US" dirty="0"/>
              <a:t>saltwater </a:t>
            </a:r>
            <a:r>
              <a:rPr lang="en-US" dirty="0" smtClean="0"/>
              <a:t>fish: most salt water fish are wild- </a:t>
            </a:r>
            <a:r>
              <a:rPr lang="en-US" dirty="0" err="1" smtClean="0"/>
              <a:t>cought</a:t>
            </a:r>
            <a:r>
              <a:rPr lang="en-US" dirty="0" smtClean="0"/>
              <a:t> ex. clown fish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Good fish husbandry is proper water quality </a:t>
            </a:r>
            <a:endParaRPr lang="en-US" dirty="0"/>
          </a:p>
        </p:txBody>
      </p:sp>
      <p:sp>
        <p:nvSpPr>
          <p:cNvPr id="3" name="Content Placeholder 2"/>
          <p:cNvSpPr>
            <a:spLocks noGrp="1"/>
          </p:cNvSpPr>
          <p:nvPr>
            <p:ph idx="1"/>
          </p:nvPr>
        </p:nvSpPr>
        <p:spPr/>
        <p:txBody>
          <a:bodyPr/>
          <a:lstStyle/>
          <a:p>
            <a:r>
              <a:rPr lang="en-US" dirty="0"/>
              <a:t>In nature, water is purified by precipitation, filtering through sand and sediment, and inhabitant bacteria.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135789"/>
            <a:ext cx="5581147" cy="3717131"/>
          </a:xfrm>
          <a:prstGeom prst="rect">
            <a:avLst/>
          </a:prstGeom>
        </p:spPr>
      </p:pic>
    </p:spTree>
    <p:extLst>
      <p:ext uri="{BB962C8B-B14F-4D97-AF65-F5344CB8AC3E}">
        <p14:creationId xmlns:p14="http://schemas.microsoft.com/office/powerpoint/2010/main" val="12469393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a:t>Osteichthyes: Bony Fish </a:t>
            </a:r>
            <a:br>
              <a:rPr lang="en-US"/>
            </a:br>
            <a:endParaRPr lang="en-US"/>
          </a:p>
        </p:txBody>
      </p:sp>
      <p:sp>
        <p:nvSpPr>
          <p:cNvPr id="18435" name="Rectangle 3"/>
          <p:cNvSpPr>
            <a:spLocks noGrp="1" noChangeArrowheads="1"/>
          </p:cNvSpPr>
          <p:nvPr>
            <p:ph idx="1"/>
          </p:nvPr>
        </p:nvSpPr>
        <p:spPr>
          <a:xfrm>
            <a:off x="457200" y="1371600"/>
            <a:ext cx="7772400" cy="4114800"/>
          </a:xfrm>
        </p:spPr>
        <p:txBody>
          <a:bodyPr>
            <a:normAutofit fontScale="85000" lnSpcReduction="20000"/>
          </a:bodyPr>
          <a:lstStyle/>
          <a:p>
            <a:pPr>
              <a:lnSpc>
                <a:spcPct val="90000"/>
              </a:lnSpc>
              <a:buFontTx/>
              <a:buNone/>
            </a:pPr>
            <a:r>
              <a:rPr lang="en-US" sz="2800" b="1"/>
              <a:t>Kingdom: Animalia</a:t>
            </a:r>
          </a:p>
          <a:p>
            <a:pPr>
              <a:lnSpc>
                <a:spcPct val="90000"/>
              </a:lnSpc>
              <a:buFontTx/>
              <a:buNone/>
            </a:pPr>
            <a:r>
              <a:rPr lang="en-US" sz="2800" b="1"/>
              <a:t>Phylum: Chordate</a:t>
            </a:r>
          </a:p>
          <a:p>
            <a:pPr>
              <a:lnSpc>
                <a:spcPct val="90000"/>
              </a:lnSpc>
              <a:buFontTx/>
              <a:buNone/>
            </a:pPr>
            <a:r>
              <a:rPr lang="en-US" sz="2800" b="1"/>
              <a:t>Subphylum: Vertebrate</a:t>
            </a:r>
          </a:p>
          <a:p>
            <a:pPr>
              <a:lnSpc>
                <a:spcPct val="90000"/>
              </a:lnSpc>
              <a:buFontTx/>
              <a:buNone/>
            </a:pPr>
            <a:r>
              <a:rPr lang="en-US" sz="2800" b="1"/>
              <a:t>Class: Osteichthyes</a:t>
            </a:r>
          </a:p>
          <a:p>
            <a:pPr>
              <a:lnSpc>
                <a:spcPct val="90000"/>
              </a:lnSpc>
              <a:buFontTx/>
              <a:buNone/>
            </a:pPr>
            <a:endParaRPr lang="en-US" sz="2800" b="1"/>
          </a:p>
          <a:p>
            <a:pPr>
              <a:lnSpc>
                <a:spcPct val="90000"/>
              </a:lnSpc>
            </a:pPr>
            <a:r>
              <a:rPr lang="en-US" sz="2800" b="1"/>
              <a:t>Fish</a:t>
            </a:r>
            <a:r>
              <a:rPr lang="en-US" sz="2800"/>
              <a:t> are </a:t>
            </a:r>
            <a:r>
              <a:rPr lang="en-US" sz="2800" u="sng"/>
              <a:t>aquatic vertebrates</a:t>
            </a:r>
            <a:r>
              <a:rPr lang="en-US" sz="2800"/>
              <a:t> that are typically  </a:t>
            </a:r>
            <a:r>
              <a:rPr lang="en-US" sz="2800" u="sng"/>
              <a:t>Ectotherms (cold-blooded)</a:t>
            </a:r>
          </a:p>
          <a:p>
            <a:pPr>
              <a:lnSpc>
                <a:spcPct val="90000"/>
              </a:lnSpc>
            </a:pPr>
            <a:r>
              <a:rPr lang="en-US" sz="2800"/>
              <a:t>Covered with scales</a:t>
            </a:r>
          </a:p>
          <a:p>
            <a:pPr>
              <a:lnSpc>
                <a:spcPct val="90000"/>
              </a:lnSpc>
            </a:pPr>
            <a:r>
              <a:rPr lang="en-US" sz="2800"/>
              <a:t>Has a gill cover called an </a:t>
            </a:r>
            <a:r>
              <a:rPr lang="en-US" sz="2800" u="sng"/>
              <a:t>OPERCULUM</a:t>
            </a:r>
          </a:p>
          <a:p>
            <a:pPr>
              <a:lnSpc>
                <a:spcPct val="90000"/>
              </a:lnSpc>
            </a:pPr>
            <a:r>
              <a:rPr lang="en-US" sz="2800"/>
              <a:t>Minimal Protective Mucus, nonselective defense against bacteria </a:t>
            </a:r>
          </a:p>
          <a:p>
            <a:pPr>
              <a:lnSpc>
                <a:spcPct val="90000"/>
              </a:lnSpc>
            </a:pPr>
            <a:r>
              <a:rPr lang="en-US" sz="2800"/>
              <a:t>Multiple sets of paired fins and unpaired fins</a:t>
            </a:r>
          </a:p>
          <a:p>
            <a:pPr>
              <a:lnSpc>
                <a:spcPct val="90000"/>
              </a:lnSpc>
            </a:pPr>
            <a:endParaRPr lang="en-US" sz="2800"/>
          </a:p>
          <a:p>
            <a:pPr>
              <a:lnSpc>
                <a:spcPct val="90000"/>
              </a:lnSpc>
            </a:pPr>
            <a:endParaRPr lang="en-US" sz="28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t>
            </a:r>
            <a:r>
              <a:rPr lang="en-US" dirty="0"/>
              <a:t>Q</a:t>
            </a:r>
            <a:r>
              <a:rPr lang="en-US" dirty="0" smtClean="0"/>
              <a:t>uality </a:t>
            </a:r>
            <a:endParaRPr lang="en-US" dirty="0"/>
          </a:p>
        </p:txBody>
      </p:sp>
      <p:sp>
        <p:nvSpPr>
          <p:cNvPr id="3" name="Content Placeholder 2"/>
          <p:cNvSpPr>
            <a:spLocks noGrp="1"/>
          </p:cNvSpPr>
          <p:nvPr>
            <p:ph idx="1"/>
          </p:nvPr>
        </p:nvSpPr>
        <p:spPr/>
        <p:txBody>
          <a:bodyPr/>
          <a:lstStyle/>
          <a:p>
            <a:r>
              <a:rPr lang="en-US" dirty="0"/>
              <a:t>Fish waste, dead plants, and uneaten food all contribute to ammonia in the fish tank. Ammonia is toxic to </a:t>
            </a:r>
            <a:r>
              <a:rPr lang="en-US" dirty="0" smtClean="0"/>
              <a:t>fish.</a:t>
            </a:r>
          </a:p>
          <a:p>
            <a:r>
              <a:rPr lang="en-US" dirty="0" err="1"/>
              <a:t>Nitrosomas</a:t>
            </a:r>
            <a:r>
              <a:rPr lang="en-US" dirty="0"/>
              <a:t> bacteria oxidize ammonia, breaking it down into nitrite. </a:t>
            </a:r>
            <a:endParaRPr lang="en-US" dirty="0" smtClean="0"/>
          </a:p>
          <a:p>
            <a:r>
              <a:rPr lang="en-US" dirty="0" smtClean="0"/>
              <a:t>Nitrite </a:t>
            </a:r>
            <a:r>
              <a:rPr lang="en-US" dirty="0"/>
              <a:t>is also toxic to fish, even in small amounts. </a:t>
            </a:r>
            <a:endParaRPr lang="en-US" dirty="0" smtClean="0"/>
          </a:p>
          <a:p>
            <a:r>
              <a:rPr lang="en-US" dirty="0" err="1" smtClean="0"/>
              <a:t>Nitrobacter</a:t>
            </a:r>
            <a:r>
              <a:rPr lang="en-US" dirty="0"/>
              <a:t>, is required to further reduce nitrite into nitrate.</a:t>
            </a:r>
          </a:p>
        </p:txBody>
      </p:sp>
    </p:spTree>
    <p:extLst>
      <p:ext uri="{BB962C8B-B14F-4D97-AF65-F5344CB8AC3E}">
        <p14:creationId xmlns:p14="http://schemas.microsoft.com/office/powerpoint/2010/main" val="18259946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219200" y="533400"/>
            <a:ext cx="7772400" cy="1143000"/>
          </a:xfrm>
        </p:spPr>
        <p:txBody>
          <a:bodyPr/>
          <a:lstStyle/>
          <a:p>
            <a:r>
              <a:rPr lang="en-US"/>
              <a:t>Nitrification</a:t>
            </a:r>
          </a:p>
        </p:txBody>
      </p:sp>
      <p:sp>
        <p:nvSpPr>
          <p:cNvPr id="79875" name="Rectangle 3"/>
          <p:cNvSpPr>
            <a:spLocks noGrp="1" noChangeArrowheads="1"/>
          </p:cNvSpPr>
          <p:nvPr>
            <p:ph idx="1"/>
          </p:nvPr>
        </p:nvSpPr>
        <p:spPr>
          <a:xfrm>
            <a:off x="1625600" y="1905000"/>
            <a:ext cx="7772400" cy="4114800"/>
          </a:xfrm>
        </p:spPr>
        <p:txBody>
          <a:bodyPr>
            <a:normAutofit lnSpcReduction="10000"/>
          </a:bodyPr>
          <a:lstStyle/>
          <a:p>
            <a:pPr defTabSz="457200">
              <a:lnSpc>
                <a:spcPct val="90000"/>
              </a:lnSpc>
              <a:tabLst>
                <a:tab pos="8232775" algn="l"/>
              </a:tabLst>
            </a:pPr>
            <a:r>
              <a:rPr lang="en-US" sz="2800" i="1"/>
              <a:t>               </a:t>
            </a:r>
            <a:r>
              <a:rPr lang="en-US" sz="2800"/>
              <a:t>Bacteria</a:t>
            </a:r>
            <a:r>
              <a:rPr lang="en-US" sz="2800" i="1"/>
              <a:t>               </a:t>
            </a:r>
            <a:r>
              <a:rPr lang="en-US" sz="2800"/>
              <a:t>Bacteria</a:t>
            </a:r>
            <a:endParaRPr lang="en-US" sz="2800" i="1"/>
          </a:p>
          <a:p>
            <a:pPr defTabSz="457200">
              <a:lnSpc>
                <a:spcPct val="90000"/>
              </a:lnSpc>
              <a:tabLst>
                <a:tab pos="8232775" algn="l"/>
              </a:tabLst>
            </a:pPr>
            <a:r>
              <a:rPr lang="en-US" sz="2800"/>
              <a:t>              (</a:t>
            </a:r>
            <a:r>
              <a:rPr lang="en-US" sz="2800" i="1"/>
              <a:t>Nitrosomas</a:t>
            </a:r>
            <a:r>
              <a:rPr lang="en-US" sz="2800"/>
              <a:t>)</a:t>
            </a:r>
            <a:r>
              <a:rPr lang="en-US" sz="2800" i="1"/>
              <a:t>     </a:t>
            </a:r>
            <a:r>
              <a:rPr lang="en-US" sz="2800"/>
              <a:t>(</a:t>
            </a:r>
            <a:r>
              <a:rPr lang="en-US" sz="2800" i="1"/>
              <a:t>Nitrobacter</a:t>
            </a:r>
            <a:r>
              <a:rPr lang="en-US" sz="2800"/>
              <a:t>)</a:t>
            </a:r>
            <a:endParaRPr lang="en-US" sz="2800" i="1"/>
          </a:p>
          <a:p>
            <a:pPr lvl="1" defTabSz="457200">
              <a:lnSpc>
                <a:spcPct val="90000"/>
              </a:lnSpc>
              <a:tabLst>
                <a:tab pos="8232775" algn="l"/>
              </a:tabLst>
            </a:pPr>
            <a:endParaRPr lang="en-US" sz="2400"/>
          </a:p>
          <a:p>
            <a:pPr lvl="1" defTabSz="457200">
              <a:lnSpc>
                <a:spcPct val="90000"/>
              </a:lnSpc>
              <a:tabLst>
                <a:tab pos="8232775" algn="l"/>
              </a:tabLst>
            </a:pPr>
            <a:r>
              <a:rPr lang="en-US" sz="2400"/>
              <a:t>ammonia                      nitrite                         nitrate        	  	</a:t>
            </a:r>
            <a:r>
              <a:rPr lang="en-US" sz="2400" i="1"/>
              <a:t>                       					</a:t>
            </a:r>
          </a:p>
        </p:txBody>
      </p:sp>
      <p:sp>
        <p:nvSpPr>
          <p:cNvPr id="79876" name="AutoShape 4"/>
          <p:cNvSpPr>
            <a:spLocks noChangeArrowheads="1"/>
          </p:cNvSpPr>
          <p:nvPr/>
        </p:nvSpPr>
        <p:spPr bwMode="auto">
          <a:xfrm>
            <a:off x="3810000" y="3733800"/>
            <a:ext cx="976313" cy="485775"/>
          </a:xfrm>
          <a:prstGeom prst="rightArrow">
            <a:avLst>
              <a:gd name="adj1" fmla="val 50000"/>
              <a:gd name="adj2" fmla="val 50245"/>
            </a:avLst>
          </a:prstGeom>
          <a:solidFill>
            <a:schemeClr val="accent1"/>
          </a:solidFill>
          <a:ln w="12700">
            <a:solidFill>
              <a:schemeClr val="tx1"/>
            </a:solidFill>
            <a:miter lim="800000"/>
            <a:headEnd type="none" w="sm" len="sm"/>
            <a:tailEnd type="none" w="sm" len="sm"/>
          </a:ln>
          <a:effectLst/>
        </p:spPr>
        <p:txBody>
          <a:bodyPr wrap="none" anchor="ctr"/>
          <a:lstStyle/>
          <a:p>
            <a:endParaRPr lang="en-US"/>
          </a:p>
        </p:txBody>
      </p:sp>
      <p:sp>
        <p:nvSpPr>
          <p:cNvPr id="79877" name="AutoShape 5"/>
          <p:cNvSpPr>
            <a:spLocks noChangeArrowheads="1"/>
          </p:cNvSpPr>
          <p:nvPr/>
        </p:nvSpPr>
        <p:spPr bwMode="auto">
          <a:xfrm>
            <a:off x="6400800" y="3733800"/>
            <a:ext cx="976313" cy="485775"/>
          </a:xfrm>
          <a:prstGeom prst="rightArrow">
            <a:avLst>
              <a:gd name="adj1" fmla="val 50000"/>
              <a:gd name="adj2" fmla="val 50245"/>
            </a:avLst>
          </a:prstGeom>
          <a:solidFill>
            <a:schemeClr val="accent1"/>
          </a:solidFill>
          <a:ln w="12700">
            <a:solidFill>
              <a:schemeClr val="tx1"/>
            </a:solidFill>
            <a:miter lim="800000"/>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Ammonia</a:t>
            </a:r>
          </a:p>
        </p:txBody>
      </p:sp>
      <p:sp>
        <p:nvSpPr>
          <p:cNvPr id="78851" name="Rectangle 3"/>
          <p:cNvSpPr>
            <a:spLocks noGrp="1" noChangeArrowheads="1"/>
          </p:cNvSpPr>
          <p:nvPr>
            <p:ph idx="1"/>
          </p:nvPr>
        </p:nvSpPr>
        <p:spPr/>
        <p:txBody>
          <a:bodyPr/>
          <a:lstStyle/>
          <a:p>
            <a:r>
              <a:rPr lang="en-US"/>
              <a:t>Nitrogenous </a:t>
            </a:r>
          </a:p>
          <a:p>
            <a:r>
              <a:rPr lang="en-US"/>
              <a:t>fish waste product</a:t>
            </a:r>
          </a:p>
          <a:p>
            <a:r>
              <a:rPr lang="en-US"/>
              <a:t>toxic</a:t>
            </a:r>
          </a:p>
        </p:txBody>
      </p:sp>
      <p:pic>
        <p:nvPicPr>
          <p:cNvPr id="70658" name="Picture 2" descr="File:School of Pterocaesio chrysozona in Papua New Guinea 1.jpg">
            <a:hlinkClick r:id="rId2"/>
          </p:cNvPr>
          <p:cNvPicPr>
            <a:picLocks noChangeAspect="1" noChangeArrowheads="1"/>
          </p:cNvPicPr>
          <p:nvPr/>
        </p:nvPicPr>
        <p:blipFill>
          <a:blip r:embed="rId3" cstate="print"/>
          <a:srcRect/>
          <a:stretch>
            <a:fillRect/>
          </a:stretch>
        </p:blipFill>
        <p:spPr bwMode="auto">
          <a:xfrm>
            <a:off x="3886200" y="2590800"/>
            <a:ext cx="4876800" cy="3657600"/>
          </a:xfrm>
          <a:prstGeom prst="rect">
            <a:avLst/>
          </a:prstGeom>
          <a:noFill/>
        </p:spPr>
      </p:pic>
    </p:spTree>
    <p:extLst>
      <p:ext uri="{BB962C8B-B14F-4D97-AF65-F5344CB8AC3E}">
        <p14:creationId xmlns:p14="http://schemas.microsoft.com/office/powerpoint/2010/main" val="33649748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normAutofit fontScale="90000"/>
          </a:bodyPr>
          <a:lstStyle/>
          <a:p>
            <a:r>
              <a:rPr lang="en-US" dirty="0" err="1" smtClean="0"/>
              <a:t>Bioload</a:t>
            </a:r>
            <a:r>
              <a:rPr lang="en-US" dirty="0" smtClean="0"/>
              <a:t> </a:t>
            </a:r>
            <a:r>
              <a:rPr lang="en-US" sz="1800" dirty="0" smtClean="0"/>
              <a:t> (</a:t>
            </a:r>
            <a:r>
              <a:rPr lang="en-US" sz="2000" dirty="0" smtClean="0"/>
              <a:t>is the nitrogen processing demand placed upon the material, chemical and biological filters by uneaten food, decomposing inhabitants, accumulated organics and waste produced by livestock, foods and plant matter in the aquarium filtration system)</a:t>
            </a:r>
            <a:endParaRPr lang="en-US" sz="2000" dirty="0"/>
          </a:p>
        </p:txBody>
      </p:sp>
      <p:sp>
        <p:nvSpPr>
          <p:cNvPr id="77827" name="Rectangle 3"/>
          <p:cNvSpPr>
            <a:spLocks noGrp="1" noChangeArrowheads="1"/>
          </p:cNvSpPr>
          <p:nvPr>
            <p:ph idx="1"/>
          </p:nvPr>
        </p:nvSpPr>
        <p:spPr/>
        <p:txBody>
          <a:bodyPr/>
          <a:lstStyle/>
          <a:p>
            <a:r>
              <a:rPr lang="en-US" dirty="0" err="1"/>
              <a:t>Nonaerated</a:t>
            </a:r>
            <a:r>
              <a:rPr lang="en-US" dirty="0"/>
              <a:t> freshwater</a:t>
            </a:r>
          </a:p>
          <a:p>
            <a:pPr lvl="1"/>
            <a:r>
              <a:rPr lang="en-US" dirty="0"/>
              <a:t>1 inch fish/ gallon</a:t>
            </a:r>
          </a:p>
          <a:p>
            <a:r>
              <a:rPr lang="en-US" dirty="0"/>
              <a:t>aerated freshwater</a:t>
            </a:r>
          </a:p>
          <a:p>
            <a:pPr lvl="1"/>
            <a:r>
              <a:rPr lang="en-US" dirty="0"/>
              <a:t>3 inches fish/ gallon</a:t>
            </a:r>
          </a:p>
          <a:p>
            <a:r>
              <a:rPr lang="en-US" dirty="0"/>
              <a:t>saltwater</a:t>
            </a:r>
          </a:p>
          <a:p>
            <a:pPr lvl="1"/>
            <a:r>
              <a:rPr lang="en-US" dirty="0"/>
              <a:t>0.5 inches fish/ gallon</a:t>
            </a:r>
          </a:p>
          <a:p>
            <a:r>
              <a:rPr lang="en-US" dirty="0"/>
              <a:t>excluding tail fin</a:t>
            </a:r>
          </a:p>
        </p:txBody>
      </p:sp>
      <p:pic>
        <p:nvPicPr>
          <p:cNvPr id="77828" name="Picture 4" descr="A:\3fish.gif"/>
          <p:cNvPicPr>
            <a:picLocks noChangeAspect="1" noChangeArrowheads="1"/>
          </p:cNvPicPr>
          <p:nvPr/>
        </p:nvPicPr>
        <p:blipFill>
          <a:blip r:embed="rId2" cstate="print"/>
          <a:srcRect/>
          <a:stretch>
            <a:fillRect/>
          </a:stretch>
        </p:blipFill>
        <p:spPr bwMode="auto">
          <a:xfrm>
            <a:off x="5410200" y="2438400"/>
            <a:ext cx="3505200" cy="3148013"/>
          </a:xfrm>
          <a:prstGeom prst="rect">
            <a:avLst/>
          </a:prstGeom>
          <a:noFill/>
        </p:spPr>
      </p:pic>
    </p:spTree>
    <p:extLst>
      <p:ext uri="{BB962C8B-B14F-4D97-AF65-F5344CB8AC3E}">
        <p14:creationId xmlns:p14="http://schemas.microsoft.com/office/powerpoint/2010/main" val="6137329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Conditioning a new tank</a:t>
            </a:r>
          </a:p>
        </p:txBody>
      </p:sp>
      <p:sp>
        <p:nvSpPr>
          <p:cNvPr id="51203" name="Rectangle 3"/>
          <p:cNvSpPr>
            <a:spLocks noGrp="1" noChangeArrowheads="1"/>
          </p:cNvSpPr>
          <p:nvPr>
            <p:ph idx="1"/>
          </p:nvPr>
        </p:nvSpPr>
        <p:spPr/>
        <p:txBody>
          <a:bodyPr/>
          <a:lstStyle/>
          <a:p>
            <a:r>
              <a:rPr lang="en-US"/>
              <a:t>seeding bacteria</a:t>
            </a:r>
          </a:p>
          <a:p>
            <a:r>
              <a:rPr lang="en-US"/>
              <a:t>limited population</a:t>
            </a:r>
          </a:p>
          <a:p>
            <a:r>
              <a:rPr lang="en-US"/>
              <a:t>time</a:t>
            </a:r>
          </a:p>
          <a:p>
            <a:endParaRPr lang="en-US"/>
          </a:p>
        </p:txBody>
      </p:sp>
      <p:pic>
        <p:nvPicPr>
          <p:cNvPr id="51204" name="Picture 4" descr="A:\cycle.gif"/>
          <p:cNvPicPr>
            <a:picLocks noChangeAspect="1" noChangeArrowheads="1"/>
          </p:cNvPicPr>
          <p:nvPr/>
        </p:nvPicPr>
        <p:blipFill>
          <a:blip r:embed="rId2" cstate="print"/>
          <a:srcRect/>
          <a:stretch>
            <a:fillRect/>
          </a:stretch>
        </p:blipFill>
        <p:spPr bwMode="auto">
          <a:xfrm>
            <a:off x="2667000" y="3048000"/>
            <a:ext cx="6477000" cy="3571875"/>
          </a:xfrm>
          <a:prstGeom prst="rect">
            <a:avLst/>
          </a:prstGeom>
          <a:noFill/>
        </p:spPr>
      </p:pic>
    </p:spTree>
    <p:extLst>
      <p:ext uri="{BB962C8B-B14F-4D97-AF65-F5344CB8AC3E}">
        <p14:creationId xmlns:p14="http://schemas.microsoft.com/office/powerpoint/2010/main" val="25296727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PH</a:t>
            </a:r>
          </a:p>
        </p:txBody>
      </p:sp>
      <p:sp>
        <p:nvSpPr>
          <p:cNvPr id="89091" name="Rectangle 3"/>
          <p:cNvSpPr>
            <a:spLocks noGrp="1" noChangeArrowheads="1"/>
          </p:cNvSpPr>
          <p:nvPr>
            <p:ph idx="1"/>
          </p:nvPr>
        </p:nvSpPr>
        <p:spPr/>
        <p:txBody>
          <a:bodyPr/>
          <a:lstStyle/>
          <a:p>
            <a:r>
              <a:rPr lang="en-US"/>
              <a:t>ranges</a:t>
            </a:r>
          </a:p>
          <a:p>
            <a:pPr lvl="1"/>
            <a:r>
              <a:rPr lang="en-US"/>
              <a:t>freshwater:  7.0-7.6</a:t>
            </a:r>
          </a:p>
          <a:p>
            <a:pPr lvl="1"/>
            <a:r>
              <a:rPr lang="en-US"/>
              <a:t>brackish:  7.0-7.6</a:t>
            </a:r>
          </a:p>
          <a:p>
            <a:pPr lvl="1"/>
            <a:r>
              <a:rPr lang="en-US"/>
              <a:t>saltwater:  8.1-8.3</a:t>
            </a:r>
          </a:p>
        </p:txBody>
      </p:sp>
      <p:pic>
        <p:nvPicPr>
          <p:cNvPr id="73730" name="Picture 2" descr="http://mommylife.net/archives/2009/08/04/puffer%20fish.jpg"/>
          <p:cNvPicPr>
            <a:picLocks noChangeAspect="1" noChangeArrowheads="1"/>
          </p:cNvPicPr>
          <p:nvPr/>
        </p:nvPicPr>
        <p:blipFill>
          <a:blip r:embed="rId2" cstate="print"/>
          <a:srcRect/>
          <a:stretch>
            <a:fillRect/>
          </a:stretch>
        </p:blipFill>
        <p:spPr bwMode="auto">
          <a:xfrm>
            <a:off x="3895725" y="1371600"/>
            <a:ext cx="5248275" cy="4505325"/>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Oxygen</a:t>
            </a:r>
          </a:p>
        </p:txBody>
      </p:sp>
      <p:sp>
        <p:nvSpPr>
          <p:cNvPr id="55299" name="Rectangle 3"/>
          <p:cNvSpPr>
            <a:spLocks noGrp="1" noChangeArrowheads="1"/>
          </p:cNvSpPr>
          <p:nvPr>
            <p:ph idx="1"/>
          </p:nvPr>
        </p:nvSpPr>
        <p:spPr/>
        <p:txBody>
          <a:bodyPr/>
          <a:lstStyle/>
          <a:p>
            <a:r>
              <a:rPr lang="en-US" dirty="0"/>
              <a:t>Oxygen levels typically must be around 5 ppm to sustain life in an </a:t>
            </a:r>
            <a:r>
              <a:rPr lang="en-US" dirty="0" smtClean="0"/>
              <a:t>aquarium</a:t>
            </a:r>
          </a:p>
          <a:p>
            <a:r>
              <a:rPr lang="en-US" dirty="0" smtClean="0"/>
              <a:t>oxygen </a:t>
            </a:r>
            <a:r>
              <a:rPr lang="en-US" dirty="0"/>
              <a:t>solubility decreases as:</a:t>
            </a:r>
          </a:p>
          <a:p>
            <a:pPr lvl="1"/>
            <a:r>
              <a:rPr lang="en-US" dirty="0"/>
              <a:t>temperature increases</a:t>
            </a:r>
          </a:p>
          <a:p>
            <a:pPr lvl="1"/>
            <a:r>
              <a:rPr lang="en-US" dirty="0"/>
              <a:t>salinity increases</a:t>
            </a:r>
          </a:p>
          <a:p>
            <a:r>
              <a:rPr lang="en-US" dirty="0"/>
              <a:t>low oxygen effects:</a:t>
            </a:r>
          </a:p>
          <a:p>
            <a:pPr lvl="1"/>
            <a:r>
              <a:rPr lang="en-US" dirty="0"/>
              <a:t>respiratory distress in fish</a:t>
            </a:r>
          </a:p>
          <a:p>
            <a:pPr lvl="1"/>
            <a:r>
              <a:rPr lang="en-US" dirty="0"/>
              <a:t>inhibits </a:t>
            </a:r>
            <a:r>
              <a:rPr lang="en-US" i="1" dirty="0" err="1"/>
              <a:t>Nitrosomas</a:t>
            </a:r>
            <a:r>
              <a:rPr lang="en-US" dirty="0"/>
              <a:t> and </a:t>
            </a:r>
            <a:r>
              <a:rPr lang="en-US" i="1" dirty="0" err="1"/>
              <a:t>Nitrobacter</a:t>
            </a:r>
            <a:endParaRPr lang="en-US" dirty="0"/>
          </a:p>
        </p:txBody>
      </p:sp>
      <p:pic>
        <p:nvPicPr>
          <p:cNvPr id="55300" name="Picture 4" descr="A:\1sky-fish.jpg"/>
          <p:cNvPicPr>
            <a:picLocks noChangeAspect="1" noChangeArrowheads="1"/>
          </p:cNvPicPr>
          <p:nvPr/>
        </p:nvPicPr>
        <p:blipFill>
          <a:blip r:embed="rId2" cstate="print"/>
          <a:srcRect/>
          <a:stretch>
            <a:fillRect/>
          </a:stretch>
        </p:blipFill>
        <p:spPr bwMode="auto">
          <a:xfrm>
            <a:off x="6553200" y="2796540"/>
            <a:ext cx="2590800" cy="2667000"/>
          </a:xfrm>
          <a:prstGeom prst="rect">
            <a:avLst/>
          </a:prstGeom>
          <a:noFill/>
        </p:spPr>
      </p:pic>
    </p:spTree>
    <p:extLst>
      <p:ext uri="{BB962C8B-B14F-4D97-AF65-F5344CB8AC3E}">
        <p14:creationId xmlns:p14="http://schemas.microsoft.com/office/powerpoint/2010/main" val="22007404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t>Temperature</a:t>
            </a:r>
          </a:p>
        </p:txBody>
      </p:sp>
      <p:sp>
        <p:nvSpPr>
          <p:cNvPr id="91139" name="Rectangle 3"/>
          <p:cNvSpPr>
            <a:spLocks noGrp="1" noChangeArrowheads="1"/>
          </p:cNvSpPr>
          <p:nvPr>
            <p:ph idx="1"/>
          </p:nvPr>
        </p:nvSpPr>
        <p:spPr>
          <a:xfrm>
            <a:off x="0" y="1981200"/>
            <a:ext cx="8229600" cy="4389120"/>
          </a:xfrm>
        </p:spPr>
        <p:txBody>
          <a:bodyPr/>
          <a:lstStyle/>
          <a:p>
            <a:r>
              <a:rPr lang="en-US" dirty="0"/>
              <a:t>preferred ranges variable</a:t>
            </a:r>
          </a:p>
          <a:p>
            <a:pPr lvl="1"/>
            <a:r>
              <a:rPr lang="en-US" dirty="0"/>
              <a:t>0 – 45</a:t>
            </a:r>
            <a:r>
              <a:rPr lang="en-US" dirty="0">
                <a:sym typeface="MS LineDraw" pitchFamily="49" charset="2"/>
              </a:rPr>
              <a:t> </a:t>
            </a:r>
            <a:r>
              <a:rPr lang="en-US" dirty="0" smtClean="0"/>
              <a:t>C (0-113 F)</a:t>
            </a:r>
            <a:endParaRPr lang="en-US" dirty="0"/>
          </a:p>
          <a:p>
            <a:endParaRPr lang="en-US" dirty="0"/>
          </a:p>
          <a:p>
            <a:endParaRPr lang="en-US" dirty="0"/>
          </a:p>
          <a:p>
            <a:r>
              <a:rPr lang="en-US" dirty="0"/>
              <a:t>temperature changes should be gradual</a:t>
            </a:r>
          </a:p>
          <a:p>
            <a:pPr lvl="1"/>
            <a:r>
              <a:rPr lang="en-US" dirty="0"/>
              <a:t> no more than 1 C/ 2 minutes in tank</a:t>
            </a:r>
          </a:p>
          <a:p>
            <a:pPr lvl="1"/>
            <a:r>
              <a:rPr lang="en-US" dirty="0"/>
              <a:t>no more than 2</a:t>
            </a:r>
            <a:r>
              <a:rPr lang="en-US" dirty="0">
                <a:sym typeface="MS LineDraw" pitchFamily="49" charset="2"/>
              </a:rPr>
              <a:t> -</a:t>
            </a:r>
            <a:r>
              <a:rPr lang="en-US" dirty="0"/>
              <a:t>3 C between tanks</a:t>
            </a:r>
          </a:p>
        </p:txBody>
      </p:sp>
      <p:pic>
        <p:nvPicPr>
          <p:cNvPr id="68610" name="Picture 2" descr="http://www.aqua-fish.net/imgs/articles/aquarium-thermometer.jpg"/>
          <p:cNvPicPr>
            <a:picLocks noChangeAspect="1" noChangeArrowheads="1"/>
          </p:cNvPicPr>
          <p:nvPr/>
        </p:nvPicPr>
        <p:blipFill>
          <a:blip r:embed="rId2" cstate="print"/>
          <a:srcRect/>
          <a:stretch>
            <a:fillRect/>
          </a:stretch>
        </p:blipFill>
        <p:spPr bwMode="auto">
          <a:xfrm>
            <a:off x="6172200" y="2286000"/>
            <a:ext cx="3145465" cy="4191000"/>
          </a:xfrm>
          <a:prstGeom prst="rect">
            <a:avLst/>
          </a:prstGeom>
          <a:noFill/>
        </p:spPr>
      </p:pic>
    </p:spTree>
    <p:extLst>
      <p:ext uri="{BB962C8B-B14F-4D97-AF65-F5344CB8AC3E}">
        <p14:creationId xmlns:p14="http://schemas.microsoft.com/office/powerpoint/2010/main" val="3068281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t>Light</a:t>
            </a:r>
          </a:p>
        </p:txBody>
      </p:sp>
      <p:sp>
        <p:nvSpPr>
          <p:cNvPr id="92163" name="Rectangle 3"/>
          <p:cNvSpPr>
            <a:spLocks noGrp="1" noChangeArrowheads="1"/>
          </p:cNvSpPr>
          <p:nvPr>
            <p:ph idx="1"/>
          </p:nvPr>
        </p:nvSpPr>
        <p:spPr/>
        <p:txBody>
          <a:bodyPr/>
          <a:lstStyle/>
          <a:p>
            <a:r>
              <a:rPr lang="en-US"/>
              <a:t>light cycles</a:t>
            </a:r>
          </a:p>
          <a:p>
            <a:pPr lvl="1"/>
            <a:r>
              <a:rPr lang="en-US"/>
              <a:t>12/12</a:t>
            </a:r>
          </a:p>
          <a:p>
            <a:pPr lvl="1"/>
            <a:r>
              <a:rPr lang="en-US"/>
              <a:t>at least 8-10/24 hours of darkness</a:t>
            </a:r>
          </a:p>
          <a:p>
            <a:r>
              <a:rPr lang="en-US"/>
              <a:t>light source</a:t>
            </a:r>
          </a:p>
          <a:p>
            <a:pPr lvl="1"/>
            <a:r>
              <a:rPr lang="en-US"/>
              <a:t>fluorescent most common</a:t>
            </a:r>
          </a:p>
          <a:p>
            <a:pPr lvl="1"/>
            <a:r>
              <a:rPr lang="en-US"/>
              <a:t>no incandescent</a:t>
            </a:r>
          </a:p>
          <a:p>
            <a:pPr lvl="1"/>
            <a:r>
              <a:rPr lang="en-US"/>
              <a:t>no direct sunlight</a:t>
            </a:r>
          </a:p>
        </p:txBody>
      </p:sp>
      <p:pic>
        <p:nvPicPr>
          <p:cNvPr id="92164" name="Picture 4" descr="A:\elights.gif"/>
          <p:cNvPicPr>
            <a:picLocks noChangeAspect="1" noChangeArrowheads="1"/>
          </p:cNvPicPr>
          <p:nvPr/>
        </p:nvPicPr>
        <p:blipFill>
          <a:blip r:embed="rId2" cstate="print"/>
          <a:srcRect/>
          <a:stretch>
            <a:fillRect/>
          </a:stretch>
        </p:blipFill>
        <p:spPr bwMode="auto">
          <a:xfrm>
            <a:off x="6477000" y="4038600"/>
            <a:ext cx="1847850" cy="133350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Chlorine/ Chloramines</a:t>
            </a:r>
          </a:p>
        </p:txBody>
      </p:sp>
      <p:sp>
        <p:nvSpPr>
          <p:cNvPr id="59395" name="Rectangle 3"/>
          <p:cNvSpPr>
            <a:spLocks noGrp="1" noChangeArrowheads="1"/>
          </p:cNvSpPr>
          <p:nvPr>
            <p:ph idx="1"/>
          </p:nvPr>
        </p:nvSpPr>
        <p:spPr/>
        <p:txBody>
          <a:bodyPr/>
          <a:lstStyle/>
          <a:p>
            <a:r>
              <a:rPr lang="en-US" dirty="0"/>
              <a:t>toxic/ lethal to fish</a:t>
            </a:r>
          </a:p>
          <a:p>
            <a:r>
              <a:rPr lang="en-US" dirty="0"/>
              <a:t>removal</a:t>
            </a:r>
          </a:p>
          <a:p>
            <a:pPr lvl="1"/>
            <a:r>
              <a:rPr lang="en-US" dirty="0"/>
              <a:t>aeration and time</a:t>
            </a:r>
          </a:p>
          <a:p>
            <a:pPr lvl="1"/>
            <a:r>
              <a:rPr lang="en-US" dirty="0" smtClean="0"/>
              <a:t>*sodium </a:t>
            </a:r>
            <a:r>
              <a:rPr lang="en-US" dirty="0"/>
              <a:t>thiosulfate</a:t>
            </a:r>
          </a:p>
          <a:p>
            <a:pPr lvl="1"/>
            <a:r>
              <a:rPr lang="en-US" dirty="0"/>
              <a:t>carbon filter</a:t>
            </a:r>
          </a:p>
        </p:txBody>
      </p:sp>
      <p:pic>
        <p:nvPicPr>
          <p:cNvPr id="59396" name="Picture 4" descr="A:\blacktip.jpg"/>
          <p:cNvPicPr>
            <a:picLocks noChangeAspect="1" noChangeArrowheads="1"/>
          </p:cNvPicPr>
          <p:nvPr/>
        </p:nvPicPr>
        <p:blipFill>
          <a:blip r:embed="rId2" cstate="print"/>
          <a:srcRect/>
          <a:stretch>
            <a:fillRect/>
          </a:stretch>
        </p:blipFill>
        <p:spPr bwMode="auto">
          <a:xfrm>
            <a:off x="4953000" y="3657600"/>
            <a:ext cx="3714750" cy="2667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lstStyle/>
          <a:p>
            <a:r>
              <a:rPr lang="en-US" dirty="0" smtClean="0"/>
              <a:t>History </a:t>
            </a:r>
            <a:endParaRPr lang="en-US" dirty="0"/>
          </a:p>
        </p:txBody>
      </p:sp>
      <p:sp>
        <p:nvSpPr>
          <p:cNvPr id="3" name="Content Placeholder 2"/>
          <p:cNvSpPr>
            <a:spLocks noGrp="1"/>
          </p:cNvSpPr>
          <p:nvPr>
            <p:ph idx="1"/>
          </p:nvPr>
        </p:nvSpPr>
        <p:spPr>
          <a:xfrm>
            <a:off x="228600" y="1524000"/>
            <a:ext cx="4876800" cy="5334000"/>
          </a:xfrm>
        </p:spPr>
        <p:txBody>
          <a:bodyPr>
            <a:normAutofit lnSpcReduction="10000"/>
          </a:bodyPr>
          <a:lstStyle/>
          <a:p>
            <a:r>
              <a:rPr lang="en-US" dirty="0"/>
              <a:t>The earliest aquaria date back to the Roman Empire. Early Romans kept local freshwater fish in marble tubs, for enjoyment, rather than eating. In the mid-1300s, the Chinese popularized the keeping of goldfish in porcelain bowls. During the 1800s, aquarium keeping began to take off as a hobby among Europeans, and many great strides were made in the science of keeping fish alive in artificial habitats.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880" y="1981200"/>
            <a:ext cx="4286250" cy="3429000"/>
          </a:xfrm>
          <a:prstGeom prst="rect">
            <a:avLst/>
          </a:prstGeom>
        </p:spPr>
      </p:pic>
    </p:spTree>
    <p:extLst>
      <p:ext uri="{BB962C8B-B14F-4D97-AF65-F5344CB8AC3E}">
        <p14:creationId xmlns:p14="http://schemas.microsoft.com/office/powerpoint/2010/main" val="21768174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72044"/>
            <a:ext cx="8229600" cy="1143000"/>
          </a:xfrm>
        </p:spPr>
        <p:txBody>
          <a:bodyPr/>
          <a:lstStyle/>
          <a:p>
            <a:r>
              <a:rPr lang="en-US" dirty="0"/>
              <a:t>Filtration</a:t>
            </a:r>
          </a:p>
        </p:txBody>
      </p:sp>
      <p:sp>
        <p:nvSpPr>
          <p:cNvPr id="61443" name="Rectangle 3"/>
          <p:cNvSpPr>
            <a:spLocks noGrp="1" noChangeArrowheads="1"/>
          </p:cNvSpPr>
          <p:nvPr>
            <p:ph idx="1"/>
          </p:nvPr>
        </p:nvSpPr>
        <p:spPr>
          <a:xfrm>
            <a:off x="228600" y="1433945"/>
            <a:ext cx="8229600" cy="4389120"/>
          </a:xfrm>
        </p:spPr>
        <p:txBody>
          <a:bodyPr/>
          <a:lstStyle/>
          <a:p>
            <a:r>
              <a:rPr lang="en-US" dirty="0"/>
              <a:t>mechanical filtration (sand, gravel, floss, plastic</a:t>
            </a:r>
            <a:r>
              <a:rPr lang="en-US" dirty="0" smtClean="0"/>
              <a:t>, diatomaceous earth)</a:t>
            </a:r>
            <a:endParaRPr lang="en-US" dirty="0"/>
          </a:p>
          <a:p>
            <a:r>
              <a:rPr lang="en-US" dirty="0"/>
              <a:t>chemical filtration (charcoal, protein skimmer, UV, </a:t>
            </a:r>
            <a:r>
              <a:rPr lang="en-US" dirty="0" smtClean="0"/>
              <a:t>ozone)</a:t>
            </a:r>
            <a:endParaRPr lang="en-US" dirty="0"/>
          </a:p>
          <a:p>
            <a:r>
              <a:rPr lang="en-US" dirty="0"/>
              <a:t>biological </a:t>
            </a:r>
            <a:r>
              <a:rPr lang="en-US" dirty="0" smtClean="0"/>
              <a:t>filtration </a:t>
            </a:r>
            <a:r>
              <a:rPr lang="en-US" dirty="0"/>
              <a:t>(bacteria, gravel, live rock, decorations</a:t>
            </a:r>
          </a:p>
          <a:p>
            <a:endParaRPr lang="en-US" dirty="0"/>
          </a:p>
        </p:txBody>
      </p:sp>
      <p:pic>
        <p:nvPicPr>
          <p:cNvPr id="61445" name="Picture 5" descr="A:\small clown.gif"/>
          <p:cNvPicPr>
            <a:picLocks noChangeAspect="1" noChangeArrowheads="1"/>
          </p:cNvPicPr>
          <p:nvPr/>
        </p:nvPicPr>
        <p:blipFill>
          <a:blip r:embed="rId2" cstate="print"/>
          <a:srcRect/>
          <a:stretch>
            <a:fillRect/>
          </a:stretch>
        </p:blipFill>
        <p:spPr bwMode="auto">
          <a:xfrm>
            <a:off x="7467600" y="1371600"/>
            <a:ext cx="762000" cy="762000"/>
          </a:xfrm>
          <a:prstGeom prst="rect">
            <a:avLst/>
          </a:prstGeom>
          <a:noFill/>
        </p:spPr>
      </p:pic>
      <p:pic>
        <p:nvPicPr>
          <p:cNvPr id="61446" name="Picture 6" descr="A:\small clown.gif"/>
          <p:cNvPicPr>
            <a:picLocks noChangeAspect="1" noChangeArrowheads="1"/>
          </p:cNvPicPr>
          <p:nvPr/>
        </p:nvPicPr>
        <p:blipFill>
          <a:blip r:embed="rId2" cstate="print"/>
          <a:srcRect/>
          <a:stretch>
            <a:fillRect/>
          </a:stretch>
        </p:blipFill>
        <p:spPr bwMode="auto">
          <a:xfrm>
            <a:off x="2286000" y="533400"/>
            <a:ext cx="1143000" cy="1143000"/>
          </a:xfrm>
          <a:prstGeom prst="rect">
            <a:avLst/>
          </a:prstGeom>
          <a:noFill/>
        </p:spPr>
      </p:pic>
      <p:pic>
        <p:nvPicPr>
          <p:cNvPr id="61447" name="Picture 7" descr="A:\small clown.gif"/>
          <p:cNvPicPr>
            <a:picLocks noChangeAspect="1" noChangeArrowheads="1"/>
          </p:cNvPicPr>
          <p:nvPr/>
        </p:nvPicPr>
        <p:blipFill>
          <a:blip r:embed="rId2" cstate="print"/>
          <a:srcRect/>
          <a:stretch>
            <a:fillRect/>
          </a:stretch>
        </p:blipFill>
        <p:spPr bwMode="auto">
          <a:xfrm>
            <a:off x="7620000" y="5029200"/>
            <a:ext cx="1066800" cy="1066800"/>
          </a:xfrm>
          <a:prstGeom prst="rect">
            <a:avLst/>
          </a:prstGeom>
          <a:noFill/>
        </p:spPr>
      </p:pic>
      <p:pic>
        <p:nvPicPr>
          <p:cNvPr id="61448" name="Picture 8" descr="A:\filter.jpg"/>
          <p:cNvPicPr>
            <a:picLocks noChangeAspect="1" noChangeArrowheads="1"/>
          </p:cNvPicPr>
          <p:nvPr/>
        </p:nvPicPr>
        <p:blipFill>
          <a:blip r:embed="rId3" cstate="print"/>
          <a:srcRect/>
          <a:stretch>
            <a:fillRect/>
          </a:stretch>
        </p:blipFill>
        <p:spPr bwMode="auto">
          <a:xfrm>
            <a:off x="5765800" y="3710781"/>
            <a:ext cx="3225800" cy="2911986"/>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b="1">
                <a:effectLst>
                  <a:outerShdw blurRad="38100" dist="38100" dir="2700000" algn="tl">
                    <a:srgbClr val="000000"/>
                  </a:outerShdw>
                </a:effectLst>
              </a:rPr>
              <a:t>The Importance of </a:t>
            </a:r>
            <a:br>
              <a:rPr lang="en-US" b="1">
                <a:effectLst>
                  <a:outerShdw blurRad="38100" dist="38100" dir="2700000" algn="tl">
                    <a:srgbClr val="000000"/>
                  </a:outerShdw>
                </a:effectLst>
              </a:rPr>
            </a:br>
            <a:r>
              <a:rPr lang="en-US" b="1">
                <a:effectLst>
                  <a:outerShdw blurRad="38100" dist="38100" dir="2700000" algn="tl">
                    <a:srgbClr val="000000"/>
                  </a:outerShdw>
                </a:effectLst>
              </a:rPr>
              <a:t>Good Water Quality</a:t>
            </a:r>
          </a:p>
        </p:txBody>
      </p:sp>
      <p:sp>
        <p:nvSpPr>
          <p:cNvPr id="6147" name="Rectangle 3"/>
          <p:cNvSpPr>
            <a:spLocks noGrp="1" noChangeArrowheads="1"/>
          </p:cNvSpPr>
          <p:nvPr>
            <p:ph type="body" sz="half" idx="1"/>
          </p:nvPr>
        </p:nvSpPr>
        <p:spPr/>
        <p:txBody>
          <a:bodyPr/>
          <a:lstStyle/>
          <a:p>
            <a:endParaRPr lang="en-US" sz="2800"/>
          </a:p>
        </p:txBody>
      </p:sp>
      <p:pic>
        <p:nvPicPr>
          <p:cNvPr id="6151" name="Picture 7" descr="janet-8"/>
          <p:cNvPicPr>
            <a:picLocks noGrp="1" noChangeAspect="1" noChangeArrowheads="1"/>
          </p:cNvPicPr>
          <p:nvPr>
            <p:ph type="clipArt" sz="half" idx="2"/>
          </p:nvPr>
        </p:nvPicPr>
        <p:blipFill>
          <a:blip r:embed="rId2" cstate="print"/>
          <a:stretch>
            <a:fillRect/>
          </a:stretch>
        </p:blipFill>
        <p:spPr>
          <a:xfrm>
            <a:off x="5067300" y="2224087"/>
            <a:ext cx="2971800" cy="3629025"/>
          </a:xfrm>
          <a:noFill/>
          <a:ln/>
        </p:spPr>
      </p:pic>
      <p:pic>
        <p:nvPicPr>
          <p:cNvPr id="6149" name="Picture 5" descr="janet-7"/>
          <p:cNvPicPr>
            <a:picLocks noChangeAspect="1" noChangeArrowheads="1"/>
          </p:cNvPicPr>
          <p:nvPr/>
        </p:nvPicPr>
        <p:blipFill>
          <a:blip r:embed="rId3" cstate="print"/>
          <a:srcRect/>
          <a:stretch>
            <a:fillRect/>
          </a:stretch>
        </p:blipFill>
        <p:spPr bwMode="auto">
          <a:xfrm>
            <a:off x="381000" y="1905000"/>
            <a:ext cx="4114800" cy="474345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b="1">
                <a:effectLst>
                  <a:outerShdw blurRad="38100" dist="38100" dir="2700000" algn="tl">
                    <a:srgbClr val="000000"/>
                  </a:outerShdw>
                </a:effectLst>
              </a:rPr>
              <a:t>Causes of Stress</a:t>
            </a:r>
            <a:endParaRPr lang="en-US"/>
          </a:p>
        </p:txBody>
      </p:sp>
      <p:sp>
        <p:nvSpPr>
          <p:cNvPr id="32771" name="Rectangle 3"/>
          <p:cNvSpPr>
            <a:spLocks noGrp="1" noChangeArrowheads="1"/>
          </p:cNvSpPr>
          <p:nvPr>
            <p:ph sz="half" idx="1"/>
          </p:nvPr>
        </p:nvSpPr>
        <p:spPr>
          <a:xfrm>
            <a:off x="685800" y="1981200"/>
            <a:ext cx="3813175" cy="4114800"/>
          </a:xfrm>
        </p:spPr>
        <p:txBody>
          <a:bodyPr/>
          <a:lstStyle/>
          <a:p>
            <a:r>
              <a:rPr lang="en-US" b="1"/>
              <a:t>water quality</a:t>
            </a:r>
            <a:r>
              <a:rPr lang="en-US"/>
              <a:t> </a:t>
            </a:r>
            <a:r>
              <a:rPr lang="en-US" sz="2000" b="1"/>
              <a:t>(O2, ammonia, nitrite, pH, other contaminants)</a:t>
            </a:r>
          </a:p>
          <a:p>
            <a:r>
              <a:rPr lang="en-US" b="1"/>
              <a:t>transportation</a:t>
            </a:r>
          </a:p>
          <a:p>
            <a:r>
              <a:rPr lang="en-US" b="1"/>
              <a:t>netting &amp; handling </a:t>
            </a:r>
          </a:p>
          <a:p>
            <a:r>
              <a:rPr lang="en-US" b="1"/>
              <a:t>temperature</a:t>
            </a:r>
          </a:p>
          <a:p>
            <a:r>
              <a:rPr lang="en-US" b="1"/>
              <a:t>salinity</a:t>
            </a:r>
          </a:p>
          <a:p>
            <a:r>
              <a:rPr lang="en-US" b="1"/>
              <a:t>water hardness</a:t>
            </a:r>
          </a:p>
          <a:p>
            <a:endParaRPr lang="en-US" b="1"/>
          </a:p>
          <a:p>
            <a:endParaRPr lang="en-US"/>
          </a:p>
        </p:txBody>
      </p:sp>
      <p:sp>
        <p:nvSpPr>
          <p:cNvPr id="32772" name="Rectangle 4"/>
          <p:cNvSpPr>
            <a:spLocks noGrp="1" noChangeArrowheads="1"/>
          </p:cNvSpPr>
          <p:nvPr>
            <p:ph sz="half" idx="2"/>
          </p:nvPr>
        </p:nvSpPr>
        <p:spPr>
          <a:xfrm>
            <a:off x="4645025" y="1981200"/>
            <a:ext cx="3813175" cy="4114800"/>
          </a:xfrm>
        </p:spPr>
        <p:txBody>
          <a:bodyPr/>
          <a:lstStyle/>
          <a:p>
            <a:r>
              <a:rPr lang="en-US" b="1"/>
              <a:t>poor nutrition</a:t>
            </a:r>
          </a:p>
          <a:p>
            <a:r>
              <a:rPr lang="en-US" b="1"/>
              <a:t>inappropriate housing conditions</a:t>
            </a:r>
          </a:p>
          <a:p>
            <a:r>
              <a:rPr lang="en-US" b="1"/>
              <a:t>noise</a:t>
            </a:r>
          </a:p>
          <a:p>
            <a:r>
              <a:rPr lang="en-US" b="1"/>
              <a:t>lighting</a:t>
            </a:r>
          </a:p>
          <a:p>
            <a:r>
              <a:rPr lang="en-US" b="1"/>
              <a:t>vibrations</a:t>
            </a:r>
          </a:p>
          <a:p>
            <a:r>
              <a:rPr lang="en-US" b="1"/>
              <a:t>stocking density</a:t>
            </a:r>
          </a:p>
          <a:p>
            <a:endParaRPr lang="en-US" b="1"/>
          </a:p>
        </p:txBody>
      </p:sp>
    </p:spTree>
    <p:extLst>
      <p:ext uri="{BB962C8B-B14F-4D97-AF65-F5344CB8AC3E}">
        <p14:creationId xmlns:p14="http://schemas.microsoft.com/office/powerpoint/2010/main" val="26286746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Common Pathogens and Parasites</a:t>
            </a:r>
            <a:endParaRPr lang="en-US" dirty="0"/>
          </a:p>
        </p:txBody>
      </p:sp>
      <p:sp>
        <p:nvSpPr>
          <p:cNvPr id="6" name="Content Placeholder 5"/>
          <p:cNvSpPr>
            <a:spLocks noGrp="1"/>
          </p:cNvSpPr>
          <p:nvPr>
            <p:ph idx="1"/>
          </p:nvPr>
        </p:nvSpPr>
        <p:spPr/>
        <p:txBody>
          <a:bodyPr>
            <a:normAutofit fontScale="85000" lnSpcReduction="20000"/>
          </a:bodyPr>
          <a:lstStyle/>
          <a:p>
            <a:r>
              <a:rPr lang="en-US" dirty="0" smtClean="0"/>
              <a:t>Pathogens </a:t>
            </a:r>
            <a:r>
              <a:rPr lang="en-US" i="1" dirty="0" err="1" smtClean="0"/>
              <a:t>Aeromonas</a:t>
            </a:r>
            <a:r>
              <a:rPr lang="en-US" i="1" dirty="0" smtClean="0"/>
              <a:t> </a:t>
            </a:r>
            <a:r>
              <a:rPr lang="en-US" i="1" dirty="0" err="1" smtClean="0"/>
              <a:t>salmonicida</a:t>
            </a:r>
            <a:r>
              <a:rPr lang="en-US" dirty="0" smtClean="0"/>
              <a:t> </a:t>
            </a:r>
            <a:r>
              <a:rPr lang="en-US" b="1" dirty="0" smtClean="0"/>
              <a:t>·</a:t>
            </a:r>
            <a:r>
              <a:rPr lang="en-US" dirty="0" smtClean="0"/>
              <a:t> </a:t>
            </a:r>
            <a:r>
              <a:rPr lang="en-US" dirty="0" err="1" smtClean="0"/>
              <a:t>Columnaris</a:t>
            </a:r>
            <a:r>
              <a:rPr lang="en-US" b="1" dirty="0" smtClean="0"/>
              <a:t>·</a:t>
            </a:r>
            <a:r>
              <a:rPr lang="en-US" dirty="0" smtClean="0"/>
              <a:t> Enteric </a:t>
            </a:r>
            <a:r>
              <a:rPr lang="en-US" dirty="0" err="1" smtClean="0"/>
              <a:t>redmouth</a:t>
            </a:r>
            <a:r>
              <a:rPr lang="en-US" dirty="0" smtClean="0"/>
              <a:t> </a:t>
            </a:r>
            <a:r>
              <a:rPr lang="en-US" b="1" dirty="0" smtClean="0"/>
              <a:t>·</a:t>
            </a:r>
            <a:r>
              <a:rPr lang="en-US" dirty="0" smtClean="0"/>
              <a:t> Fin rot </a:t>
            </a:r>
            <a:r>
              <a:rPr lang="en-US" b="1" dirty="0" smtClean="0"/>
              <a:t>·</a:t>
            </a:r>
            <a:r>
              <a:rPr lang="en-US" dirty="0" smtClean="0"/>
              <a:t> Fish dropsy </a:t>
            </a:r>
            <a:r>
              <a:rPr lang="en-US" b="1" dirty="0" smtClean="0"/>
              <a:t>·</a:t>
            </a:r>
            <a:r>
              <a:rPr lang="en-US" dirty="0" smtClean="0"/>
              <a:t> </a:t>
            </a:r>
            <a:r>
              <a:rPr lang="en-US" i="1" dirty="0" err="1" smtClean="0"/>
              <a:t>Flavobacterium</a:t>
            </a:r>
            <a:r>
              <a:rPr lang="en-US" dirty="0" smtClean="0"/>
              <a:t> </a:t>
            </a:r>
            <a:r>
              <a:rPr lang="en-US" b="1" dirty="0" smtClean="0"/>
              <a:t>·</a:t>
            </a:r>
            <a:r>
              <a:rPr lang="en-US" dirty="0" smtClean="0"/>
              <a:t> Hematopoietic necrosis</a:t>
            </a:r>
            <a:r>
              <a:rPr lang="en-US" b="1" dirty="0" smtClean="0"/>
              <a:t>·</a:t>
            </a:r>
            <a:r>
              <a:rPr lang="en-US" dirty="0" smtClean="0"/>
              <a:t> </a:t>
            </a:r>
            <a:r>
              <a:rPr lang="en-US" i="1" dirty="0" err="1" smtClean="0"/>
              <a:t>Heterosigma</a:t>
            </a:r>
            <a:r>
              <a:rPr lang="en-US" i="1" dirty="0" smtClean="0"/>
              <a:t> </a:t>
            </a:r>
            <a:r>
              <a:rPr lang="en-US" i="1" dirty="0" err="1" smtClean="0"/>
              <a:t>akashiwo</a:t>
            </a:r>
            <a:r>
              <a:rPr lang="en-US" dirty="0" smtClean="0"/>
              <a:t> </a:t>
            </a:r>
            <a:r>
              <a:rPr lang="en-US" b="1" dirty="0" smtClean="0"/>
              <a:t>·</a:t>
            </a:r>
            <a:r>
              <a:rPr lang="en-US" dirty="0" smtClean="0"/>
              <a:t> Hole in the head </a:t>
            </a:r>
            <a:r>
              <a:rPr lang="en-US" b="1" dirty="0" smtClean="0"/>
              <a:t>·</a:t>
            </a:r>
            <a:r>
              <a:rPr lang="en-US" dirty="0" smtClean="0"/>
              <a:t> Hypodermal and hematopoietic necrosis </a:t>
            </a:r>
            <a:r>
              <a:rPr lang="en-US" b="1" dirty="0" smtClean="0"/>
              <a:t>·</a:t>
            </a:r>
            <a:r>
              <a:rPr lang="en-US" dirty="0" smtClean="0"/>
              <a:t> Infectious pancreatic necrosis</a:t>
            </a:r>
            <a:r>
              <a:rPr lang="en-US" b="1" dirty="0" smtClean="0"/>
              <a:t>·</a:t>
            </a:r>
            <a:r>
              <a:rPr lang="en-US" dirty="0" smtClean="0"/>
              <a:t> </a:t>
            </a:r>
            <a:r>
              <a:rPr lang="en-US" b="1" dirty="0" err="1" smtClean="0"/>
              <a:t>Koi</a:t>
            </a:r>
            <a:r>
              <a:rPr lang="en-US" b="1" dirty="0" smtClean="0"/>
              <a:t> herpes virus</a:t>
            </a:r>
            <a:r>
              <a:rPr lang="en-US" dirty="0" smtClean="0"/>
              <a:t> </a:t>
            </a:r>
            <a:r>
              <a:rPr lang="en-US" b="1" dirty="0" smtClean="0"/>
              <a:t>·</a:t>
            </a:r>
            <a:r>
              <a:rPr lang="en-US" dirty="0" smtClean="0"/>
              <a:t> </a:t>
            </a:r>
            <a:r>
              <a:rPr lang="en-US" i="1" dirty="0" err="1" smtClean="0"/>
              <a:t>Novirhabdovirus</a:t>
            </a:r>
            <a:r>
              <a:rPr lang="en-US" dirty="0" smtClean="0"/>
              <a:t> </a:t>
            </a:r>
            <a:r>
              <a:rPr lang="en-US" b="1" dirty="0" smtClean="0"/>
              <a:t>·</a:t>
            </a:r>
            <a:r>
              <a:rPr lang="en-US" dirty="0" smtClean="0"/>
              <a:t> </a:t>
            </a:r>
            <a:r>
              <a:rPr lang="en-US" i="1" dirty="0" err="1" smtClean="0"/>
              <a:t>Pfiesteria</a:t>
            </a:r>
            <a:r>
              <a:rPr lang="en-US" i="1" dirty="0" smtClean="0"/>
              <a:t> </a:t>
            </a:r>
            <a:r>
              <a:rPr lang="en-US" i="1" dirty="0" err="1" smtClean="0"/>
              <a:t>piscicida</a:t>
            </a:r>
            <a:r>
              <a:rPr lang="en-US" dirty="0" smtClean="0"/>
              <a:t> </a:t>
            </a:r>
            <a:r>
              <a:rPr lang="en-US" b="1" dirty="0" smtClean="0"/>
              <a:t>·</a:t>
            </a:r>
            <a:r>
              <a:rPr lang="en-US" dirty="0" smtClean="0"/>
              <a:t> </a:t>
            </a:r>
            <a:r>
              <a:rPr lang="en-US" dirty="0" err="1" smtClean="0"/>
              <a:t>Photobacterium</a:t>
            </a:r>
            <a:r>
              <a:rPr lang="en-US" dirty="0" smtClean="0"/>
              <a:t> </a:t>
            </a:r>
            <a:r>
              <a:rPr lang="en-US" dirty="0" err="1" smtClean="0"/>
              <a:t>damselae</a:t>
            </a:r>
            <a:r>
              <a:rPr lang="en-US" dirty="0" smtClean="0"/>
              <a:t> </a:t>
            </a:r>
            <a:r>
              <a:rPr lang="en-US" dirty="0" err="1" smtClean="0"/>
              <a:t>ssp</a:t>
            </a:r>
            <a:r>
              <a:rPr lang="en-US" dirty="0" smtClean="0"/>
              <a:t> </a:t>
            </a:r>
            <a:r>
              <a:rPr lang="en-US" dirty="0" err="1" smtClean="0"/>
              <a:t>piscicida</a:t>
            </a:r>
            <a:r>
              <a:rPr lang="en-US" dirty="0" smtClean="0"/>
              <a:t> </a:t>
            </a:r>
            <a:r>
              <a:rPr lang="en-US" b="1" dirty="0" smtClean="0"/>
              <a:t>·</a:t>
            </a:r>
            <a:r>
              <a:rPr lang="en-US" dirty="0" smtClean="0"/>
              <a:t> Salmon anemia </a:t>
            </a:r>
            <a:r>
              <a:rPr lang="en-US" b="1" dirty="0" smtClean="0"/>
              <a:t>·</a:t>
            </a:r>
            <a:r>
              <a:rPr lang="en-US" dirty="0" smtClean="0"/>
              <a:t> </a:t>
            </a:r>
            <a:r>
              <a:rPr lang="en-US" i="1" dirty="0" smtClean="0"/>
              <a:t>Streptococcus </a:t>
            </a:r>
            <a:r>
              <a:rPr lang="en-US" i="1" dirty="0" err="1" smtClean="0"/>
              <a:t>iniae</a:t>
            </a:r>
            <a:r>
              <a:rPr lang="en-US" dirty="0" smtClean="0"/>
              <a:t> </a:t>
            </a:r>
            <a:r>
              <a:rPr lang="en-US" b="1" dirty="0" smtClean="0"/>
              <a:t>·</a:t>
            </a:r>
            <a:r>
              <a:rPr lang="en-US" dirty="0" smtClean="0"/>
              <a:t> </a:t>
            </a:r>
            <a:r>
              <a:rPr lang="en-US" dirty="0" err="1" smtClean="0"/>
              <a:t>Taura</a:t>
            </a:r>
            <a:r>
              <a:rPr lang="en-US" dirty="0" smtClean="0"/>
              <a:t> syndrome </a:t>
            </a:r>
            <a:r>
              <a:rPr lang="en-US" b="1" dirty="0" smtClean="0"/>
              <a:t>·</a:t>
            </a:r>
            <a:r>
              <a:rPr lang="en-US" dirty="0" smtClean="0"/>
              <a:t> White spot </a:t>
            </a:r>
            <a:r>
              <a:rPr lang="en-US" b="1" dirty="0" smtClean="0"/>
              <a:t>·</a:t>
            </a:r>
            <a:r>
              <a:rPr lang="en-US" dirty="0" smtClean="0"/>
              <a:t> </a:t>
            </a:r>
            <a:r>
              <a:rPr lang="en-US" dirty="0" err="1" smtClean="0"/>
              <a:t>Yellowhead</a:t>
            </a:r>
            <a:endParaRPr lang="en-US" dirty="0" smtClean="0"/>
          </a:p>
          <a:p>
            <a:r>
              <a:rPr lang="en-US" dirty="0" smtClean="0"/>
              <a:t>Parasites </a:t>
            </a:r>
            <a:r>
              <a:rPr lang="en-US" i="1" dirty="0" err="1" smtClean="0"/>
              <a:t>Abergasilus</a:t>
            </a:r>
            <a:r>
              <a:rPr lang="en-US" dirty="0" smtClean="0"/>
              <a:t> </a:t>
            </a:r>
            <a:r>
              <a:rPr lang="en-US" b="1" dirty="0" smtClean="0"/>
              <a:t>·</a:t>
            </a:r>
            <a:r>
              <a:rPr lang="en-US" dirty="0" smtClean="0"/>
              <a:t> Amoebic gill disease </a:t>
            </a:r>
            <a:r>
              <a:rPr lang="en-US" b="1" dirty="0" smtClean="0"/>
              <a:t>·</a:t>
            </a:r>
            <a:r>
              <a:rPr lang="en-US" dirty="0" smtClean="0"/>
              <a:t> Carp lice </a:t>
            </a:r>
            <a:r>
              <a:rPr lang="en-US" b="1" dirty="0" smtClean="0"/>
              <a:t>·</a:t>
            </a:r>
            <a:r>
              <a:rPr lang="en-US" dirty="0" smtClean="0"/>
              <a:t> </a:t>
            </a:r>
            <a:r>
              <a:rPr lang="en-US" i="1" dirty="0" err="1" smtClean="0"/>
              <a:t>Ceratomyxa</a:t>
            </a:r>
            <a:r>
              <a:rPr lang="en-US" i="1" dirty="0" smtClean="0"/>
              <a:t> </a:t>
            </a:r>
            <a:r>
              <a:rPr lang="en-US" i="1" dirty="0" err="1" smtClean="0"/>
              <a:t>shasta</a:t>
            </a:r>
            <a:r>
              <a:rPr lang="en-US" dirty="0" smtClean="0"/>
              <a:t> </a:t>
            </a:r>
            <a:r>
              <a:rPr lang="en-US" b="1" dirty="0" smtClean="0"/>
              <a:t>·</a:t>
            </a:r>
            <a:r>
              <a:rPr lang="en-US" dirty="0" smtClean="0"/>
              <a:t> </a:t>
            </a:r>
            <a:r>
              <a:rPr lang="en-US" i="1" dirty="0" err="1" smtClean="0"/>
              <a:t>Dactylogyrus</a:t>
            </a:r>
            <a:r>
              <a:rPr lang="en-US" i="1" dirty="0" smtClean="0"/>
              <a:t> </a:t>
            </a:r>
            <a:r>
              <a:rPr lang="en-US" i="1" dirty="0" err="1" smtClean="0"/>
              <a:t>vastator</a:t>
            </a:r>
            <a:r>
              <a:rPr lang="en-US" dirty="0" smtClean="0"/>
              <a:t> </a:t>
            </a:r>
            <a:r>
              <a:rPr lang="en-US" b="1" dirty="0" smtClean="0"/>
              <a:t>·</a:t>
            </a:r>
            <a:r>
              <a:rPr lang="en-US" dirty="0" smtClean="0"/>
              <a:t> </a:t>
            </a:r>
            <a:r>
              <a:rPr lang="en-US" i="1" dirty="0" err="1" smtClean="0"/>
              <a:t>Diphyllobothrium</a:t>
            </a:r>
            <a:r>
              <a:rPr lang="en-US" dirty="0" smtClean="0"/>
              <a:t> </a:t>
            </a:r>
            <a:r>
              <a:rPr lang="en-US" b="1" dirty="0" smtClean="0"/>
              <a:t>·</a:t>
            </a:r>
            <a:r>
              <a:rPr lang="en-US" dirty="0" smtClean="0"/>
              <a:t> Flukes </a:t>
            </a:r>
            <a:r>
              <a:rPr lang="en-US" b="1" dirty="0" smtClean="0"/>
              <a:t>·</a:t>
            </a:r>
            <a:r>
              <a:rPr lang="en-US" dirty="0" smtClean="0"/>
              <a:t> </a:t>
            </a:r>
            <a:r>
              <a:rPr lang="en-US" i="1" dirty="0" err="1" smtClean="0"/>
              <a:t>Glugea</a:t>
            </a:r>
            <a:r>
              <a:rPr lang="en-US" dirty="0" smtClean="0"/>
              <a:t> </a:t>
            </a:r>
            <a:r>
              <a:rPr lang="en-US" b="1" dirty="0" smtClean="0"/>
              <a:t>·</a:t>
            </a:r>
            <a:r>
              <a:rPr lang="en-US" dirty="0" smtClean="0"/>
              <a:t> </a:t>
            </a:r>
            <a:r>
              <a:rPr lang="en-US" i="1" dirty="0" err="1" smtClean="0"/>
              <a:t>Gyrodactylus</a:t>
            </a:r>
            <a:r>
              <a:rPr lang="en-US" i="1" dirty="0" smtClean="0"/>
              <a:t> </a:t>
            </a:r>
            <a:r>
              <a:rPr lang="en-US" i="1" dirty="0" err="1" smtClean="0"/>
              <a:t>salaris</a:t>
            </a:r>
            <a:r>
              <a:rPr lang="en-US" dirty="0" smtClean="0"/>
              <a:t> </a:t>
            </a:r>
            <a:r>
              <a:rPr lang="en-US" b="1" dirty="0" smtClean="0"/>
              <a:t>·</a:t>
            </a:r>
            <a:r>
              <a:rPr lang="en-US" dirty="0" smtClean="0"/>
              <a:t> </a:t>
            </a:r>
            <a:r>
              <a:rPr lang="en-US" i="1" dirty="0" err="1" smtClean="0"/>
              <a:t>Henneguya</a:t>
            </a:r>
            <a:r>
              <a:rPr lang="en-US" i="1" dirty="0" smtClean="0"/>
              <a:t> </a:t>
            </a:r>
            <a:r>
              <a:rPr lang="en-US" i="1" dirty="0" err="1" smtClean="0"/>
              <a:t>zschokkei</a:t>
            </a:r>
            <a:r>
              <a:rPr lang="en-US" dirty="0" smtClean="0"/>
              <a:t> </a:t>
            </a:r>
            <a:r>
              <a:rPr lang="en-US" b="1" dirty="0" smtClean="0"/>
              <a:t>·</a:t>
            </a:r>
            <a:r>
              <a:rPr lang="en-US" dirty="0" smtClean="0"/>
              <a:t> </a:t>
            </a:r>
            <a:r>
              <a:rPr lang="en-US" dirty="0" err="1" smtClean="0"/>
              <a:t>Ich</a:t>
            </a:r>
            <a:r>
              <a:rPr lang="en-US" dirty="0" smtClean="0"/>
              <a:t> (freshwater) </a:t>
            </a:r>
            <a:r>
              <a:rPr lang="en-US" b="1" dirty="0" smtClean="0"/>
              <a:t>·</a:t>
            </a:r>
            <a:r>
              <a:rPr lang="en-US" dirty="0" smtClean="0"/>
              <a:t> </a:t>
            </a:r>
            <a:r>
              <a:rPr lang="en-US" dirty="0" err="1" smtClean="0"/>
              <a:t>Ich</a:t>
            </a:r>
            <a:r>
              <a:rPr lang="en-US" dirty="0" smtClean="0"/>
              <a:t> (marine) </a:t>
            </a:r>
            <a:r>
              <a:rPr lang="en-US" b="1" dirty="0" smtClean="0"/>
              <a:t>·</a:t>
            </a:r>
            <a:r>
              <a:rPr lang="en-US" dirty="0" smtClean="0"/>
              <a:t> </a:t>
            </a:r>
            <a:r>
              <a:rPr lang="en-US" i="1" dirty="0" err="1" smtClean="0"/>
              <a:t>Kudoa</a:t>
            </a:r>
            <a:r>
              <a:rPr lang="en-US" i="1" dirty="0" smtClean="0"/>
              <a:t> </a:t>
            </a:r>
            <a:r>
              <a:rPr lang="en-US" i="1" dirty="0" err="1" smtClean="0"/>
              <a:t>thyrsites</a:t>
            </a:r>
            <a:r>
              <a:rPr lang="en-US" dirty="0" smtClean="0"/>
              <a:t> </a:t>
            </a:r>
            <a:r>
              <a:rPr lang="en-US" b="1" dirty="0" smtClean="0"/>
              <a:t>·</a:t>
            </a:r>
            <a:r>
              <a:rPr lang="en-US" dirty="0" smtClean="0"/>
              <a:t> </a:t>
            </a:r>
            <a:r>
              <a:rPr lang="en-US" i="1" dirty="0" err="1" smtClean="0"/>
              <a:t>Myxobolus</a:t>
            </a:r>
            <a:r>
              <a:rPr lang="en-US" i="1" dirty="0" smtClean="0"/>
              <a:t> </a:t>
            </a:r>
            <a:r>
              <a:rPr lang="en-US" i="1" dirty="0" err="1" smtClean="0"/>
              <a:t>cerebralis</a:t>
            </a:r>
            <a:r>
              <a:rPr lang="en-US" dirty="0" smtClean="0"/>
              <a:t> </a:t>
            </a:r>
            <a:r>
              <a:rPr lang="en-US" b="1" dirty="0" smtClean="0"/>
              <a:t>·</a:t>
            </a:r>
            <a:r>
              <a:rPr lang="en-US" dirty="0" smtClean="0"/>
              <a:t> </a:t>
            </a:r>
            <a:r>
              <a:rPr lang="en-US" i="1" dirty="0" err="1" smtClean="0"/>
              <a:t>Nanophyetus</a:t>
            </a:r>
            <a:r>
              <a:rPr lang="en-US" i="1" dirty="0" smtClean="0"/>
              <a:t> </a:t>
            </a:r>
            <a:r>
              <a:rPr lang="en-US" i="1" dirty="0" err="1" smtClean="0"/>
              <a:t>salmincola</a:t>
            </a:r>
            <a:r>
              <a:rPr lang="en-US" dirty="0" smtClean="0"/>
              <a:t> </a:t>
            </a:r>
            <a:r>
              <a:rPr lang="en-US" b="1" dirty="0" smtClean="0"/>
              <a:t>·</a:t>
            </a:r>
            <a:r>
              <a:rPr lang="en-US" dirty="0" smtClean="0"/>
              <a:t> Salmon lice </a:t>
            </a:r>
            <a:r>
              <a:rPr lang="en-US" b="1" dirty="0" smtClean="0"/>
              <a:t>·</a:t>
            </a:r>
            <a:r>
              <a:rPr lang="en-US" dirty="0" smtClean="0"/>
              <a:t> </a:t>
            </a:r>
            <a:r>
              <a:rPr lang="en-US" i="1" dirty="0" err="1" smtClean="0"/>
              <a:t>Saprolegnia</a:t>
            </a:r>
            <a:r>
              <a:rPr lang="en-US" dirty="0" smtClean="0"/>
              <a:t> </a:t>
            </a:r>
            <a:r>
              <a:rPr lang="en-US" b="1" dirty="0" smtClean="0"/>
              <a:t>·</a:t>
            </a:r>
            <a:r>
              <a:rPr lang="en-US" dirty="0" smtClean="0"/>
              <a:t> </a:t>
            </a:r>
            <a:r>
              <a:rPr lang="en-US" dirty="0" err="1" smtClean="0"/>
              <a:t>Schistocephalus</a:t>
            </a:r>
            <a:r>
              <a:rPr lang="en-US" dirty="0" smtClean="0"/>
              <a:t> solidus </a:t>
            </a:r>
            <a:r>
              <a:rPr lang="en-US" b="1" dirty="0" smtClean="0"/>
              <a:t>·</a:t>
            </a:r>
            <a:r>
              <a:rPr lang="en-US" dirty="0" smtClean="0"/>
              <a:t> Sea louse </a:t>
            </a:r>
            <a:r>
              <a:rPr lang="en-US" b="1" dirty="0" smtClean="0"/>
              <a:t>·</a:t>
            </a:r>
            <a:r>
              <a:rPr lang="en-US" dirty="0" smtClean="0"/>
              <a:t> </a:t>
            </a:r>
            <a:r>
              <a:rPr lang="en-US" i="1" dirty="0" err="1" smtClean="0"/>
              <a:t>Sphaerothecum</a:t>
            </a:r>
            <a:r>
              <a:rPr lang="en-US" i="1" dirty="0" smtClean="0"/>
              <a:t> </a:t>
            </a:r>
            <a:r>
              <a:rPr lang="en-US" i="1" dirty="0" err="1" smtClean="0"/>
              <a:t>destruens</a:t>
            </a:r>
            <a:r>
              <a:rPr lang="en-US" dirty="0" smtClean="0"/>
              <a:t> </a:t>
            </a:r>
            <a:r>
              <a:rPr lang="en-US" b="1" dirty="0" smtClean="0"/>
              <a:t>·</a:t>
            </a:r>
            <a:r>
              <a:rPr lang="en-US" dirty="0" smtClean="0"/>
              <a:t> Swim bladder disease </a:t>
            </a:r>
            <a:r>
              <a:rPr lang="en-US" b="1" dirty="0" smtClean="0"/>
              <a:t>·</a:t>
            </a:r>
            <a:r>
              <a:rPr lang="en-US" dirty="0" smtClean="0"/>
              <a:t> </a:t>
            </a:r>
            <a:r>
              <a:rPr lang="en-US" i="1" dirty="0" err="1" smtClean="0"/>
              <a:t>Tetracapsuloides</a:t>
            </a:r>
            <a:r>
              <a:rPr lang="en-US" i="1" dirty="0" smtClean="0"/>
              <a:t> </a:t>
            </a:r>
            <a:r>
              <a:rPr lang="en-US" i="1" dirty="0" err="1" smtClean="0"/>
              <a:t>bryosalmonae</a:t>
            </a:r>
            <a:r>
              <a:rPr lang="en-US" dirty="0" smtClean="0"/>
              <a:t> </a:t>
            </a:r>
          </a:p>
          <a:p>
            <a:endParaRPr lang="en-US" dirty="0"/>
          </a:p>
        </p:txBody>
      </p:sp>
    </p:spTree>
    <p:extLst>
      <p:ext uri="{BB962C8B-B14F-4D97-AF65-F5344CB8AC3E}">
        <p14:creationId xmlns:p14="http://schemas.microsoft.com/office/powerpoint/2010/main" val="93141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dirty="0"/>
              <a:t/>
            </a:r>
            <a:br>
              <a:rPr lang="en-US" dirty="0"/>
            </a:br>
            <a:r>
              <a:rPr lang="en-US" b="1" dirty="0"/>
              <a:t>COMMON DISEASES OF AQUARIUM FISH</a:t>
            </a:r>
            <a:endParaRPr lang="en-US" dirty="0"/>
          </a:p>
        </p:txBody>
      </p:sp>
      <p:sp>
        <p:nvSpPr>
          <p:cNvPr id="3" name="Content Placeholder 2"/>
          <p:cNvSpPr>
            <a:spLocks noGrp="1"/>
          </p:cNvSpPr>
          <p:nvPr>
            <p:ph idx="1"/>
          </p:nvPr>
        </p:nvSpPr>
        <p:spPr/>
        <p:txBody>
          <a:bodyPr>
            <a:normAutofit lnSpcReduction="10000"/>
          </a:bodyPr>
          <a:lstStyle/>
          <a:p>
            <a:r>
              <a:rPr lang="en-US" dirty="0" smtClean="0"/>
              <a:t>Most </a:t>
            </a:r>
            <a:r>
              <a:rPr lang="en-US" dirty="0"/>
              <a:t>problems found in aquarium fish can be directly related to </a:t>
            </a:r>
            <a:r>
              <a:rPr lang="en-US" dirty="0" smtClean="0"/>
              <a:t>water </a:t>
            </a:r>
            <a:r>
              <a:rPr lang="en-US" dirty="0"/>
              <a:t>quality </a:t>
            </a:r>
            <a:r>
              <a:rPr lang="en-US" dirty="0" smtClean="0"/>
              <a:t>issues.</a:t>
            </a:r>
          </a:p>
          <a:p>
            <a:r>
              <a:rPr lang="en-US" dirty="0"/>
              <a:t>Ammonia or nitrate poisoning are signs of a fish sickened by poor water quality include clamped fins, listlessness, or gasping at the </a:t>
            </a:r>
            <a:r>
              <a:rPr lang="en-US" dirty="0" smtClean="0"/>
              <a:t>surface</a:t>
            </a:r>
          </a:p>
          <a:p>
            <a:r>
              <a:rPr lang="en-US" dirty="0"/>
              <a:t>Hypoxia fish gasp at the surface of the water, or gather at water inlets where oxygen levels are highest.</a:t>
            </a:r>
          </a:p>
          <a:p>
            <a:r>
              <a:rPr lang="en-US" dirty="0"/>
              <a:t>Aspergillus, Fusarium, and Candida are all </a:t>
            </a:r>
            <a:r>
              <a:rPr lang="en-US" dirty="0" err="1"/>
              <a:t>genuses</a:t>
            </a:r>
            <a:r>
              <a:rPr lang="en-US" dirty="0"/>
              <a:t> of fungus that can systemically cause chronic health issues. An affected fish will present with cottony growths on the skin or gills. </a:t>
            </a:r>
          </a:p>
          <a:p>
            <a:endParaRPr lang="en-US" dirty="0"/>
          </a:p>
        </p:txBody>
      </p:sp>
    </p:spTree>
    <p:extLst>
      <p:ext uri="{BB962C8B-B14F-4D97-AF65-F5344CB8AC3E}">
        <p14:creationId xmlns:p14="http://schemas.microsoft.com/office/powerpoint/2010/main" val="442361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Mycobacteriosis</a:t>
            </a:r>
            <a:r>
              <a:rPr lang="en-US" dirty="0" smtClean="0"/>
              <a:t> </a:t>
            </a:r>
            <a:endParaRPr lang="en-US" dirty="0"/>
          </a:p>
        </p:txBody>
      </p:sp>
      <p:sp>
        <p:nvSpPr>
          <p:cNvPr id="3" name="Content Placeholder 2"/>
          <p:cNvSpPr>
            <a:spLocks noGrp="1"/>
          </p:cNvSpPr>
          <p:nvPr>
            <p:ph idx="1"/>
          </p:nvPr>
        </p:nvSpPr>
        <p:spPr/>
        <p:txBody>
          <a:bodyPr/>
          <a:lstStyle/>
          <a:p>
            <a:r>
              <a:rPr lang="en-US" i="1" dirty="0"/>
              <a:t>Mycobacterium </a:t>
            </a:r>
            <a:r>
              <a:rPr lang="en-US" i="1" dirty="0" err="1"/>
              <a:t>marinum</a:t>
            </a:r>
            <a:r>
              <a:rPr lang="en-US" i="1" dirty="0"/>
              <a:t> </a:t>
            </a:r>
            <a:r>
              <a:rPr lang="en-US" dirty="0"/>
              <a:t>can affect fish despite excellent husbandry. This acid-fast bacterial rod causes granulomas to form within the body of the fish, although sometimes fish can be affected externally as well</a:t>
            </a:r>
            <a:r>
              <a:rPr lang="en-US" dirty="0" smtClean="0"/>
              <a:t>.</a:t>
            </a:r>
          </a:p>
          <a:p>
            <a:r>
              <a:rPr lang="en-US" dirty="0"/>
              <a:t>Fish sickened by </a:t>
            </a:r>
            <a:r>
              <a:rPr lang="en-US" dirty="0" err="1"/>
              <a:t>mycobacteriosis</a:t>
            </a:r>
            <a:r>
              <a:rPr lang="en-US" dirty="0"/>
              <a:t> lose weight and become listless, and eventually succumb. This is a </a:t>
            </a:r>
            <a:r>
              <a:rPr lang="en-US" dirty="0" smtClean="0">
                <a:solidFill>
                  <a:srgbClr val="FF0000"/>
                </a:solidFill>
              </a:rPr>
              <a:t>zoonotic</a:t>
            </a:r>
            <a:r>
              <a:rPr lang="en-US" dirty="0" smtClean="0"/>
              <a:t> </a:t>
            </a:r>
            <a:r>
              <a:rPr lang="en-US" dirty="0"/>
              <a:t>disease, called “fish handler’s syndrome</a:t>
            </a:r>
            <a:r>
              <a:rPr lang="en-US" dirty="0" smtClean="0"/>
              <a:t>”.</a:t>
            </a:r>
          </a:p>
          <a:p>
            <a:r>
              <a:rPr lang="en-US" dirty="0"/>
              <a:t>Due to zoonotic potential and difficulty in treatment, affected fish are usually culled. </a:t>
            </a:r>
          </a:p>
          <a:p>
            <a:endParaRPr lang="en-US" dirty="0"/>
          </a:p>
        </p:txBody>
      </p:sp>
    </p:spTree>
    <p:extLst>
      <p:ext uri="{BB962C8B-B14F-4D97-AF65-F5344CB8AC3E}">
        <p14:creationId xmlns:p14="http://schemas.microsoft.com/office/powerpoint/2010/main" val="27647795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b="1"/>
              <a:t>Mycobacteria</a:t>
            </a:r>
          </a:p>
        </p:txBody>
      </p:sp>
      <p:pic>
        <p:nvPicPr>
          <p:cNvPr id="3078" name="Picture 6" descr="fish finger"/>
          <p:cNvPicPr>
            <a:picLocks noGrp="1" noChangeAspect="1" noChangeArrowheads="1"/>
          </p:cNvPicPr>
          <p:nvPr>
            <p:ph type="clipArt" sz="half" idx="1"/>
          </p:nvPr>
        </p:nvPicPr>
        <p:blipFill>
          <a:blip r:embed="rId2" cstate="print"/>
          <a:srcRect/>
          <a:stretch>
            <a:fillRect/>
          </a:stretch>
        </p:blipFill>
        <p:spPr>
          <a:xfrm>
            <a:off x="228600" y="1981200"/>
            <a:ext cx="4495800" cy="4114800"/>
          </a:xfrm>
          <a:noFill/>
          <a:ln/>
        </p:spPr>
      </p:pic>
      <p:sp>
        <p:nvSpPr>
          <p:cNvPr id="3076" name="Rectangle 4"/>
          <p:cNvSpPr>
            <a:spLocks noGrp="1" noChangeArrowheads="1"/>
          </p:cNvSpPr>
          <p:nvPr>
            <p:ph type="body" sz="half" idx="2"/>
          </p:nvPr>
        </p:nvSpPr>
        <p:spPr/>
        <p:txBody>
          <a:bodyPr/>
          <a:lstStyle/>
          <a:p>
            <a:endParaRPr lang="en-US" sz="2800"/>
          </a:p>
        </p:txBody>
      </p:sp>
      <p:pic>
        <p:nvPicPr>
          <p:cNvPr id="3079" name="Picture 7" descr="janet-16"/>
          <p:cNvPicPr>
            <a:picLocks noChangeAspect="1" noChangeArrowheads="1"/>
          </p:cNvPicPr>
          <p:nvPr/>
        </p:nvPicPr>
        <p:blipFill>
          <a:blip r:embed="rId3" cstate="print"/>
          <a:srcRect/>
          <a:stretch>
            <a:fillRect/>
          </a:stretch>
        </p:blipFill>
        <p:spPr bwMode="auto">
          <a:xfrm>
            <a:off x="4876800" y="2438400"/>
            <a:ext cx="3962400" cy="3124200"/>
          </a:xfrm>
          <a:prstGeom prst="rect">
            <a:avLst/>
          </a:prstGeom>
          <a:noFill/>
        </p:spPr>
      </p:pic>
    </p:spTree>
    <p:extLst>
      <p:ext uri="{BB962C8B-B14F-4D97-AF65-F5344CB8AC3E}">
        <p14:creationId xmlns:p14="http://schemas.microsoft.com/office/powerpoint/2010/main" val="16841054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b="1">
                <a:effectLst>
                  <a:outerShdw blurRad="38100" dist="38100" dir="2700000" algn="tl">
                    <a:srgbClr val="000000"/>
                  </a:outerShdw>
                </a:effectLst>
              </a:rPr>
              <a:t>ZOONOSIS</a:t>
            </a:r>
          </a:p>
        </p:txBody>
      </p:sp>
      <p:sp>
        <p:nvSpPr>
          <p:cNvPr id="23555" name="Rectangle 3"/>
          <p:cNvSpPr>
            <a:spLocks noGrp="1" noChangeArrowheads="1"/>
          </p:cNvSpPr>
          <p:nvPr>
            <p:ph idx="1"/>
          </p:nvPr>
        </p:nvSpPr>
        <p:spPr>
          <a:xfrm>
            <a:off x="762000" y="2057400"/>
            <a:ext cx="7772400" cy="4114800"/>
          </a:xfrm>
        </p:spPr>
        <p:txBody>
          <a:bodyPr>
            <a:normAutofit lnSpcReduction="10000"/>
          </a:bodyPr>
          <a:lstStyle/>
          <a:p>
            <a:pPr>
              <a:lnSpc>
                <a:spcPct val="90000"/>
              </a:lnSpc>
            </a:pPr>
            <a:r>
              <a:rPr lang="en-US" sz="2800" b="1" u="sng" dirty="0" err="1"/>
              <a:t>Zoonosis</a:t>
            </a:r>
            <a:r>
              <a:rPr lang="en-US" sz="2800" b="1" dirty="0"/>
              <a:t> = disease that can be transmitted from animals to humans (or other animals)</a:t>
            </a:r>
          </a:p>
          <a:p>
            <a:pPr>
              <a:lnSpc>
                <a:spcPct val="90000"/>
              </a:lnSpc>
            </a:pPr>
            <a:r>
              <a:rPr lang="en-US" sz="2800" b="1" u="sng" dirty="0" err="1"/>
              <a:t>Anthroponosis</a:t>
            </a:r>
            <a:r>
              <a:rPr lang="en-US" sz="2800" b="1" dirty="0"/>
              <a:t> = disease that can be transmitted from humans to animals</a:t>
            </a:r>
          </a:p>
          <a:p>
            <a:pPr>
              <a:lnSpc>
                <a:spcPct val="90000"/>
              </a:lnSpc>
            </a:pPr>
            <a:r>
              <a:rPr lang="en-US" sz="2800" b="1" u="sng" dirty="0"/>
              <a:t>High Risk </a:t>
            </a:r>
          </a:p>
          <a:p>
            <a:pPr lvl="3">
              <a:lnSpc>
                <a:spcPct val="90000"/>
              </a:lnSpc>
            </a:pPr>
            <a:r>
              <a:rPr lang="en-US" sz="1800" b="1" dirty="0" err="1"/>
              <a:t>immunosupressed</a:t>
            </a:r>
            <a:r>
              <a:rPr lang="en-US" sz="1800" b="1" dirty="0"/>
              <a:t> (AIDs, other debilitating disease)</a:t>
            </a:r>
          </a:p>
          <a:p>
            <a:pPr lvl="3">
              <a:lnSpc>
                <a:spcPct val="90000"/>
              </a:lnSpc>
            </a:pPr>
            <a:r>
              <a:rPr lang="en-US" sz="1800" b="1" dirty="0"/>
              <a:t>pregnant</a:t>
            </a:r>
          </a:p>
          <a:p>
            <a:pPr lvl="3">
              <a:lnSpc>
                <a:spcPct val="90000"/>
              </a:lnSpc>
            </a:pPr>
            <a:r>
              <a:rPr lang="en-US" sz="1800" b="1" dirty="0"/>
              <a:t>age </a:t>
            </a:r>
          </a:p>
          <a:p>
            <a:pPr>
              <a:lnSpc>
                <a:spcPct val="90000"/>
              </a:lnSpc>
            </a:pPr>
            <a:r>
              <a:rPr lang="en-US" sz="2800" b="1" u="sng" dirty="0"/>
              <a:t>Exposure</a:t>
            </a:r>
            <a:r>
              <a:rPr lang="en-US" sz="2800" b="1" dirty="0"/>
              <a:t> </a:t>
            </a:r>
            <a:r>
              <a:rPr lang="en-US" sz="2000" b="1" dirty="0"/>
              <a:t>(infected water, fish tissue, fish excrement)</a:t>
            </a:r>
          </a:p>
          <a:p>
            <a:pPr lvl="3">
              <a:lnSpc>
                <a:spcPct val="90000"/>
              </a:lnSpc>
            </a:pPr>
            <a:r>
              <a:rPr lang="en-US" sz="1800" b="1" dirty="0"/>
              <a:t>dermal contact via skin abrasion, fissure</a:t>
            </a:r>
          </a:p>
          <a:p>
            <a:pPr lvl="3">
              <a:lnSpc>
                <a:spcPct val="90000"/>
              </a:lnSpc>
            </a:pPr>
            <a:r>
              <a:rPr lang="en-US" sz="1800" b="1" dirty="0"/>
              <a:t>ingestion</a:t>
            </a:r>
          </a:p>
        </p:txBody>
      </p:sp>
    </p:spTree>
    <p:extLst>
      <p:ext uri="{BB962C8B-B14F-4D97-AF65-F5344CB8AC3E}">
        <p14:creationId xmlns:p14="http://schemas.microsoft.com/office/powerpoint/2010/main" val="5816703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b="1">
                <a:effectLst>
                  <a:outerShdw blurRad="38100" dist="38100" dir="2700000" algn="tl">
                    <a:srgbClr val="000000"/>
                  </a:outerShdw>
                </a:effectLst>
              </a:rPr>
              <a:t>Zoonotic Diseases</a:t>
            </a:r>
            <a:r>
              <a:rPr lang="en-US"/>
              <a:t> </a:t>
            </a:r>
          </a:p>
        </p:txBody>
      </p:sp>
      <p:sp>
        <p:nvSpPr>
          <p:cNvPr id="38915" name="Rectangle 3"/>
          <p:cNvSpPr>
            <a:spLocks noGrp="1" noChangeArrowheads="1"/>
          </p:cNvSpPr>
          <p:nvPr>
            <p:ph idx="1"/>
          </p:nvPr>
        </p:nvSpPr>
        <p:spPr/>
        <p:txBody>
          <a:bodyPr>
            <a:normAutofit lnSpcReduction="10000"/>
          </a:bodyPr>
          <a:lstStyle/>
          <a:p>
            <a:pPr>
              <a:lnSpc>
                <a:spcPct val="90000"/>
              </a:lnSpc>
            </a:pPr>
            <a:r>
              <a:rPr lang="en-US" sz="2400" b="1" dirty="0"/>
              <a:t>Potential for disease organisms to spread between species (fish </a:t>
            </a:r>
            <a:r>
              <a:rPr lang="en-US" sz="2400" b="1" dirty="0">
                <a:sym typeface="Symbol" pitchFamily="18" charset="2"/>
              </a:rPr>
              <a:t> human</a:t>
            </a:r>
            <a:r>
              <a:rPr lang="en-US" sz="2400" b="1" dirty="0"/>
              <a:t>)</a:t>
            </a:r>
          </a:p>
          <a:p>
            <a:pPr>
              <a:lnSpc>
                <a:spcPct val="90000"/>
              </a:lnSpc>
            </a:pPr>
            <a:r>
              <a:rPr lang="en-US" sz="2400" b="1" u="sng" dirty="0"/>
              <a:t>Bacteria</a:t>
            </a:r>
            <a:r>
              <a:rPr lang="en-US" sz="2400" b="1" dirty="0"/>
              <a:t> - from handling (mycobacterium, streptococcus, </a:t>
            </a:r>
            <a:r>
              <a:rPr lang="en-US" sz="2400" b="1" dirty="0" err="1"/>
              <a:t>erysipelothrix</a:t>
            </a:r>
            <a:r>
              <a:rPr lang="en-US" sz="2400" b="1" dirty="0"/>
              <a:t>, </a:t>
            </a:r>
            <a:r>
              <a:rPr lang="en-US" sz="2400" b="1" dirty="0" err="1"/>
              <a:t>vibrio</a:t>
            </a:r>
            <a:r>
              <a:rPr lang="en-US" sz="2400" b="1" dirty="0"/>
              <a:t>, </a:t>
            </a:r>
            <a:r>
              <a:rPr lang="en-US" sz="2400" b="1" dirty="0" err="1"/>
              <a:t>norcardia</a:t>
            </a:r>
            <a:r>
              <a:rPr lang="en-US" sz="2400" b="1" dirty="0"/>
              <a:t>, </a:t>
            </a:r>
            <a:r>
              <a:rPr lang="en-US" sz="2400" b="1" dirty="0" err="1"/>
              <a:t>aeromonas</a:t>
            </a:r>
            <a:r>
              <a:rPr lang="en-US" sz="2400" b="1" dirty="0"/>
              <a:t>, </a:t>
            </a:r>
            <a:r>
              <a:rPr lang="en-US" sz="2400" b="1" dirty="0" err="1"/>
              <a:t>edwardsiella</a:t>
            </a:r>
            <a:r>
              <a:rPr lang="en-US" sz="2400" b="1" dirty="0"/>
              <a:t>)</a:t>
            </a:r>
          </a:p>
          <a:p>
            <a:pPr>
              <a:lnSpc>
                <a:spcPct val="90000"/>
              </a:lnSpc>
              <a:buFontTx/>
              <a:buNone/>
            </a:pPr>
            <a:r>
              <a:rPr lang="en-US" sz="2400" b="1" dirty="0"/>
              <a:t>    from ingestion (</a:t>
            </a:r>
            <a:r>
              <a:rPr lang="en-US" sz="2400" b="1" dirty="0" err="1" smtClean="0"/>
              <a:t>staphylcoccus</a:t>
            </a:r>
            <a:r>
              <a:rPr lang="en-US" sz="2400" b="1" dirty="0"/>
              <a:t>, clostridium, </a:t>
            </a:r>
            <a:r>
              <a:rPr lang="en-US" sz="2400" b="1" dirty="0" err="1"/>
              <a:t>vibrio</a:t>
            </a:r>
            <a:r>
              <a:rPr lang="en-US" sz="2400" b="1" dirty="0"/>
              <a:t>, </a:t>
            </a:r>
            <a:r>
              <a:rPr lang="en-US" sz="2400" b="1" dirty="0" err="1"/>
              <a:t>aeromonas</a:t>
            </a:r>
            <a:r>
              <a:rPr lang="en-US" sz="2400" b="1" dirty="0"/>
              <a:t>, </a:t>
            </a:r>
            <a:r>
              <a:rPr lang="en-US" sz="2400" b="1" dirty="0" err="1" smtClean="0"/>
              <a:t>elerichia</a:t>
            </a:r>
            <a:r>
              <a:rPr lang="en-US" sz="2400" b="1" dirty="0"/>
              <a:t>, salmonella,</a:t>
            </a:r>
          </a:p>
          <a:p>
            <a:pPr>
              <a:lnSpc>
                <a:spcPct val="90000"/>
              </a:lnSpc>
              <a:buFontTx/>
              <a:buNone/>
            </a:pPr>
            <a:r>
              <a:rPr lang="en-US" sz="2400" b="1" dirty="0"/>
              <a:t>    </a:t>
            </a:r>
            <a:r>
              <a:rPr lang="en-US" sz="2400" b="1" dirty="0" err="1"/>
              <a:t>edwardsiella</a:t>
            </a:r>
            <a:r>
              <a:rPr lang="en-US" sz="2400" b="1" dirty="0"/>
              <a:t>)</a:t>
            </a:r>
          </a:p>
          <a:p>
            <a:pPr>
              <a:lnSpc>
                <a:spcPct val="90000"/>
              </a:lnSpc>
            </a:pPr>
            <a:r>
              <a:rPr lang="en-US" sz="2400" b="1" u="sng" dirty="0"/>
              <a:t>Parasites </a:t>
            </a:r>
            <a:r>
              <a:rPr lang="en-US" sz="2400" b="1" dirty="0"/>
              <a:t>- primarily from ingestion (nematodes, </a:t>
            </a:r>
            <a:r>
              <a:rPr lang="en-US" sz="2400" b="1" dirty="0" err="1"/>
              <a:t>cestodes</a:t>
            </a:r>
            <a:r>
              <a:rPr lang="en-US" sz="2400" b="1" dirty="0"/>
              <a:t>, </a:t>
            </a:r>
            <a:r>
              <a:rPr lang="en-US" sz="2400" b="1" dirty="0" err="1"/>
              <a:t>trematodes</a:t>
            </a:r>
            <a:r>
              <a:rPr lang="en-US" sz="2400" b="1" dirty="0"/>
              <a:t>, protozoa).</a:t>
            </a:r>
          </a:p>
          <a:p>
            <a:pPr>
              <a:lnSpc>
                <a:spcPct val="90000"/>
              </a:lnSpc>
            </a:pPr>
            <a:r>
              <a:rPr lang="en-US" sz="2400" b="1" u="sng" dirty="0"/>
              <a:t>Toxins </a:t>
            </a:r>
            <a:r>
              <a:rPr lang="en-US" sz="2400" b="1" dirty="0"/>
              <a:t>- primarily from ingestion (ciguatera, </a:t>
            </a:r>
            <a:r>
              <a:rPr lang="en-US" sz="2400" b="1" dirty="0" err="1"/>
              <a:t>scombroid</a:t>
            </a:r>
            <a:r>
              <a:rPr lang="en-US" sz="2400" b="1" dirty="0"/>
              <a:t>, </a:t>
            </a:r>
            <a:r>
              <a:rPr lang="en-US" sz="2400" b="1" dirty="0" err="1"/>
              <a:t>dinoflagellates</a:t>
            </a:r>
            <a:r>
              <a:rPr lang="en-US" sz="2400" b="1" dirty="0"/>
              <a:t> toxins)</a:t>
            </a:r>
          </a:p>
        </p:txBody>
      </p:sp>
    </p:spTree>
    <p:extLst>
      <p:ext uri="{BB962C8B-B14F-4D97-AF65-F5344CB8AC3E}">
        <p14:creationId xmlns:p14="http://schemas.microsoft.com/office/powerpoint/2010/main" val="226094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b="1"/>
              <a:t>PREVENTION</a:t>
            </a:r>
            <a:endParaRPr lang="en-US"/>
          </a:p>
        </p:txBody>
      </p:sp>
      <p:sp>
        <p:nvSpPr>
          <p:cNvPr id="24579" name="Rectangle 3"/>
          <p:cNvSpPr>
            <a:spLocks noGrp="1" noChangeArrowheads="1"/>
          </p:cNvSpPr>
          <p:nvPr>
            <p:ph idx="1"/>
          </p:nvPr>
        </p:nvSpPr>
        <p:spPr/>
        <p:txBody>
          <a:bodyPr/>
          <a:lstStyle/>
          <a:p>
            <a:pPr>
              <a:lnSpc>
                <a:spcPct val="90000"/>
              </a:lnSpc>
            </a:pPr>
            <a:r>
              <a:rPr lang="en-US" b="1"/>
              <a:t>Fish</a:t>
            </a:r>
          </a:p>
          <a:p>
            <a:pPr lvl="2">
              <a:lnSpc>
                <a:spcPct val="90000"/>
              </a:lnSpc>
            </a:pPr>
            <a:r>
              <a:rPr lang="en-US" b="1"/>
              <a:t>Know health of your fish</a:t>
            </a:r>
          </a:p>
          <a:p>
            <a:pPr lvl="2">
              <a:lnSpc>
                <a:spcPct val="90000"/>
              </a:lnSpc>
            </a:pPr>
            <a:r>
              <a:rPr lang="en-US" b="1"/>
              <a:t>Proper husbandry/aquaculture</a:t>
            </a:r>
          </a:p>
          <a:p>
            <a:pPr lvl="2">
              <a:lnSpc>
                <a:spcPct val="90000"/>
              </a:lnSpc>
            </a:pPr>
            <a:r>
              <a:rPr lang="en-US" b="1"/>
              <a:t>Minimum - wear gloves when handling </a:t>
            </a:r>
          </a:p>
          <a:p>
            <a:pPr lvl="2">
              <a:lnSpc>
                <a:spcPct val="90000"/>
              </a:lnSpc>
            </a:pPr>
            <a:endParaRPr lang="en-US" b="1"/>
          </a:p>
          <a:p>
            <a:pPr>
              <a:lnSpc>
                <a:spcPct val="90000"/>
              </a:lnSpc>
            </a:pPr>
            <a:r>
              <a:rPr lang="en-US" b="1"/>
              <a:t>All Wildlife</a:t>
            </a:r>
          </a:p>
          <a:p>
            <a:pPr lvl="2">
              <a:lnSpc>
                <a:spcPct val="90000"/>
              </a:lnSpc>
            </a:pPr>
            <a:r>
              <a:rPr lang="en-US" b="1"/>
              <a:t>Know the hazards </a:t>
            </a:r>
          </a:p>
          <a:p>
            <a:pPr lvl="2">
              <a:lnSpc>
                <a:spcPct val="90000"/>
              </a:lnSpc>
            </a:pPr>
            <a:r>
              <a:rPr lang="en-US" b="1"/>
              <a:t>Take all necessary “known”precautions</a:t>
            </a:r>
          </a:p>
          <a:p>
            <a:pPr lvl="2">
              <a:lnSpc>
                <a:spcPct val="90000"/>
              </a:lnSpc>
            </a:pPr>
            <a:r>
              <a:rPr lang="en-US" b="1"/>
              <a:t>DO YOUR HOMEWORK!!!</a:t>
            </a:r>
          </a:p>
          <a:p>
            <a:pPr lvl="2">
              <a:lnSpc>
                <a:spcPct val="90000"/>
              </a:lnSpc>
            </a:pPr>
            <a:endParaRPr lang="en-US"/>
          </a:p>
          <a:p>
            <a:pPr lvl="1">
              <a:lnSpc>
                <a:spcPct val="90000"/>
              </a:lnSpc>
            </a:pPr>
            <a:endParaRPr lang="en-US"/>
          </a:p>
          <a:p>
            <a:pPr>
              <a:lnSpc>
                <a:spcPct val="90000"/>
              </a:lnSpc>
            </a:pPr>
            <a:endParaRPr lang="en-US"/>
          </a:p>
        </p:txBody>
      </p:sp>
    </p:spTree>
    <p:extLst>
      <p:ext uri="{BB962C8B-B14F-4D97-AF65-F5344CB8AC3E}">
        <p14:creationId xmlns:p14="http://schemas.microsoft.com/office/powerpoint/2010/main" val="16472144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t>
            </a:r>
            <a:endParaRPr lang="en-US" dirty="0"/>
          </a:p>
        </p:txBody>
      </p:sp>
      <p:sp>
        <p:nvSpPr>
          <p:cNvPr id="3" name="Text Placeholder 2"/>
          <p:cNvSpPr>
            <a:spLocks noGrp="1"/>
          </p:cNvSpPr>
          <p:nvPr>
            <p:ph type="body" idx="1"/>
          </p:nvPr>
        </p:nvSpPr>
        <p:spPr/>
        <p:txBody>
          <a:bodyPr/>
          <a:lstStyle/>
          <a:p>
            <a:endParaRPr lang="en-US"/>
          </a:p>
        </p:txBody>
      </p:sp>
      <p:sp>
        <p:nvSpPr>
          <p:cNvPr id="4" name="Text Placeholder 3"/>
          <p:cNvSpPr>
            <a:spLocks noGrp="1"/>
          </p:cNvSpPr>
          <p:nvPr>
            <p:ph type="body" sz="half" idx="3"/>
          </p:nvPr>
        </p:nvSpPr>
        <p:spPr/>
        <p:txBody>
          <a:bodyPr/>
          <a:lstStyle/>
          <a:p>
            <a:endParaRPr lang="en-US"/>
          </a:p>
        </p:txBody>
      </p:sp>
      <p:sp>
        <p:nvSpPr>
          <p:cNvPr id="5" name="Content Placeholder 4"/>
          <p:cNvSpPr>
            <a:spLocks noGrp="1"/>
          </p:cNvSpPr>
          <p:nvPr>
            <p:ph sz="quarter" idx="2"/>
          </p:nvPr>
        </p:nvSpPr>
        <p:spPr/>
        <p:txBody>
          <a:bodyPr/>
          <a:lstStyle/>
          <a:p>
            <a:r>
              <a:rPr lang="en-US" dirty="0"/>
              <a:t>Around 1908 the first air pump (initially water-powered) was invented, and this is credited as a pivotal moment in the development of home aquaria</a:t>
            </a:r>
          </a:p>
          <a:p>
            <a:endParaRPr lang="en-US" dirty="0"/>
          </a:p>
        </p:txBody>
      </p:sp>
      <p:pic>
        <p:nvPicPr>
          <p:cNvPr id="7" name="Content Placeholder 6"/>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645025" y="3301107"/>
            <a:ext cx="4041775" cy="2273498"/>
          </a:xfrm>
        </p:spPr>
      </p:pic>
    </p:spTree>
    <p:extLst>
      <p:ext uri="{BB962C8B-B14F-4D97-AF65-F5344CB8AC3E}">
        <p14:creationId xmlns:p14="http://schemas.microsoft.com/office/powerpoint/2010/main" val="188957984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b="1">
                <a:effectLst>
                  <a:outerShdw blurRad="38100" dist="38100" dir="2700000" algn="tl">
                    <a:srgbClr val="000000"/>
                  </a:outerShdw>
                </a:effectLst>
              </a:rPr>
              <a:t>Anesthesia</a:t>
            </a:r>
            <a:endParaRPr lang="en-US"/>
          </a:p>
        </p:txBody>
      </p:sp>
      <p:sp>
        <p:nvSpPr>
          <p:cNvPr id="34819" name="Rectangle 3"/>
          <p:cNvSpPr>
            <a:spLocks noGrp="1" noChangeArrowheads="1"/>
          </p:cNvSpPr>
          <p:nvPr>
            <p:ph idx="1"/>
          </p:nvPr>
        </p:nvSpPr>
        <p:spPr/>
        <p:txBody>
          <a:bodyPr/>
          <a:lstStyle/>
          <a:p>
            <a:r>
              <a:rPr lang="en-US" sz="2400" b="1"/>
              <a:t>Consider for painful/stressful procedures and pre-euthanasia</a:t>
            </a:r>
          </a:p>
          <a:p>
            <a:endParaRPr lang="en-US" sz="2400" b="1"/>
          </a:p>
          <a:p>
            <a:r>
              <a:rPr lang="en-US" sz="2400" b="1"/>
              <a:t>Ice water (transport) - be careful</a:t>
            </a:r>
          </a:p>
          <a:p>
            <a:endParaRPr lang="en-US" sz="2400" b="1"/>
          </a:p>
          <a:p>
            <a:r>
              <a:rPr lang="en-US" sz="2400" b="1"/>
              <a:t>Chemical - MS-222, Benzocaine</a:t>
            </a:r>
          </a:p>
          <a:p>
            <a:endParaRPr lang="en-US" sz="2400" b="1"/>
          </a:p>
          <a:p>
            <a:r>
              <a:rPr lang="en-US" sz="2400" b="1"/>
              <a:t>Dose is species specific</a:t>
            </a:r>
            <a:r>
              <a:rPr lang="en-US" sz="2400"/>
              <a:t> </a:t>
            </a:r>
          </a:p>
          <a:p>
            <a:endParaRPr lang="en-US" sz="2400"/>
          </a:p>
          <a:p>
            <a:endParaRPr lang="en-US"/>
          </a:p>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b="1">
                <a:effectLst>
                  <a:outerShdw blurRad="38100" dist="38100" dir="2700000" algn="tl">
                    <a:srgbClr val="000000"/>
                  </a:outerShdw>
                </a:effectLst>
              </a:rPr>
              <a:t>MS-222</a:t>
            </a:r>
            <a:endParaRPr lang="en-US"/>
          </a:p>
        </p:txBody>
      </p:sp>
      <p:sp>
        <p:nvSpPr>
          <p:cNvPr id="35843" name="Rectangle 3"/>
          <p:cNvSpPr>
            <a:spLocks noGrp="1" noChangeArrowheads="1"/>
          </p:cNvSpPr>
          <p:nvPr>
            <p:ph idx="1"/>
          </p:nvPr>
        </p:nvSpPr>
        <p:spPr/>
        <p:txBody>
          <a:bodyPr/>
          <a:lstStyle/>
          <a:p>
            <a:pPr>
              <a:lnSpc>
                <a:spcPct val="90000"/>
              </a:lnSpc>
            </a:pPr>
            <a:r>
              <a:rPr lang="en-US" sz="2800" b="1"/>
              <a:t>tricaine methanesulfate, ethyl-m-animobenzoate methansulfate, Finquel®</a:t>
            </a:r>
          </a:p>
          <a:p>
            <a:pPr>
              <a:lnSpc>
                <a:spcPct val="90000"/>
              </a:lnSpc>
            </a:pPr>
            <a:r>
              <a:rPr lang="en-US" sz="2800" b="1"/>
              <a:t>CNS depressant</a:t>
            </a:r>
          </a:p>
          <a:p>
            <a:pPr>
              <a:lnSpc>
                <a:spcPct val="90000"/>
              </a:lnSpc>
            </a:pPr>
            <a:r>
              <a:rPr lang="en-US" sz="2800" b="1"/>
              <a:t>water soluble but acidic (add buffer)</a:t>
            </a:r>
          </a:p>
          <a:p>
            <a:pPr>
              <a:lnSpc>
                <a:spcPct val="90000"/>
              </a:lnSpc>
            </a:pPr>
            <a:r>
              <a:rPr lang="en-US" sz="2800" b="1"/>
              <a:t>admin. via bath or recirculating system</a:t>
            </a:r>
          </a:p>
          <a:p>
            <a:pPr>
              <a:lnSpc>
                <a:spcPct val="90000"/>
              </a:lnSpc>
            </a:pPr>
            <a:r>
              <a:rPr lang="en-US" sz="2800" b="1"/>
              <a:t>for anesthesia 50-100 mg/L recommended (sedation vs surgical)</a:t>
            </a:r>
          </a:p>
          <a:p>
            <a:pPr>
              <a:lnSpc>
                <a:spcPct val="90000"/>
              </a:lnSpc>
            </a:pPr>
            <a:r>
              <a:rPr lang="en-US" sz="2800" b="1"/>
              <a:t>dose may be species specific - test before experiment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b="1">
                <a:effectLst>
                  <a:outerShdw blurRad="38100" dist="38100" dir="2700000" algn="tl">
                    <a:srgbClr val="000000"/>
                  </a:outerShdw>
                </a:effectLst>
              </a:rPr>
              <a:t>MS-222 con’t</a:t>
            </a:r>
            <a:endParaRPr lang="en-US"/>
          </a:p>
        </p:txBody>
      </p:sp>
      <p:sp>
        <p:nvSpPr>
          <p:cNvPr id="36867" name="Rectangle 3"/>
          <p:cNvSpPr>
            <a:spLocks noGrp="1" noChangeArrowheads="1"/>
          </p:cNvSpPr>
          <p:nvPr>
            <p:ph idx="1"/>
          </p:nvPr>
        </p:nvSpPr>
        <p:spPr/>
        <p:txBody>
          <a:bodyPr/>
          <a:lstStyle/>
          <a:p>
            <a:r>
              <a:rPr lang="en-US" sz="2800" b="1" dirty="0"/>
              <a:t>induction w/in 3 minutes</a:t>
            </a:r>
          </a:p>
          <a:p>
            <a:r>
              <a:rPr lang="en-US" sz="2800" b="1" dirty="0"/>
              <a:t>recovery w/in 10-15 minutes after removal </a:t>
            </a:r>
          </a:p>
          <a:p>
            <a:r>
              <a:rPr lang="en-US" sz="2800" b="1" dirty="0"/>
              <a:t>is residual +/- could affect chemical analysis of tissue</a:t>
            </a:r>
          </a:p>
          <a:p>
            <a:r>
              <a:rPr lang="en-US" sz="2800" b="1" dirty="0"/>
              <a:t>no known hazards but wear gloves!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b="1">
                <a:effectLst>
                  <a:outerShdw blurRad="38100" dist="38100" dir="2700000" algn="tl">
                    <a:srgbClr val="000000"/>
                  </a:outerShdw>
                </a:effectLst>
              </a:rPr>
              <a:t>Immersion Anesthesia</a:t>
            </a:r>
          </a:p>
        </p:txBody>
      </p:sp>
      <p:sp>
        <p:nvSpPr>
          <p:cNvPr id="8195" name="Rectangle 3"/>
          <p:cNvSpPr>
            <a:spLocks noGrp="1" noChangeArrowheads="1"/>
          </p:cNvSpPr>
          <p:nvPr>
            <p:ph type="body" sz="half" idx="1"/>
          </p:nvPr>
        </p:nvSpPr>
        <p:spPr/>
        <p:txBody>
          <a:bodyPr/>
          <a:lstStyle/>
          <a:p>
            <a:endParaRPr lang="en-US" sz="2800"/>
          </a:p>
        </p:txBody>
      </p:sp>
      <p:sp>
        <p:nvSpPr>
          <p:cNvPr id="8196" name="Rectangle 4"/>
          <p:cNvSpPr>
            <a:spLocks noGrp="1" noChangeArrowheads="1"/>
          </p:cNvSpPr>
          <p:nvPr>
            <p:ph type="clipArt" sz="half" idx="2"/>
          </p:nvPr>
        </p:nvSpPr>
        <p:spPr/>
      </p:sp>
      <p:pic>
        <p:nvPicPr>
          <p:cNvPr id="8197" name="Picture 5" descr="janet-12"/>
          <p:cNvPicPr>
            <a:picLocks noChangeAspect="1" noChangeArrowheads="1"/>
          </p:cNvPicPr>
          <p:nvPr/>
        </p:nvPicPr>
        <p:blipFill>
          <a:blip r:embed="rId2" cstate="print"/>
          <a:srcRect/>
          <a:stretch>
            <a:fillRect/>
          </a:stretch>
        </p:blipFill>
        <p:spPr bwMode="auto">
          <a:xfrm>
            <a:off x="304800" y="1905000"/>
            <a:ext cx="8305800" cy="424815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7" name="Text Placeholder 6"/>
          <p:cNvSpPr>
            <a:spLocks noGrp="1"/>
          </p:cNvSpPr>
          <p:nvPr>
            <p:ph type="body" sz="half" idx="2"/>
          </p:nvPr>
        </p:nvSpPr>
        <p:spPr/>
        <p:txBody>
          <a:bodyPr/>
          <a:lstStyle/>
          <a:p>
            <a:endParaRPr lang="en-US" dirty="0"/>
          </a:p>
        </p:txBody>
      </p:sp>
      <p:pic>
        <p:nvPicPr>
          <p:cNvPr id="8" name="Picture Placeholder 7" descr="DSC04319.JPG"/>
          <p:cNvPicPr>
            <a:picLocks noGrp="1" noChangeAspect="1"/>
          </p:cNvPicPr>
          <p:nvPr>
            <p:ph type="pic" idx="1"/>
          </p:nvPr>
        </p:nvPicPr>
        <p:blipFill>
          <a:blip r:embed="rId2" cstate="print"/>
          <a:srcRect l="5942" r="5942"/>
          <a:stretch>
            <a:fillRect/>
          </a:stretch>
        </p:blipFill>
        <p:spPr>
          <a:xfrm rot="420000">
            <a:off x="4303899" y="800125"/>
            <a:ext cx="4617720" cy="3931920"/>
          </a:xfrm>
        </p:spPr>
      </p:pic>
      <p:pic>
        <p:nvPicPr>
          <p:cNvPr id="110594" name="Picture 2" descr="C:\Users\user\Desktop\Pictures\Royals Fish\DSC04280.JPG"/>
          <p:cNvPicPr>
            <a:picLocks noChangeAspect="1" noChangeArrowheads="1"/>
          </p:cNvPicPr>
          <p:nvPr/>
        </p:nvPicPr>
        <p:blipFill>
          <a:blip r:embed="rId3" cstate="print"/>
          <a:srcRect/>
          <a:stretch>
            <a:fillRect/>
          </a:stretch>
        </p:blipFill>
        <p:spPr bwMode="auto">
          <a:xfrm>
            <a:off x="381000" y="304800"/>
            <a:ext cx="3733800" cy="2800350"/>
          </a:xfrm>
          <a:prstGeom prst="rect">
            <a:avLst/>
          </a:prstGeom>
          <a:noFill/>
        </p:spPr>
      </p:pic>
      <p:pic>
        <p:nvPicPr>
          <p:cNvPr id="110595" name="Picture 3" descr="C:\Users\user\Desktop\Pictures\Royals Fish\DSC04278.JPG"/>
          <p:cNvPicPr>
            <a:picLocks noChangeAspect="1" noChangeArrowheads="1"/>
          </p:cNvPicPr>
          <p:nvPr/>
        </p:nvPicPr>
        <p:blipFill>
          <a:blip r:embed="rId4" cstate="print"/>
          <a:srcRect/>
          <a:stretch>
            <a:fillRect/>
          </a:stretch>
        </p:blipFill>
        <p:spPr bwMode="auto">
          <a:xfrm>
            <a:off x="0" y="3276600"/>
            <a:ext cx="4165600" cy="3124200"/>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b="1"/>
              <a:t>Levels of Anesthesia</a:t>
            </a:r>
          </a:p>
        </p:txBody>
      </p:sp>
      <p:sp>
        <p:nvSpPr>
          <p:cNvPr id="7171" name="Rectangle 3"/>
          <p:cNvSpPr>
            <a:spLocks noGrp="1" noChangeArrowheads="1"/>
          </p:cNvSpPr>
          <p:nvPr>
            <p:ph type="body" sz="half" idx="1"/>
          </p:nvPr>
        </p:nvSpPr>
        <p:spPr/>
        <p:txBody>
          <a:bodyPr/>
          <a:lstStyle/>
          <a:p>
            <a:endParaRPr lang="en-US" sz="2800"/>
          </a:p>
        </p:txBody>
      </p:sp>
      <p:pic>
        <p:nvPicPr>
          <p:cNvPr id="7174" name="Picture 6" descr="janet-11"/>
          <p:cNvPicPr>
            <a:picLocks noGrp="1" noChangeAspect="1" noChangeArrowheads="1"/>
          </p:cNvPicPr>
          <p:nvPr>
            <p:ph type="clipArt" sz="half" idx="2"/>
          </p:nvPr>
        </p:nvPicPr>
        <p:blipFill>
          <a:blip r:embed="rId2" cstate="print"/>
          <a:srcRect/>
          <a:stretch>
            <a:fillRect/>
          </a:stretch>
        </p:blipFill>
        <p:spPr>
          <a:xfrm>
            <a:off x="304800" y="1905000"/>
            <a:ext cx="8458200" cy="4587875"/>
          </a:xfrm>
          <a:no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b="1">
                <a:effectLst>
                  <a:outerShdw blurRad="38100" dist="38100" dir="2700000" algn="tl">
                    <a:srgbClr val="000000"/>
                  </a:outerShdw>
                </a:effectLst>
              </a:rPr>
              <a:t>Simple Diagnostics</a:t>
            </a:r>
          </a:p>
        </p:txBody>
      </p:sp>
      <p:pic>
        <p:nvPicPr>
          <p:cNvPr id="15366" name="Picture 6" descr="janet-4"/>
          <p:cNvPicPr>
            <a:picLocks noGrp="1" noChangeAspect="1" noChangeArrowheads="1"/>
          </p:cNvPicPr>
          <p:nvPr>
            <p:ph type="clipArt" sz="half" idx="1"/>
          </p:nvPr>
        </p:nvPicPr>
        <p:blipFill>
          <a:blip r:embed="rId2" cstate="print"/>
          <a:stretch>
            <a:fillRect/>
          </a:stretch>
        </p:blipFill>
        <p:spPr>
          <a:xfrm>
            <a:off x="685800" y="2448854"/>
            <a:ext cx="3810000" cy="3179491"/>
          </a:xfrm>
          <a:noFill/>
          <a:ln/>
        </p:spPr>
      </p:pic>
      <p:sp>
        <p:nvSpPr>
          <p:cNvPr id="15364" name="Rectangle 4"/>
          <p:cNvSpPr>
            <a:spLocks noGrp="1" noChangeArrowheads="1"/>
          </p:cNvSpPr>
          <p:nvPr>
            <p:ph type="body" sz="half" idx="2"/>
          </p:nvPr>
        </p:nvSpPr>
        <p:spPr/>
        <p:txBody>
          <a:bodyPr/>
          <a:lstStyle/>
          <a:p>
            <a:endParaRPr lang="en-US" sz="2800"/>
          </a:p>
        </p:txBody>
      </p:sp>
      <p:pic>
        <p:nvPicPr>
          <p:cNvPr id="15367" name="Picture 7" descr="janet-6"/>
          <p:cNvPicPr>
            <a:picLocks noChangeAspect="1" noChangeArrowheads="1"/>
          </p:cNvPicPr>
          <p:nvPr/>
        </p:nvPicPr>
        <p:blipFill>
          <a:blip r:embed="rId3" cstate="print"/>
          <a:srcRect/>
          <a:stretch>
            <a:fillRect/>
          </a:stretch>
        </p:blipFill>
        <p:spPr bwMode="auto">
          <a:xfrm>
            <a:off x="4648200" y="1981200"/>
            <a:ext cx="3962400" cy="4114800"/>
          </a:xfrm>
          <a:prstGeom prst="rect">
            <a:avLst/>
          </a:prstGeom>
          <a:noFill/>
        </p:spPr>
      </p:pic>
      <p:sp>
        <p:nvSpPr>
          <p:cNvPr id="15368" name="Text Box 8"/>
          <p:cNvSpPr txBox="1">
            <a:spLocks noChangeArrowheads="1"/>
          </p:cNvSpPr>
          <p:nvPr/>
        </p:nvSpPr>
        <p:spPr bwMode="auto">
          <a:xfrm>
            <a:off x="1066800" y="1752600"/>
            <a:ext cx="1700213" cy="457200"/>
          </a:xfrm>
          <a:prstGeom prst="rect">
            <a:avLst/>
          </a:prstGeom>
          <a:noFill/>
          <a:ln w="9525">
            <a:noFill/>
            <a:miter lim="800000"/>
            <a:headEnd/>
            <a:tailEnd/>
          </a:ln>
          <a:effectLst/>
        </p:spPr>
        <p:txBody>
          <a:bodyPr wrap="none">
            <a:spAutoFit/>
          </a:bodyPr>
          <a:lstStyle/>
          <a:p>
            <a:r>
              <a:rPr lang="en-US" b="1"/>
              <a:t>Skin scrape</a:t>
            </a:r>
          </a:p>
        </p:txBody>
      </p:sp>
      <p:sp>
        <p:nvSpPr>
          <p:cNvPr id="15369" name="Text Box 9"/>
          <p:cNvSpPr txBox="1">
            <a:spLocks noChangeArrowheads="1"/>
          </p:cNvSpPr>
          <p:nvPr/>
        </p:nvSpPr>
        <p:spPr bwMode="auto">
          <a:xfrm>
            <a:off x="5791200" y="6172200"/>
            <a:ext cx="1122363" cy="457200"/>
          </a:xfrm>
          <a:prstGeom prst="rect">
            <a:avLst/>
          </a:prstGeom>
          <a:noFill/>
          <a:ln w="9525">
            <a:noFill/>
            <a:miter lim="800000"/>
            <a:headEnd/>
            <a:tailEnd/>
          </a:ln>
          <a:effectLst/>
        </p:spPr>
        <p:txBody>
          <a:bodyPr wrap="none">
            <a:spAutoFit/>
          </a:bodyPr>
          <a:lstStyle/>
          <a:p>
            <a:r>
              <a:rPr lang="en-US"/>
              <a:t>Fin clip</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b="1">
                <a:effectLst>
                  <a:outerShdw blurRad="38100" dist="38100" dir="2700000" algn="tl">
                    <a:srgbClr val="000000"/>
                  </a:outerShdw>
                </a:effectLst>
              </a:rPr>
              <a:t>Simple Diagnostics</a:t>
            </a:r>
          </a:p>
        </p:txBody>
      </p:sp>
      <p:pic>
        <p:nvPicPr>
          <p:cNvPr id="14342" name="Picture 6" descr="janet-9"/>
          <p:cNvPicPr>
            <a:picLocks noGrp="1" noChangeAspect="1" noChangeArrowheads="1"/>
          </p:cNvPicPr>
          <p:nvPr>
            <p:ph type="clipArt" sz="half" idx="1"/>
          </p:nvPr>
        </p:nvPicPr>
        <p:blipFill>
          <a:blip r:embed="rId2" cstate="print"/>
          <a:stretch>
            <a:fillRect/>
          </a:stretch>
        </p:blipFill>
        <p:spPr>
          <a:xfrm>
            <a:off x="1000352" y="1981200"/>
            <a:ext cx="3180895" cy="4114800"/>
          </a:xfrm>
          <a:noFill/>
          <a:ln/>
        </p:spPr>
      </p:pic>
      <p:sp>
        <p:nvSpPr>
          <p:cNvPr id="14340" name="Rectangle 4"/>
          <p:cNvSpPr>
            <a:spLocks noGrp="1" noChangeArrowheads="1"/>
          </p:cNvSpPr>
          <p:nvPr>
            <p:ph type="body" sz="half" idx="2"/>
          </p:nvPr>
        </p:nvSpPr>
        <p:spPr/>
        <p:txBody>
          <a:bodyPr/>
          <a:lstStyle/>
          <a:p>
            <a:endParaRPr lang="en-US" sz="2800"/>
          </a:p>
        </p:txBody>
      </p:sp>
      <p:pic>
        <p:nvPicPr>
          <p:cNvPr id="14343" name="Picture 7" descr="janet-5"/>
          <p:cNvPicPr>
            <a:picLocks noChangeAspect="1" noChangeArrowheads="1"/>
          </p:cNvPicPr>
          <p:nvPr/>
        </p:nvPicPr>
        <p:blipFill>
          <a:blip r:embed="rId3" cstate="print"/>
          <a:srcRect/>
          <a:stretch>
            <a:fillRect/>
          </a:stretch>
        </p:blipFill>
        <p:spPr bwMode="auto">
          <a:xfrm>
            <a:off x="4648200" y="1981200"/>
            <a:ext cx="3810000" cy="4133850"/>
          </a:xfrm>
          <a:prstGeom prst="rect">
            <a:avLst/>
          </a:prstGeom>
          <a:noFill/>
        </p:spPr>
      </p:pic>
      <p:sp>
        <p:nvSpPr>
          <p:cNvPr id="14344" name="Text Box 8"/>
          <p:cNvSpPr txBox="1">
            <a:spLocks noChangeArrowheads="1"/>
          </p:cNvSpPr>
          <p:nvPr/>
        </p:nvSpPr>
        <p:spPr bwMode="auto">
          <a:xfrm>
            <a:off x="5470525" y="6137275"/>
            <a:ext cx="1222375" cy="457200"/>
          </a:xfrm>
          <a:prstGeom prst="rect">
            <a:avLst/>
          </a:prstGeom>
          <a:noFill/>
          <a:ln w="9525">
            <a:noFill/>
            <a:miter lim="800000"/>
            <a:headEnd/>
            <a:tailEnd/>
          </a:ln>
          <a:effectLst/>
        </p:spPr>
        <p:txBody>
          <a:bodyPr wrap="none">
            <a:spAutoFit/>
          </a:bodyPr>
          <a:lstStyle/>
          <a:p>
            <a:r>
              <a:rPr lang="en-US" b="1"/>
              <a:t>Gill clip</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Gill sampling</a:t>
            </a:r>
            <a:endParaRPr lang="en-US" dirty="0"/>
          </a:p>
        </p:txBody>
      </p:sp>
      <p:sp>
        <p:nvSpPr>
          <p:cNvPr id="4" name="Text Placeholder 3"/>
          <p:cNvSpPr>
            <a:spLocks noGrp="1"/>
          </p:cNvSpPr>
          <p:nvPr>
            <p:ph type="body" sz="half" idx="2"/>
          </p:nvPr>
        </p:nvSpPr>
        <p:spPr/>
        <p:txBody>
          <a:bodyPr/>
          <a:lstStyle/>
          <a:p>
            <a:endParaRPr lang="en-US" dirty="0"/>
          </a:p>
        </p:txBody>
      </p:sp>
      <p:pic>
        <p:nvPicPr>
          <p:cNvPr id="111618" name="Picture 2" descr="C:\Users\user\Desktop\Pictures\Royals Fish\DSC04293.JPG"/>
          <p:cNvPicPr>
            <a:picLocks noGrp="1" noChangeAspect="1" noChangeArrowheads="1"/>
          </p:cNvPicPr>
          <p:nvPr>
            <p:ph type="clipArt" sz="half" idx="1"/>
          </p:nvPr>
        </p:nvPicPr>
        <p:blipFill>
          <a:blip r:embed="rId2" cstate="print"/>
          <a:srcRect/>
          <a:stretch>
            <a:fillRect/>
          </a:stretch>
        </p:blipFill>
        <p:spPr bwMode="auto">
          <a:xfrm>
            <a:off x="0" y="1828800"/>
            <a:ext cx="3810000" cy="2857500"/>
          </a:xfrm>
          <a:prstGeom prst="rect">
            <a:avLst/>
          </a:prstGeom>
          <a:noFill/>
        </p:spPr>
      </p:pic>
      <p:pic>
        <p:nvPicPr>
          <p:cNvPr id="111619" name="Picture 3" descr="C:\Users\user\Desktop\Pictures\Royals Fish\DSC04294.JPG"/>
          <p:cNvPicPr>
            <a:picLocks noChangeAspect="1" noChangeArrowheads="1"/>
          </p:cNvPicPr>
          <p:nvPr/>
        </p:nvPicPr>
        <p:blipFill>
          <a:blip r:embed="rId3" cstate="print"/>
          <a:srcRect/>
          <a:stretch>
            <a:fillRect/>
          </a:stretch>
        </p:blipFill>
        <p:spPr bwMode="auto">
          <a:xfrm>
            <a:off x="4572000" y="304800"/>
            <a:ext cx="4343400" cy="3257550"/>
          </a:xfrm>
          <a:prstGeom prst="rect">
            <a:avLst/>
          </a:prstGeom>
          <a:noFill/>
        </p:spPr>
      </p:pic>
      <p:pic>
        <p:nvPicPr>
          <p:cNvPr id="111621" name="Picture 5" descr="C:\Users\user\Desktop\Pictures\Royals Fish\DSC04295.JPG"/>
          <p:cNvPicPr>
            <a:picLocks noChangeAspect="1" noChangeArrowheads="1"/>
          </p:cNvPicPr>
          <p:nvPr/>
        </p:nvPicPr>
        <p:blipFill>
          <a:blip r:embed="rId4" cstate="print"/>
          <a:srcRect/>
          <a:stretch>
            <a:fillRect/>
          </a:stretch>
        </p:blipFill>
        <p:spPr bwMode="auto">
          <a:xfrm>
            <a:off x="4572000" y="3657600"/>
            <a:ext cx="4267200" cy="320040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Samples</a:t>
            </a:r>
            <a:endParaRPr lang="en-US" dirty="0"/>
          </a:p>
        </p:txBody>
      </p:sp>
      <p:pic>
        <p:nvPicPr>
          <p:cNvPr id="10" name="Content Placeholder 9" descr="DSC04311.JPG"/>
          <p:cNvPicPr>
            <a:picLocks noGrp="1" noChangeAspect="1"/>
          </p:cNvPicPr>
          <p:nvPr>
            <p:ph sz="half" idx="1"/>
          </p:nvPr>
        </p:nvPicPr>
        <p:blipFill>
          <a:blip r:embed="rId2" cstate="print"/>
          <a:stretch>
            <a:fillRect/>
          </a:stretch>
        </p:blipFill>
        <p:spPr>
          <a:xfrm>
            <a:off x="660400" y="2133600"/>
            <a:ext cx="5969000" cy="4476750"/>
          </a:xfrm>
        </p:spPr>
      </p:pic>
      <p:sp>
        <p:nvSpPr>
          <p:cNvPr id="6" name="Text Placeholder 5"/>
          <p:cNvSpPr>
            <a:spLocks noGrp="1"/>
          </p:cNvSpPr>
          <p:nvPr>
            <p:ph sz="half" idx="2"/>
          </p:nvPr>
        </p:nvSpPr>
        <p:spPr>
          <a:xfrm>
            <a:off x="2362200" y="1447800"/>
            <a:ext cx="4038600" cy="4525963"/>
          </a:xfrm>
        </p:spPr>
        <p:txBody>
          <a:bodyPr/>
          <a:lstStyle/>
          <a:p>
            <a:r>
              <a:rPr lang="en-US" dirty="0" smtClean="0"/>
              <a:t>Gill</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1475"/>
            <a:ext cx="8229600" cy="1143000"/>
          </a:xfrm>
        </p:spPr>
        <p:txBody>
          <a:bodyPr/>
          <a:lstStyle/>
          <a:p>
            <a:r>
              <a:rPr lang="en-US" dirty="0" smtClean="0"/>
              <a:t>Anatomy and Physiology </a:t>
            </a:r>
            <a:endParaRPr lang="en-US" dirty="0"/>
          </a:p>
        </p:txBody>
      </p:sp>
      <p:sp>
        <p:nvSpPr>
          <p:cNvPr id="5" name="Content Placeholder 4"/>
          <p:cNvSpPr>
            <a:spLocks noGrp="1"/>
          </p:cNvSpPr>
          <p:nvPr>
            <p:ph sz="quarter" idx="2"/>
          </p:nvPr>
        </p:nvSpPr>
        <p:spPr>
          <a:xfrm>
            <a:off x="304800" y="1447800"/>
            <a:ext cx="4040188" cy="3845720"/>
          </a:xfrm>
        </p:spPr>
        <p:txBody>
          <a:bodyPr/>
          <a:lstStyle/>
          <a:p>
            <a:r>
              <a:rPr lang="en-US" dirty="0" smtClean="0"/>
              <a:t>The definition of “fish” is an exclusionary that is a vertebrate that lives in the water and is not a mammal, reptile, or amphibian </a:t>
            </a:r>
            <a:endParaRPr lang="en-US" dirty="0"/>
          </a:p>
        </p:txBody>
      </p:sp>
      <p:sp>
        <p:nvSpPr>
          <p:cNvPr id="6" name="Content Placeholder 5"/>
          <p:cNvSpPr>
            <a:spLocks noGrp="1"/>
          </p:cNvSpPr>
          <p:nvPr>
            <p:ph sz="quarter" idx="4"/>
          </p:nvPr>
        </p:nvSpPr>
        <p:spPr>
          <a:xfrm>
            <a:off x="4624243" y="1588725"/>
            <a:ext cx="4041775" cy="3845720"/>
          </a:xfrm>
        </p:spPr>
        <p:txBody>
          <a:bodyPr/>
          <a:lstStyle/>
          <a:p>
            <a:r>
              <a:rPr lang="en-US" dirty="0" smtClean="0"/>
              <a:t>The universal shape though of when mention “fish” is the torpedo shape stream lined, and flattened laterally </a:t>
            </a:r>
            <a:endParaRPr lang="en-US" dirty="0"/>
          </a:p>
        </p:txBody>
      </p:sp>
      <p:pic>
        <p:nvPicPr>
          <p:cNvPr id="7" name="Picture 3"/>
          <p:cNvPicPr>
            <a:picLocks noChangeAspect="1" noChangeArrowheads="1"/>
          </p:cNvPicPr>
          <p:nvPr/>
        </p:nvPicPr>
        <p:blipFill>
          <a:blip r:embed="rId3" cstate="print"/>
          <a:srcRect/>
          <a:stretch>
            <a:fillRect/>
          </a:stretch>
        </p:blipFill>
        <p:spPr bwMode="auto">
          <a:xfrm>
            <a:off x="1066800" y="3293918"/>
            <a:ext cx="7467600" cy="3733800"/>
          </a:xfrm>
          <a:prstGeom prst="rect">
            <a:avLst/>
          </a:prstGeom>
          <a:noFill/>
          <a:ln w="57150">
            <a:solidFill>
              <a:schemeClr val="bg1"/>
            </a:solidFill>
            <a:miter lim="800000"/>
            <a:headEnd/>
            <a:tailEnd/>
          </a:ln>
          <a:effectLst/>
        </p:spPr>
      </p:pic>
    </p:spTree>
    <p:extLst>
      <p:ext uri="{BB962C8B-B14F-4D97-AF65-F5344CB8AC3E}">
        <p14:creationId xmlns:p14="http://schemas.microsoft.com/office/powerpoint/2010/main" val="304804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samples</a:t>
            </a:r>
            <a:endParaRPr lang="en-US" dirty="0"/>
          </a:p>
        </p:txBody>
      </p:sp>
      <p:sp>
        <p:nvSpPr>
          <p:cNvPr id="3" name="Text Placeholder 2"/>
          <p:cNvSpPr>
            <a:spLocks noGrp="1"/>
          </p:cNvSpPr>
          <p:nvPr>
            <p:ph type="body" idx="1"/>
          </p:nvPr>
        </p:nvSpPr>
        <p:spPr/>
        <p:txBody>
          <a:bodyPr/>
          <a:lstStyle/>
          <a:p>
            <a:r>
              <a:rPr lang="en-US" dirty="0" smtClean="0"/>
              <a:t>Scale </a:t>
            </a:r>
            <a:endParaRPr lang="en-US" dirty="0"/>
          </a:p>
        </p:txBody>
      </p:sp>
      <p:sp>
        <p:nvSpPr>
          <p:cNvPr id="4" name="Text Placeholder 3"/>
          <p:cNvSpPr>
            <a:spLocks noGrp="1"/>
          </p:cNvSpPr>
          <p:nvPr>
            <p:ph type="body" sz="half" idx="3"/>
          </p:nvPr>
        </p:nvSpPr>
        <p:spPr/>
        <p:txBody>
          <a:bodyPr/>
          <a:lstStyle/>
          <a:p>
            <a:r>
              <a:rPr lang="en-US" dirty="0" smtClean="0"/>
              <a:t>Fin</a:t>
            </a:r>
            <a:endParaRPr lang="en-US" dirty="0"/>
          </a:p>
        </p:txBody>
      </p:sp>
      <p:pic>
        <p:nvPicPr>
          <p:cNvPr id="7" name="Content Placeholder 6" descr="DSC04315.JPG"/>
          <p:cNvPicPr>
            <a:picLocks noGrp="1" noChangeAspect="1"/>
          </p:cNvPicPr>
          <p:nvPr>
            <p:ph sz="quarter" idx="2"/>
          </p:nvPr>
        </p:nvPicPr>
        <p:blipFill>
          <a:blip r:embed="rId2" cstate="print"/>
          <a:stretch>
            <a:fillRect/>
          </a:stretch>
        </p:blipFill>
        <p:spPr>
          <a:xfrm>
            <a:off x="457200" y="2923580"/>
            <a:ext cx="4040188" cy="3030141"/>
          </a:xfrm>
        </p:spPr>
      </p:pic>
      <p:pic>
        <p:nvPicPr>
          <p:cNvPr id="8" name="Content Placeholder 10" descr="DSC04313.JPG"/>
          <p:cNvPicPr>
            <a:picLocks noGrp="1" noChangeAspect="1"/>
          </p:cNvPicPr>
          <p:nvPr>
            <p:ph sz="quarter" idx="4"/>
          </p:nvPr>
        </p:nvPicPr>
        <p:blipFill>
          <a:blip r:embed="rId3" cstate="print"/>
          <a:stretch>
            <a:fillRect/>
          </a:stretch>
        </p:blipFill>
        <p:spPr>
          <a:xfrm>
            <a:off x="4645025" y="2922985"/>
            <a:ext cx="4041775" cy="3031331"/>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fontScale="90000"/>
          </a:bodyPr>
          <a:lstStyle/>
          <a:p>
            <a:r>
              <a:rPr lang="en-US" b="1" dirty="0" smtClean="0"/>
              <a:t>Venipuncture and </a:t>
            </a:r>
            <a:r>
              <a:rPr lang="en-US" b="1" dirty="0"/>
              <a:t>I</a:t>
            </a:r>
            <a:r>
              <a:rPr lang="en-US" b="1" dirty="0" smtClean="0"/>
              <a:t>njection sites </a:t>
            </a:r>
            <a:endParaRPr lang="en-US" b="1" dirty="0"/>
          </a:p>
        </p:txBody>
      </p:sp>
      <p:sp>
        <p:nvSpPr>
          <p:cNvPr id="17412" name="Rectangle 4"/>
          <p:cNvSpPr>
            <a:spLocks noGrp="1" noChangeArrowheads="1"/>
          </p:cNvSpPr>
          <p:nvPr>
            <p:ph type="body" sz="half" idx="1"/>
          </p:nvPr>
        </p:nvSpPr>
        <p:spPr/>
        <p:txBody>
          <a:bodyPr/>
          <a:lstStyle/>
          <a:p>
            <a:endParaRPr lang="en-US" sz="2800"/>
          </a:p>
        </p:txBody>
      </p:sp>
      <p:pic>
        <p:nvPicPr>
          <p:cNvPr id="17414" name="Picture 6" descr="Janet-3"/>
          <p:cNvPicPr>
            <a:picLocks noGrp="1" noChangeAspect="1" noChangeArrowheads="1"/>
          </p:cNvPicPr>
          <p:nvPr>
            <p:ph type="clipArt" sz="half" idx="2"/>
          </p:nvPr>
        </p:nvPicPr>
        <p:blipFill>
          <a:blip r:embed="rId2" cstate="print"/>
          <a:stretch>
            <a:fillRect/>
          </a:stretch>
        </p:blipFill>
        <p:spPr>
          <a:xfrm>
            <a:off x="4648200" y="2441266"/>
            <a:ext cx="3810000" cy="3194668"/>
          </a:xfrm>
          <a:noFill/>
          <a:ln/>
        </p:spPr>
      </p:pic>
      <p:pic>
        <p:nvPicPr>
          <p:cNvPr id="17415" name="Picture 7" descr="Janet-2"/>
          <p:cNvPicPr>
            <a:picLocks noChangeAspect="1" noChangeArrowheads="1"/>
          </p:cNvPicPr>
          <p:nvPr/>
        </p:nvPicPr>
        <p:blipFill>
          <a:blip r:embed="rId3" cstate="print"/>
          <a:srcRect/>
          <a:stretch>
            <a:fillRect/>
          </a:stretch>
        </p:blipFill>
        <p:spPr bwMode="auto">
          <a:xfrm>
            <a:off x="152400" y="1981200"/>
            <a:ext cx="4419600" cy="4114800"/>
          </a:xfrm>
          <a:prstGeom prst="rect">
            <a:avLst/>
          </a:prstGeom>
          <a:noFill/>
        </p:spPr>
      </p:pic>
      <p:sp>
        <p:nvSpPr>
          <p:cNvPr id="17416" name="Text Box 8"/>
          <p:cNvSpPr txBox="1">
            <a:spLocks noChangeArrowheads="1"/>
          </p:cNvSpPr>
          <p:nvPr/>
        </p:nvSpPr>
        <p:spPr bwMode="auto">
          <a:xfrm>
            <a:off x="5029200" y="5199054"/>
            <a:ext cx="3830638" cy="457200"/>
          </a:xfrm>
          <a:prstGeom prst="rect">
            <a:avLst/>
          </a:prstGeom>
          <a:noFill/>
          <a:ln w="9525">
            <a:noFill/>
            <a:miter lim="800000"/>
            <a:headEnd/>
            <a:tailEnd/>
          </a:ln>
          <a:effectLst/>
        </p:spPr>
        <p:txBody>
          <a:bodyPr wrap="none">
            <a:spAutoFit/>
          </a:bodyPr>
          <a:lstStyle/>
          <a:p>
            <a:r>
              <a:rPr lang="en-US" b="1" dirty="0"/>
              <a:t>Blood collection for analysis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Venipuncture</a:t>
            </a:r>
            <a:endParaRPr lang="en-US" dirty="0"/>
          </a:p>
        </p:txBody>
      </p:sp>
      <p:pic>
        <p:nvPicPr>
          <p:cNvPr id="112643" name="Picture 3" descr="C:\Users\user\Desktop\Pictures\Royals Fish\DSC04291.JPG"/>
          <p:cNvPicPr>
            <a:picLocks noGrp="1" noChangeAspect="1" noChangeArrowheads="1"/>
          </p:cNvPicPr>
          <p:nvPr>
            <p:ph sz="half" idx="1"/>
          </p:nvPr>
        </p:nvPicPr>
        <p:blipFill>
          <a:blip r:embed="rId2" cstate="print"/>
          <a:srcRect/>
          <a:stretch>
            <a:fillRect/>
          </a:stretch>
        </p:blipFill>
        <p:spPr bwMode="auto">
          <a:xfrm>
            <a:off x="457200" y="2623344"/>
            <a:ext cx="4038600" cy="3028950"/>
          </a:xfrm>
          <a:prstGeom prst="rect">
            <a:avLst/>
          </a:prstGeom>
          <a:noFill/>
        </p:spPr>
      </p:pic>
      <p:pic>
        <p:nvPicPr>
          <p:cNvPr id="112644" name="Picture 4" descr="C:\Users\user\Desktop\Pictures\Royals Fish\DSC04303.JPG"/>
          <p:cNvPicPr>
            <a:picLocks noGrp="1" noChangeAspect="1" noChangeArrowheads="1"/>
          </p:cNvPicPr>
          <p:nvPr>
            <p:ph sz="half" idx="2"/>
          </p:nvPr>
        </p:nvPicPr>
        <p:blipFill>
          <a:blip r:embed="rId3" cstate="print"/>
          <a:srcRect/>
          <a:stretch>
            <a:fillRect/>
          </a:stretch>
        </p:blipFill>
        <p:spPr bwMode="auto">
          <a:xfrm>
            <a:off x="4800600" y="762000"/>
            <a:ext cx="4038600" cy="3028950"/>
          </a:xfrm>
          <a:prstGeom prst="rect">
            <a:avLst/>
          </a:prstGeom>
          <a:noFill/>
        </p:spPr>
      </p:pic>
      <p:pic>
        <p:nvPicPr>
          <p:cNvPr id="112645" name="Picture 5" descr="C:\Users\user\Desktop\Pictures\Royals Fish\DSC04299.JPG"/>
          <p:cNvPicPr>
            <a:picLocks noChangeAspect="1" noChangeArrowheads="1"/>
          </p:cNvPicPr>
          <p:nvPr/>
        </p:nvPicPr>
        <p:blipFill>
          <a:blip r:embed="rId4" cstate="print"/>
          <a:srcRect/>
          <a:stretch>
            <a:fillRect/>
          </a:stretch>
        </p:blipFill>
        <p:spPr bwMode="auto">
          <a:xfrm>
            <a:off x="4775200" y="3810000"/>
            <a:ext cx="4368800" cy="32766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Radiology </a:t>
            </a:r>
            <a:endParaRPr lang="en-US" dirty="0"/>
          </a:p>
        </p:txBody>
      </p:sp>
      <p:pic>
        <p:nvPicPr>
          <p:cNvPr id="5" name="Content Placeholder 4" descr="DSC04326.JPG"/>
          <p:cNvPicPr>
            <a:picLocks noGrp="1" noChangeAspect="1"/>
          </p:cNvPicPr>
          <p:nvPr>
            <p:ph sz="half" idx="1"/>
          </p:nvPr>
        </p:nvPicPr>
        <p:blipFill>
          <a:blip r:embed="rId2" cstate="print"/>
          <a:stretch>
            <a:fillRect/>
          </a:stretch>
        </p:blipFill>
        <p:spPr>
          <a:xfrm>
            <a:off x="457200" y="2623344"/>
            <a:ext cx="4038600" cy="3028950"/>
          </a:xfrm>
        </p:spPr>
      </p:pic>
      <p:pic>
        <p:nvPicPr>
          <p:cNvPr id="6" name="Content Placeholder 5" descr="DSC04331.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1143000"/>
          </a:xfrm>
        </p:spPr>
        <p:txBody>
          <a:bodyPr/>
          <a:lstStyle/>
          <a:p>
            <a:r>
              <a:rPr lang="en-US" dirty="0" smtClean="0"/>
              <a:t>What do you see?</a:t>
            </a:r>
            <a:endParaRPr lang="en-US" dirty="0"/>
          </a:p>
        </p:txBody>
      </p:sp>
      <p:pic>
        <p:nvPicPr>
          <p:cNvPr id="7" name="Content Placeholder 6" descr="DSC04351.JPG"/>
          <p:cNvPicPr>
            <a:picLocks noGrp="1" noChangeAspect="1"/>
          </p:cNvPicPr>
          <p:nvPr>
            <p:ph idx="1"/>
          </p:nvPr>
        </p:nvPicPr>
        <p:blipFill>
          <a:blip r:embed="rId2" cstate="print"/>
          <a:stretch>
            <a:fillRect/>
          </a:stretch>
        </p:blipFill>
        <p:spPr>
          <a:xfrm>
            <a:off x="1371600" y="1524000"/>
            <a:ext cx="6705600" cy="50292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
          <p:cNvSpPr txBox="1">
            <a:spLocks/>
          </p:cNvSpPr>
          <p:nvPr/>
        </p:nvSpPr>
        <p:spPr>
          <a:xfrm>
            <a:off x="76200" y="1545318"/>
            <a:ext cx="8991600" cy="5236482"/>
          </a:xfrm>
          <a:prstGeom prst="rect">
            <a:avLst/>
          </a:prstGeom>
          <a:solidFill>
            <a:srgbClr val="00B0F0">
              <a:alpha val="64000"/>
            </a:srgbClr>
          </a:solidFill>
          <a:ln>
            <a:solidFill>
              <a:schemeClr val="accent3"/>
            </a:solidFill>
          </a:ln>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dirty="0">
              <a:solidFill>
                <a:schemeClr val="bg1"/>
              </a:solidFill>
            </a:endParaRPr>
          </a:p>
        </p:txBody>
      </p:sp>
      <p:sp>
        <p:nvSpPr>
          <p:cNvPr id="2" name="Title 1"/>
          <p:cNvSpPr>
            <a:spLocks noGrp="1"/>
          </p:cNvSpPr>
          <p:nvPr>
            <p:ph type="ctrTitle"/>
          </p:nvPr>
        </p:nvSpPr>
        <p:spPr>
          <a:xfrm>
            <a:off x="685800" y="75293"/>
            <a:ext cx="7772400" cy="1470025"/>
          </a:xfrm>
        </p:spPr>
        <p:txBody>
          <a:bodyPr/>
          <a:lstStyle/>
          <a:p>
            <a:r>
              <a:rPr lang="en-US" dirty="0" smtClean="0"/>
              <a:t>Fish Anatomy</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125446"/>
            <a:ext cx="7543800" cy="3677603"/>
          </a:xfrm>
          <a:prstGeom prst="rect">
            <a:avLst/>
          </a:prstGeom>
        </p:spPr>
      </p:pic>
      <p:sp>
        <p:nvSpPr>
          <p:cNvPr id="7" name="Rectangle 6"/>
          <p:cNvSpPr/>
          <p:nvPr/>
        </p:nvSpPr>
        <p:spPr>
          <a:xfrm>
            <a:off x="3810000" y="5818083"/>
            <a:ext cx="4876800" cy="246221"/>
          </a:xfrm>
          <a:prstGeom prst="rect">
            <a:avLst/>
          </a:prstGeom>
        </p:spPr>
        <p:txBody>
          <a:bodyPr wrap="square">
            <a:spAutoFit/>
          </a:bodyPr>
          <a:lstStyle/>
          <a:p>
            <a:r>
              <a:rPr lang="en-US" sz="1000" dirty="0">
                <a:solidFill>
                  <a:srgbClr val="000000"/>
                </a:solidFill>
                <a:latin typeface="Segoe UI" panose="020B0502040204020203" pitchFamily="34" charset="0"/>
              </a:rPr>
              <a:t>http://northcentralanimalhospital.com/clients/15373/images/Fish_radiograph.jpg</a:t>
            </a:r>
            <a:endParaRPr lang="en-US" sz="1000" dirty="0"/>
          </a:p>
        </p:txBody>
      </p:sp>
      <p:sp>
        <p:nvSpPr>
          <p:cNvPr id="8" name="Subtitle 2"/>
          <p:cNvSpPr txBox="1">
            <a:spLocks/>
          </p:cNvSpPr>
          <p:nvPr/>
        </p:nvSpPr>
        <p:spPr>
          <a:xfrm>
            <a:off x="3194957" y="5415363"/>
            <a:ext cx="1447800" cy="38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Pelvic Fin</a:t>
            </a:r>
            <a:endParaRPr lang="en-US" sz="1800" dirty="0"/>
          </a:p>
        </p:txBody>
      </p:sp>
      <p:sp>
        <p:nvSpPr>
          <p:cNvPr id="9" name="Subtitle 2"/>
          <p:cNvSpPr txBox="1">
            <a:spLocks/>
          </p:cNvSpPr>
          <p:nvPr/>
        </p:nvSpPr>
        <p:spPr>
          <a:xfrm>
            <a:off x="4942114" y="5231550"/>
            <a:ext cx="1447800" cy="38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Anal Fin</a:t>
            </a:r>
            <a:endParaRPr lang="en-US" sz="1800" dirty="0"/>
          </a:p>
        </p:txBody>
      </p:sp>
      <p:sp>
        <p:nvSpPr>
          <p:cNvPr id="10" name="Subtitle 2"/>
          <p:cNvSpPr txBox="1">
            <a:spLocks/>
          </p:cNvSpPr>
          <p:nvPr/>
        </p:nvSpPr>
        <p:spPr>
          <a:xfrm>
            <a:off x="3886200" y="2125445"/>
            <a:ext cx="1447800" cy="38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Dorsal Fin</a:t>
            </a:r>
            <a:endParaRPr lang="en-US" sz="1800" dirty="0"/>
          </a:p>
        </p:txBody>
      </p:sp>
      <p:sp>
        <p:nvSpPr>
          <p:cNvPr id="11" name="Subtitle 2"/>
          <p:cNvSpPr txBox="1">
            <a:spLocks/>
          </p:cNvSpPr>
          <p:nvPr/>
        </p:nvSpPr>
        <p:spPr>
          <a:xfrm>
            <a:off x="7048500" y="2620271"/>
            <a:ext cx="1447800" cy="38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Caudal Fin</a:t>
            </a:r>
            <a:endParaRPr lang="en-US" sz="1800" dirty="0"/>
          </a:p>
        </p:txBody>
      </p:sp>
      <p:sp>
        <p:nvSpPr>
          <p:cNvPr id="3" name="Subtitle 2"/>
          <p:cNvSpPr>
            <a:spLocks noGrp="1"/>
          </p:cNvSpPr>
          <p:nvPr>
            <p:ph type="subTitle" idx="1"/>
          </p:nvPr>
        </p:nvSpPr>
        <p:spPr>
          <a:xfrm>
            <a:off x="1447800" y="5415363"/>
            <a:ext cx="1447800" cy="381000"/>
          </a:xfrm>
        </p:spPr>
        <p:txBody>
          <a:bodyPr>
            <a:normAutofit/>
          </a:bodyPr>
          <a:lstStyle/>
          <a:p>
            <a:r>
              <a:rPr lang="en-US" sz="1800" dirty="0" smtClean="0"/>
              <a:t>Pectoral Fin</a:t>
            </a:r>
            <a:endParaRPr lang="en-US" sz="1800" dirty="0"/>
          </a:p>
        </p:txBody>
      </p:sp>
      <p:sp>
        <p:nvSpPr>
          <p:cNvPr id="12" name="Subtitle 2"/>
          <p:cNvSpPr txBox="1">
            <a:spLocks/>
          </p:cNvSpPr>
          <p:nvPr/>
        </p:nvSpPr>
        <p:spPr>
          <a:xfrm>
            <a:off x="3048000" y="4064606"/>
            <a:ext cx="1447800" cy="38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Air Bladder</a:t>
            </a:r>
            <a:endParaRPr lang="en-US" sz="1800" dirty="0"/>
          </a:p>
        </p:txBody>
      </p:sp>
      <p:sp>
        <p:nvSpPr>
          <p:cNvPr id="13" name="Subtitle 2"/>
          <p:cNvSpPr txBox="1">
            <a:spLocks/>
          </p:cNvSpPr>
          <p:nvPr/>
        </p:nvSpPr>
        <p:spPr>
          <a:xfrm>
            <a:off x="723900" y="4850550"/>
            <a:ext cx="1447800" cy="38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Operculum</a:t>
            </a:r>
            <a:endParaRPr lang="en-US" sz="1800" dirty="0"/>
          </a:p>
        </p:txBody>
      </p:sp>
      <p:sp>
        <p:nvSpPr>
          <p:cNvPr id="14" name="Subtitle 2"/>
          <p:cNvSpPr txBox="1">
            <a:spLocks/>
          </p:cNvSpPr>
          <p:nvPr/>
        </p:nvSpPr>
        <p:spPr>
          <a:xfrm>
            <a:off x="1066800" y="2620271"/>
            <a:ext cx="1447800" cy="381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smtClean="0"/>
              <a:t>Brain</a:t>
            </a:r>
            <a:endParaRPr lang="en-US" sz="1800" dirty="0"/>
          </a:p>
        </p:txBody>
      </p:sp>
      <p:cxnSp>
        <p:nvCxnSpPr>
          <p:cNvPr id="16" name="Straight Arrow Connector 15"/>
          <p:cNvCxnSpPr/>
          <p:nvPr/>
        </p:nvCxnSpPr>
        <p:spPr>
          <a:xfrm flipV="1">
            <a:off x="1431471" y="4479444"/>
            <a:ext cx="1159329" cy="3980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438400" y="4559378"/>
            <a:ext cx="756557" cy="8946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2"/>
          </p:cNvCxnSpPr>
          <p:nvPr/>
        </p:nvCxnSpPr>
        <p:spPr>
          <a:xfrm>
            <a:off x="1790700" y="3001271"/>
            <a:ext cx="647700" cy="6890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9081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b="1">
                <a:effectLst>
                  <a:outerShdw blurRad="38100" dist="38100" dir="2700000" algn="tl">
                    <a:srgbClr val="000000"/>
                  </a:outerShdw>
                </a:effectLst>
              </a:rPr>
              <a:t>Euthanasia</a:t>
            </a:r>
            <a:endParaRPr lang="en-US"/>
          </a:p>
        </p:txBody>
      </p:sp>
      <p:sp>
        <p:nvSpPr>
          <p:cNvPr id="37891" name="Rectangle 3"/>
          <p:cNvSpPr>
            <a:spLocks noGrp="1" noChangeArrowheads="1"/>
          </p:cNvSpPr>
          <p:nvPr>
            <p:ph idx="1"/>
          </p:nvPr>
        </p:nvSpPr>
        <p:spPr/>
        <p:txBody>
          <a:bodyPr/>
          <a:lstStyle/>
          <a:p>
            <a:r>
              <a:rPr lang="en-US" sz="2800" b="1" dirty="0"/>
              <a:t>+/- pre-sedation with MS-222</a:t>
            </a:r>
          </a:p>
          <a:p>
            <a:r>
              <a:rPr lang="en-US" sz="2800" b="1" dirty="0"/>
              <a:t>decapitation</a:t>
            </a:r>
          </a:p>
          <a:p>
            <a:r>
              <a:rPr lang="en-US" sz="2800" b="1" dirty="0" err="1"/>
              <a:t>pithing</a:t>
            </a:r>
            <a:endParaRPr lang="en-US" sz="2800" b="1" dirty="0"/>
          </a:p>
          <a:p>
            <a:r>
              <a:rPr lang="en-US" sz="2800" b="1" dirty="0"/>
              <a:t>chemical (MS-222)</a:t>
            </a:r>
          </a:p>
          <a:p>
            <a:r>
              <a:rPr lang="en-US" sz="2800" b="1" dirty="0"/>
              <a:t>requires experience!!!</a:t>
            </a:r>
          </a:p>
          <a:p>
            <a:r>
              <a:rPr lang="en-US" sz="2800" b="1" dirty="0"/>
              <a:t>avoid direct insertion into fixative (alcohol or formalin)</a:t>
            </a:r>
          </a:p>
          <a:p>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43000"/>
            <a:ext cx="8229600" cy="1143000"/>
          </a:xfrm>
        </p:spPr>
        <p:txBody>
          <a:bodyPr>
            <a:normAutofit fontScale="90000"/>
          </a:bodyPr>
          <a:lstStyle/>
          <a:p>
            <a:r>
              <a:rPr lang="en-US" sz="5400" b="1" dirty="0" err="1" smtClean="0"/>
              <a:t>Pithing</a:t>
            </a:r>
            <a:r>
              <a:rPr lang="en-US" sz="5400" b="1" dirty="0" smtClean="0"/>
              <a:t/>
            </a:r>
            <a:br>
              <a:rPr lang="en-US" sz="5400" b="1" dirty="0" smtClean="0"/>
            </a:br>
            <a:endParaRPr lang="en-US" dirty="0"/>
          </a:p>
        </p:txBody>
      </p:sp>
      <p:pic>
        <p:nvPicPr>
          <p:cNvPr id="7" name="Content Placeholder 6" descr="DSC04338.JPG"/>
          <p:cNvPicPr>
            <a:picLocks noGrp="1" noChangeAspect="1"/>
          </p:cNvPicPr>
          <p:nvPr>
            <p:ph sz="half" idx="1"/>
          </p:nvPr>
        </p:nvPicPr>
        <p:blipFill>
          <a:blip r:embed="rId2" cstate="print"/>
          <a:stretch>
            <a:fillRect/>
          </a:stretch>
        </p:blipFill>
        <p:spPr>
          <a:xfrm>
            <a:off x="457200" y="2623344"/>
            <a:ext cx="4038600" cy="3028950"/>
          </a:xfrm>
        </p:spPr>
      </p:pic>
      <p:pic>
        <p:nvPicPr>
          <p:cNvPr id="8" name="Content Placeholder 7" descr="DSC04339.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8600"/>
            <a:ext cx="7086600" cy="2514600"/>
          </a:xfrm>
        </p:spPr>
        <p:txBody>
          <a:bodyPr>
            <a:normAutofit/>
          </a:bodyPr>
          <a:lstStyle/>
          <a:p>
            <a:pPr algn="ctr"/>
            <a:r>
              <a:rPr lang="en-US" dirty="0">
                <a:effectLst/>
              </a:rPr>
              <a:t/>
            </a:r>
            <a:br>
              <a:rPr lang="en-US" dirty="0">
                <a:effectLst/>
              </a:rPr>
            </a:br>
            <a:r>
              <a:rPr lang="en-US" dirty="0">
                <a:effectLst/>
              </a:rPr>
              <a:t>Fish Dissection</a:t>
            </a:r>
          </a:p>
        </p:txBody>
      </p:sp>
      <p:pic>
        <p:nvPicPr>
          <p:cNvPr id="2056" name="Picture 8" descr="http://farm1.static.flickr.com/119/274557295_b758c5b0d2.jpg?v=0"/>
          <p:cNvPicPr>
            <a:picLocks noChangeAspect="1" noChangeArrowheads="1"/>
          </p:cNvPicPr>
          <p:nvPr/>
        </p:nvPicPr>
        <p:blipFill>
          <a:blip r:embed="rId2" cstate="print"/>
          <a:srcRect/>
          <a:stretch>
            <a:fillRect/>
          </a:stretch>
        </p:blipFill>
        <p:spPr bwMode="auto">
          <a:xfrm>
            <a:off x="1905000" y="2743200"/>
            <a:ext cx="3657600" cy="2743200"/>
          </a:xfrm>
          <a:prstGeom prst="rect">
            <a:avLst/>
          </a:prstGeom>
          <a:noFill/>
          <a:ln w="28575">
            <a:solidFill>
              <a:srgbClr val="FFFFCC"/>
            </a:solidFill>
            <a:miter lim="800000"/>
            <a:headEnd/>
            <a:tailEnd/>
          </a:ln>
        </p:spPr>
      </p:pic>
      <p:pic>
        <p:nvPicPr>
          <p:cNvPr id="4" name="Content Placeholder 3" descr="http://www.nomorerecipes.com/wp-content/uploads/2009/03/frying-fish-square.jpg"/>
          <p:cNvPicPr>
            <a:picLocks/>
          </p:cNvPicPr>
          <p:nvPr/>
        </p:nvPicPr>
        <p:blipFill>
          <a:blip r:embed="rId3" cstate="print"/>
          <a:srcRect/>
          <a:stretch>
            <a:fillRect/>
          </a:stretch>
        </p:blipFill>
        <p:spPr bwMode="auto">
          <a:xfrm>
            <a:off x="5810250" y="4219575"/>
            <a:ext cx="3333750" cy="2638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Preparation &amp; Examination</a:t>
            </a:r>
          </a:p>
        </p:txBody>
      </p:sp>
      <p:sp>
        <p:nvSpPr>
          <p:cNvPr id="7172" name="Rectangle 4"/>
          <p:cNvSpPr>
            <a:spLocks noGrp="1" noChangeArrowheads="1"/>
          </p:cNvSpPr>
          <p:nvPr>
            <p:ph idx="1"/>
          </p:nvPr>
        </p:nvSpPr>
        <p:spPr/>
        <p:txBody>
          <a:bodyPr>
            <a:normAutofit fontScale="92500" lnSpcReduction="20000"/>
          </a:bodyPr>
          <a:lstStyle/>
          <a:p>
            <a:r>
              <a:rPr lang="en-US"/>
              <a:t>Locate major external anatomical parts:</a:t>
            </a:r>
          </a:p>
          <a:p>
            <a:pPr lvl="1"/>
            <a:r>
              <a:rPr lang="en-US" sz="2000"/>
              <a:t>Dorsal Fin</a:t>
            </a:r>
          </a:p>
          <a:p>
            <a:pPr lvl="1"/>
            <a:r>
              <a:rPr lang="en-US" sz="2000"/>
              <a:t>Posterior Dorsal</a:t>
            </a:r>
          </a:p>
          <a:p>
            <a:pPr lvl="1"/>
            <a:r>
              <a:rPr lang="en-US" sz="2000"/>
              <a:t>Pectoral Fins</a:t>
            </a:r>
          </a:p>
          <a:p>
            <a:pPr lvl="1"/>
            <a:r>
              <a:rPr lang="en-US" sz="2000"/>
              <a:t>Pelvic Fins</a:t>
            </a:r>
          </a:p>
          <a:p>
            <a:pPr lvl="1"/>
            <a:r>
              <a:rPr lang="en-US" sz="2000"/>
              <a:t>Anal Fins</a:t>
            </a:r>
          </a:p>
          <a:p>
            <a:pPr lvl="1"/>
            <a:r>
              <a:rPr lang="en-US" sz="2000"/>
              <a:t>Caudal Fin</a:t>
            </a:r>
          </a:p>
          <a:p>
            <a:pPr lvl="1"/>
            <a:r>
              <a:rPr lang="en-US" sz="2000"/>
              <a:t>Gill Covers (operculum)</a:t>
            </a:r>
          </a:p>
          <a:p>
            <a:pPr lvl="1"/>
            <a:r>
              <a:rPr lang="en-US" sz="2000"/>
              <a:t>Lateral line - sensory organ of fish</a:t>
            </a:r>
          </a:p>
          <a:p>
            <a:r>
              <a:rPr lang="en-US"/>
              <a:t>Remove several scales</a:t>
            </a:r>
          </a:p>
          <a:p>
            <a:pPr lvl="1"/>
            <a:r>
              <a:rPr lang="en-US"/>
              <a:t>Prepare a dry-mount of a scale.</a:t>
            </a:r>
          </a:p>
          <a:p>
            <a:pPr lvl="1"/>
            <a:r>
              <a:rPr lang="en-US"/>
              <a:t>Observe it under a microscope</a:t>
            </a:r>
          </a:p>
          <a:p>
            <a:pPr lvl="1"/>
            <a:r>
              <a:rPr lang="en-US"/>
              <a:t>What function do you think scales serve?</a:t>
            </a:r>
          </a:p>
          <a:p>
            <a:endParaRPr lang="en-US"/>
          </a:p>
          <a:p>
            <a:pPr lvl="2"/>
            <a:endParaRPr lang="en-US"/>
          </a:p>
          <a:p>
            <a:pPr lvl="1"/>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dirty="0" smtClean="0"/>
              <a:t>Integumentary system </a:t>
            </a:r>
            <a:endParaRPr lang="en-US" dirty="0"/>
          </a:p>
        </p:txBody>
      </p:sp>
      <p:sp>
        <p:nvSpPr>
          <p:cNvPr id="9219" name="Rectangle 3"/>
          <p:cNvSpPr>
            <a:spLocks noGrp="1" noChangeArrowheads="1"/>
          </p:cNvSpPr>
          <p:nvPr>
            <p:ph idx="1"/>
          </p:nvPr>
        </p:nvSpPr>
        <p:spPr>
          <a:xfrm>
            <a:off x="457200" y="1935480"/>
            <a:ext cx="4648200" cy="4389120"/>
          </a:xfrm>
        </p:spPr>
        <p:txBody>
          <a:bodyPr/>
          <a:lstStyle/>
          <a:p>
            <a:r>
              <a:rPr lang="en-US" dirty="0"/>
              <a:t>epidermis</a:t>
            </a:r>
          </a:p>
          <a:p>
            <a:pPr lvl="1"/>
            <a:r>
              <a:rPr lang="en-US" dirty="0"/>
              <a:t>mucous </a:t>
            </a:r>
            <a:r>
              <a:rPr lang="en-US" dirty="0" smtClean="0"/>
              <a:t>glands (antibiotic properties)</a:t>
            </a:r>
            <a:endParaRPr lang="en-US" dirty="0"/>
          </a:p>
          <a:p>
            <a:pPr lvl="1"/>
            <a:r>
              <a:rPr lang="en-US" dirty="0"/>
              <a:t>alarm cells</a:t>
            </a:r>
          </a:p>
          <a:p>
            <a:pPr marL="393192" lvl="1" indent="0">
              <a:buNone/>
            </a:pPr>
            <a:endParaRPr lang="en-US" dirty="0"/>
          </a:p>
          <a:p>
            <a:r>
              <a:rPr lang="en-US" dirty="0"/>
              <a:t>dermis</a:t>
            </a:r>
          </a:p>
          <a:p>
            <a:pPr lvl="1"/>
            <a:r>
              <a:rPr lang="en-US" dirty="0" smtClean="0"/>
              <a:t>scales</a:t>
            </a:r>
            <a:endParaRPr lang="en-US" dirty="0"/>
          </a:p>
        </p:txBody>
      </p:sp>
      <p:pic>
        <p:nvPicPr>
          <p:cNvPr id="9220" name="Picture 4" descr="A:\barrier-reef-fish-closeup-62_1.jpg"/>
          <p:cNvPicPr>
            <a:picLocks noChangeAspect="1" noChangeArrowheads="1"/>
          </p:cNvPicPr>
          <p:nvPr/>
        </p:nvPicPr>
        <p:blipFill>
          <a:blip r:embed="rId3" cstate="print"/>
          <a:srcRect/>
          <a:stretch>
            <a:fillRect/>
          </a:stretch>
        </p:blipFill>
        <p:spPr bwMode="auto">
          <a:xfrm>
            <a:off x="5562600" y="2057400"/>
            <a:ext cx="3200400" cy="3505200"/>
          </a:xfrm>
          <a:prstGeom prst="rect">
            <a:avLst/>
          </a:prstGeom>
          <a:noFill/>
        </p:spPr>
      </p:pic>
    </p:spTree>
    <p:extLst>
      <p:ext uri="{BB962C8B-B14F-4D97-AF65-F5344CB8AC3E}">
        <p14:creationId xmlns:p14="http://schemas.microsoft.com/office/powerpoint/2010/main" val="12933220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Grp="1" noChangeArrowheads="1"/>
          </p:cNvSpPr>
          <p:nvPr>
            <p:ph type="title"/>
          </p:nvPr>
        </p:nvSpPr>
        <p:spPr>
          <a:xfrm>
            <a:off x="533400" y="685800"/>
            <a:ext cx="8839200" cy="838200"/>
          </a:xfrm>
        </p:spPr>
        <p:txBody>
          <a:bodyPr/>
          <a:lstStyle/>
          <a:p>
            <a:r>
              <a:rPr lang="en-US" dirty="0"/>
              <a:t>Dissection</a:t>
            </a:r>
          </a:p>
        </p:txBody>
      </p:sp>
      <p:sp>
        <p:nvSpPr>
          <p:cNvPr id="8198" name="Rectangle 6"/>
          <p:cNvSpPr>
            <a:spLocks noGrp="1" noChangeArrowheads="1"/>
          </p:cNvSpPr>
          <p:nvPr>
            <p:ph idx="1"/>
          </p:nvPr>
        </p:nvSpPr>
        <p:spPr>
          <a:xfrm>
            <a:off x="0" y="1600200"/>
            <a:ext cx="8839200" cy="6096000"/>
          </a:xfrm>
        </p:spPr>
        <p:txBody>
          <a:bodyPr/>
          <a:lstStyle/>
          <a:p>
            <a:r>
              <a:rPr lang="en-US" sz="2400" dirty="0"/>
              <a:t>Remove operculum with scissors</a:t>
            </a:r>
          </a:p>
          <a:p>
            <a:pPr lvl="1"/>
            <a:r>
              <a:rPr lang="en-US" sz="2000" dirty="0"/>
              <a:t>Observe gill anatomy</a:t>
            </a:r>
          </a:p>
          <a:p>
            <a:pPr lvl="2"/>
            <a:r>
              <a:rPr lang="en-US" sz="1800" dirty="0" err="1"/>
              <a:t>Rakers</a:t>
            </a:r>
            <a:r>
              <a:rPr lang="en-US" sz="1800" dirty="0"/>
              <a:t> - white, comb-like arches</a:t>
            </a:r>
          </a:p>
          <a:p>
            <a:pPr lvl="2"/>
            <a:r>
              <a:rPr lang="en-US" sz="1800" dirty="0"/>
              <a:t>Filaments - Red fingerlike projections</a:t>
            </a:r>
          </a:p>
          <a:p>
            <a:r>
              <a:rPr lang="en-US" sz="2400" dirty="0"/>
              <a:t>With a scalpel, remove a section of the lateral line</a:t>
            </a:r>
          </a:p>
          <a:p>
            <a:pPr lvl="1"/>
            <a:r>
              <a:rPr lang="en-US" sz="2000" dirty="0"/>
              <a:t>What function does this organ serve?</a:t>
            </a:r>
          </a:p>
          <a:p>
            <a:pPr lvl="1"/>
            <a:r>
              <a:rPr lang="en-US" sz="2000" dirty="0"/>
              <a:t>Do you notice a concentration of nerve endings?</a:t>
            </a:r>
          </a:p>
          <a:p>
            <a:r>
              <a:rPr lang="en-US" sz="2400" dirty="0"/>
              <a:t>Begin the main incision</a:t>
            </a:r>
          </a:p>
          <a:p>
            <a:pPr lvl="1"/>
            <a:r>
              <a:rPr lang="en-US" sz="2000" dirty="0"/>
              <a:t>Open the abdomen (below the gill) carefully with a scalpel</a:t>
            </a:r>
          </a:p>
          <a:p>
            <a:pPr lvl="1"/>
            <a:r>
              <a:rPr lang="en-US" sz="2000" dirty="0"/>
              <a:t>Cut with a scissors: remove a oval-shaped piece of skin (only skin) running from underneath the gills, to the anus, up to the lateral line, along the lateral line, to the gill, down to where you started the incision.  Remove flap of skin (see diagram on next slide)</a:t>
            </a:r>
          </a:p>
          <a:p>
            <a:endParaRPr lang="en-US" sz="24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6"/>
          <p:cNvSpPr>
            <a:spLocks noGrp="1" noChangeArrowheads="1"/>
          </p:cNvSpPr>
          <p:nvPr>
            <p:ph type="title"/>
          </p:nvPr>
        </p:nvSpPr>
        <p:spPr/>
        <p:txBody>
          <a:bodyPr/>
          <a:lstStyle/>
          <a:p>
            <a:r>
              <a:rPr lang="en-US"/>
              <a:t>Main Incision</a:t>
            </a:r>
          </a:p>
        </p:txBody>
      </p:sp>
      <p:sp>
        <p:nvSpPr>
          <p:cNvPr id="9220" name="Text Box 1028"/>
          <p:cNvSpPr txBox="1">
            <a:spLocks noChangeArrowheads="1"/>
          </p:cNvSpPr>
          <p:nvPr/>
        </p:nvSpPr>
        <p:spPr bwMode="auto">
          <a:xfrm>
            <a:off x="1219200" y="5257800"/>
            <a:ext cx="6248400" cy="1200329"/>
          </a:xfrm>
          <a:prstGeom prst="rect">
            <a:avLst/>
          </a:prstGeom>
          <a:noFill/>
          <a:ln w="9525">
            <a:noFill/>
            <a:miter lim="800000"/>
            <a:headEnd/>
            <a:tailEnd/>
          </a:ln>
          <a:effectLst/>
        </p:spPr>
        <p:txBody>
          <a:bodyPr>
            <a:spAutoFit/>
          </a:bodyPr>
          <a:lstStyle/>
          <a:p>
            <a:pPr>
              <a:spcBef>
                <a:spcPct val="50000"/>
              </a:spcBef>
            </a:pPr>
            <a:r>
              <a:rPr lang="en-US" b="1" dirty="0">
                <a:effectLst>
                  <a:outerShdw blurRad="38100" dist="38100" dir="2700000" algn="tl">
                    <a:srgbClr val="000000"/>
                  </a:outerShdw>
                </a:effectLst>
                <a:latin typeface="Comic Sans MS" pitchFamily="66" charset="0"/>
              </a:rPr>
              <a:t>Cut along the blue line...</a:t>
            </a:r>
            <a:endParaRPr lang="en-US" dirty="0">
              <a:latin typeface="Comic Sans MS" pitchFamily="66" charset="0"/>
            </a:endParaRPr>
          </a:p>
          <a:p>
            <a:pPr>
              <a:spcBef>
                <a:spcPct val="50000"/>
              </a:spcBef>
              <a:buFontTx/>
              <a:buChar char="•"/>
            </a:pPr>
            <a:r>
              <a:rPr lang="en-US" dirty="0">
                <a:effectLst>
                  <a:outerShdw blurRad="38100" dist="38100" dir="2700000" algn="tl">
                    <a:srgbClr val="000000"/>
                  </a:outerShdw>
                </a:effectLst>
                <a:latin typeface="Comic Sans MS" pitchFamily="66" charset="0"/>
              </a:rPr>
              <a:t> Only cut through scales, muscles, and skin</a:t>
            </a:r>
          </a:p>
          <a:p>
            <a:pPr>
              <a:spcBef>
                <a:spcPct val="50000"/>
              </a:spcBef>
              <a:buFontTx/>
              <a:buChar char="•"/>
            </a:pPr>
            <a:r>
              <a:rPr lang="en-US" dirty="0">
                <a:effectLst>
                  <a:outerShdw blurRad="38100" dist="38100" dir="2700000" algn="tl">
                    <a:srgbClr val="000000"/>
                  </a:outerShdw>
                </a:effectLst>
                <a:latin typeface="Comic Sans MS" pitchFamily="66" charset="0"/>
              </a:rPr>
              <a:t> Take special care not to cut too deep!</a:t>
            </a:r>
          </a:p>
        </p:txBody>
      </p:sp>
      <p:pic>
        <p:nvPicPr>
          <p:cNvPr id="9221" name="Picture 1029"/>
          <p:cNvPicPr>
            <a:picLocks noChangeAspect="1" noChangeArrowheads="1"/>
          </p:cNvPicPr>
          <p:nvPr/>
        </p:nvPicPr>
        <p:blipFill>
          <a:blip r:embed="rId2" cstate="print"/>
          <a:srcRect/>
          <a:stretch>
            <a:fillRect/>
          </a:stretch>
        </p:blipFill>
        <p:spPr bwMode="auto">
          <a:xfrm>
            <a:off x="762000" y="1905000"/>
            <a:ext cx="6207125" cy="3209925"/>
          </a:xfrm>
          <a:prstGeom prst="rect">
            <a:avLst/>
          </a:prstGeom>
          <a:noFill/>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Anterior View</a:t>
            </a:r>
          </a:p>
        </p:txBody>
      </p:sp>
      <p:pic>
        <p:nvPicPr>
          <p:cNvPr id="3076" name="Picture 4"/>
          <p:cNvPicPr>
            <a:picLocks noChangeAspect="1" noChangeArrowheads="1"/>
          </p:cNvPicPr>
          <p:nvPr/>
        </p:nvPicPr>
        <p:blipFill>
          <a:blip r:embed="rId2" cstate="print"/>
          <a:srcRect/>
          <a:stretch>
            <a:fillRect/>
          </a:stretch>
        </p:blipFill>
        <p:spPr bwMode="auto">
          <a:xfrm>
            <a:off x="304800" y="1252538"/>
            <a:ext cx="5715000" cy="4443412"/>
          </a:xfrm>
          <a:prstGeom prst="rect">
            <a:avLst/>
          </a:prstGeom>
          <a:noFill/>
          <a:ln w="9525">
            <a:noFill/>
            <a:miter lim="800000"/>
            <a:headEnd/>
            <a:tailEnd/>
          </a:ln>
          <a:effectLst/>
        </p:spPr>
      </p:pic>
      <p:sp>
        <p:nvSpPr>
          <p:cNvPr id="3077" name="Rectangle 5"/>
          <p:cNvSpPr>
            <a:spLocks noChangeArrowheads="1"/>
          </p:cNvSpPr>
          <p:nvPr/>
        </p:nvSpPr>
        <p:spPr bwMode="auto">
          <a:xfrm>
            <a:off x="6172200" y="2139950"/>
            <a:ext cx="2175596" cy="2800767"/>
          </a:xfrm>
          <a:prstGeom prst="rect">
            <a:avLst/>
          </a:prstGeom>
          <a:noFill/>
          <a:ln w="9525">
            <a:noFill/>
            <a:miter lim="800000"/>
            <a:headEnd/>
            <a:tailEnd/>
          </a:ln>
          <a:effectLst/>
        </p:spPr>
        <p:txBody>
          <a:bodyPr wrap="none">
            <a:spAutoFit/>
          </a:bodyPr>
          <a:lstStyle/>
          <a:p>
            <a:pPr>
              <a:spcBef>
                <a:spcPts val="500"/>
              </a:spcBef>
              <a:spcAft>
                <a:spcPts val="500"/>
              </a:spcAft>
            </a:pPr>
            <a:r>
              <a:rPr lang="en-US" b="1" dirty="0">
                <a:latin typeface="Comic Sans MS" pitchFamily="66" charset="0"/>
              </a:rPr>
              <a:t>1. Gills</a:t>
            </a:r>
            <a:endParaRPr lang="en-US" dirty="0">
              <a:latin typeface="Comic Sans MS" pitchFamily="66" charset="0"/>
            </a:endParaRPr>
          </a:p>
          <a:p>
            <a:pPr>
              <a:spcBef>
                <a:spcPts val="500"/>
              </a:spcBef>
              <a:spcAft>
                <a:spcPts val="500"/>
              </a:spcAft>
            </a:pPr>
            <a:r>
              <a:rPr lang="en-US" b="1" dirty="0">
                <a:latin typeface="Comic Sans MS" pitchFamily="66" charset="0"/>
              </a:rPr>
              <a:t>2. Heart</a:t>
            </a:r>
            <a:endParaRPr lang="en-US" dirty="0">
              <a:latin typeface="Comic Sans MS" pitchFamily="66" charset="0"/>
            </a:endParaRPr>
          </a:p>
          <a:p>
            <a:pPr>
              <a:spcBef>
                <a:spcPts val="500"/>
              </a:spcBef>
              <a:spcAft>
                <a:spcPts val="500"/>
              </a:spcAft>
            </a:pPr>
            <a:r>
              <a:rPr lang="en-US" b="1" dirty="0">
                <a:latin typeface="Comic Sans MS" pitchFamily="66" charset="0"/>
              </a:rPr>
              <a:t>3. Liver</a:t>
            </a:r>
            <a:endParaRPr lang="en-US" dirty="0">
              <a:latin typeface="Comic Sans MS" pitchFamily="66" charset="0"/>
            </a:endParaRPr>
          </a:p>
          <a:p>
            <a:pPr>
              <a:spcBef>
                <a:spcPts val="500"/>
              </a:spcBef>
              <a:spcAft>
                <a:spcPts val="500"/>
              </a:spcAft>
            </a:pPr>
            <a:r>
              <a:rPr lang="en-US" b="1" dirty="0">
                <a:latin typeface="Comic Sans MS" pitchFamily="66" charset="0"/>
              </a:rPr>
              <a:t>4. Pyloric </a:t>
            </a:r>
            <a:r>
              <a:rPr lang="en-US" b="1" dirty="0" err="1">
                <a:latin typeface="Comic Sans MS" pitchFamily="66" charset="0"/>
              </a:rPr>
              <a:t>caeca</a:t>
            </a:r>
            <a:endParaRPr lang="en-US" dirty="0">
              <a:latin typeface="Comic Sans MS" pitchFamily="66" charset="0"/>
            </a:endParaRPr>
          </a:p>
          <a:p>
            <a:pPr>
              <a:spcBef>
                <a:spcPts val="500"/>
              </a:spcBef>
              <a:spcAft>
                <a:spcPts val="500"/>
              </a:spcAft>
            </a:pPr>
            <a:r>
              <a:rPr lang="en-US" b="1" dirty="0">
                <a:latin typeface="Comic Sans MS" pitchFamily="66" charset="0"/>
              </a:rPr>
              <a:t>5. Small intestine</a:t>
            </a:r>
            <a:endParaRPr lang="en-US" dirty="0">
              <a:latin typeface="Comic Sans MS" pitchFamily="66" charset="0"/>
            </a:endParaRPr>
          </a:p>
          <a:p>
            <a:pPr>
              <a:spcBef>
                <a:spcPts val="500"/>
              </a:spcBef>
              <a:spcAft>
                <a:spcPts val="500"/>
              </a:spcAft>
            </a:pPr>
            <a:r>
              <a:rPr lang="en-US" b="1" dirty="0">
                <a:latin typeface="Comic Sans MS" pitchFamily="66" charset="0"/>
              </a:rPr>
              <a:t>6. Stomach</a:t>
            </a:r>
            <a:endParaRPr lang="en-US" dirty="0">
              <a:latin typeface="Comic Sans MS" pitchFamily="66" charset="0"/>
            </a:endParaRPr>
          </a:p>
          <a:p>
            <a:pPr>
              <a:spcBef>
                <a:spcPts val="500"/>
              </a:spcBef>
              <a:spcAft>
                <a:spcPts val="500"/>
              </a:spcAft>
            </a:pPr>
            <a:r>
              <a:rPr lang="en-US" b="1" dirty="0">
                <a:latin typeface="Comic Sans MS" pitchFamily="66" charset="0"/>
              </a:rPr>
              <a:t>7. Swim bladder</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Disection</a:t>
            </a:r>
            <a:r>
              <a:rPr lang="en-US" dirty="0" smtClean="0"/>
              <a:t> </a:t>
            </a:r>
            <a:endParaRPr lang="en-US" dirty="0"/>
          </a:p>
        </p:txBody>
      </p:sp>
      <p:pic>
        <p:nvPicPr>
          <p:cNvPr id="6" name="Content Placeholder 5" descr="DSC04337.JPG"/>
          <p:cNvPicPr>
            <a:picLocks noGrp="1" noChangeAspect="1"/>
          </p:cNvPicPr>
          <p:nvPr>
            <p:ph sz="half" idx="1"/>
          </p:nvPr>
        </p:nvPicPr>
        <p:blipFill>
          <a:blip r:embed="rId2" cstate="print"/>
          <a:stretch>
            <a:fillRect/>
          </a:stretch>
        </p:blipFill>
        <p:spPr>
          <a:xfrm>
            <a:off x="457200" y="2623344"/>
            <a:ext cx="4038600" cy="3028950"/>
          </a:xfrm>
        </p:spPr>
      </p:pic>
      <p:pic>
        <p:nvPicPr>
          <p:cNvPr id="7" name="Content Placeholder 6" descr="DSC04344.JPG"/>
          <p:cNvPicPr>
            <a:picLocks noGrp="1" noChangeAspect="1"/>
          </p:cNvPicPr>
          <p:nvPr>
            <p:ph sz="half" idx="2"/>
          </p:nvPr>
        </p:nvPicPr>
        <p:blipFill>
          <a:blip r:embed="rId3" cstate="print"/>
          <a:stretch>
            <a:fillRect/>
          </a:stretch>
        </p:blipFill>
        <p:spPr>
          <a:xfrm>
            <a:off x="4648200" y="2623344"/>
            <a:ext cx="4038600" cy="3028950"/>
          </a:xfr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609600"/>
            <a:ext cx="8534400" cy="1143000"/>
          </a:xfrm>
        </p:spPr>
        <p:txBody>
          <a:bodyPr/>
          <a:lstStyle/>
          <a:p>
            <a:r>
              <a:rPr lang="en-US" dirty="0"/>
              <a:t>Posterior View</a:t>
            </a:r>
          </a:p>
        </p:txBody>
      </p:sp>
      <p:pic>
        <p:nvPicPr>
          <p:cNvPr id="4100" name="Picture 4"/>
          <p:cNvPicPr>
            <a:picLocks noChangeAspect="1" noChangeArrowheads="1"/>
          </p:cNvPicPr>
          <p:nvPr/>
        </p:nvPicPr>
        <p:blipFill>
          <a:blip r:embed="rId2" cstate="print"/>
          <a:srcRect/>
          <a:stretch>
            <a:fillRect/>
          </a:stretch>
        </p:blipFill>
        <p:spPr bwMode="auto">
          <a:xfrm>
            <a:off x="304800" y="1905000"/>
            <a:ext cx="5638800" cy="4292600"/>
          </a:xfrm>
          <a:prstGeom prst="rect">
            <a:avLst/>
          </a:prstGeom>
          <a:noFill/>
          <a:ln w="9525">
            <a:noFill/>
            <a:miter lim="800000"/>
            <a:headEnd/>
            <a:tailEnd/>
          </a:ln>
          <a:effectLst/>
        </p:spPr>
      </p:pic>
      <p:sp>
        <p:nvSpPr>
          <p:cNvPr id="4101" name="Rectangle 5"/>
          <p:cNvSpPr>
            <a:spLocks noChangeArrowheads="1"/>
          </p:cNvSpPr>
          <p:nvPr/>
        </p:nvSpPr>
        <p:spPr bwMode="auto">
          <a:xfrm>
            <a:off x="6019800" y="2667000"/>
            <a:ext cx="3124200" cy="1990288"/>
          </a:xfrm>
          <a:prstGeom prst="rect">
            <a:avLst/>
          </a:prstGeom>
          <a:noFill/>
          <a:ln w="9525">
            <a:noFill/>
            <a:miter lim="800000"/>
            <a:headEnd/>
            <a:tailEnd/>
          </a:ln>
          <a:effectLst/>
        </p:spPr>
        <p:txBody>
          <a:bodyPr>
            <a:spAutoFit/>
          </a:bodyPr>
          <a:lstStyle/>
          <a:p>
            <a:pPr>
              <a:spcBef>
                <a:spcPts val="500"/>
              </a:spcBef>
              <a:spcAft>
                <a:spcPts val="500"/>
              </a:spcAft>
            </a:pPr>
            <a:r>
              <a:rPr lang="en-US" b="1" dirty="0">
                <a:latin typeface="Comic Sans MS" pitchFamily="66" charset="0"/>
              </a:rPr>
              <a:t>1. Swim bladder</a:t>
            </a:r>
            <a:endParaRPr lang="en-US" dirty="0">
              <a:latin typeface="Comic Sans MS" pitchFamily="66" charset="0"/>
            </a:endParaRPr>
          </a:p>
          <a:p>
            <a:pPr>
              <a:spcBef>
                <a:spcPts val="500"/>
              </a:spcBef>
              <a:spcAft>
                <a:spcPts val="500"/>
              </a:spcAft>
            </a:pPr>
            <a:r>
              <a:rPr lang="en-US" b="1" dirty="0">
                <a:latin typeface="Comic Sans MS" pitchFamily="66" charset="0"/>
              </a:rPr>
              <a:t>2. Gonad</a:t>
            </a:r>
            <a:endParaRPr lang="en-US" dirty="0">
              <a:latin typeface="Comic Sans MS" pitchFamily="66" charset="0"/>
            </a:endParaRPr>
          </a:p>
          <a:p>
            <a:pPr>
              <a:spcBef>
                <a:spcPts val="500"/>
              </a:spcBef>
              <a:spcAft>
                <a:spcPts val="500"/>
              </a:spcAft>
            </a:pPr>
            <a:r>
              <a:rPr lang="en-US" b="1" dirty="0">
                <a:latin typeface="Comic Sans MS" pitchFamily="66" charset="0"/>
              </a:rPr>
              <a:t>3. Large intestine</a:t>
            </a:r>
            <a:endParaRPr lang="en-US" dirty="0">
              <a:latin typeface="Comic Sans MS" pitchFamily="66" charset="0"/>
            </a:endParaRPr>
          </a:p>
          <a:p>
            <a:pPr>
              <a:spcBef>
                <a:spcPts val="500"/>
              </a:spcBef>
              <a:spcAft>
                <a:spcPts val="500"/>
              </a:spcAft>
            </a:pPr>
            <a:r>
              <a:rPr lang="en-US" b="1" dirty="0">
                <a:latin typeface="Comic Sans MS" pitchFamily="66" charset="0"/>
              </a:rPr>
              <a:t>4. Urinary bladder</a:t>
            </a:r>
            <a:endParaRPr lang="en-US" dirty="0">
              <a:latin typeface="Comic Sans MS" pitchFamily="66" charset="0"/>
            </a:endParaRPr>
          </a:p>
          <a:p>
            <a:pPr>
              <a:spcBef>
                <a:spcPts val="500"/>
              </a:spcBef>
              <a:spcAft>
                <a:spcPts val="500"/>
              </a:spcAft>
            </a:pPr>
            <a:r>
              <a:rPr lang="en-US" b="1" dirty="0">
                <a:latin typeface="Comic Sans MS" pitchFamily="66" charset="0"/>
              </a:rPr>
              <a:t>5. Anus</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304800"/>
            <a:ext cx="8534400" cy="1143000"/>
          </a:xfrm>
        </p:spPr>
        <p:txBody>
          <a:bodyPr/>
          <a:lstStyle/>
          <a:p>
            <a:r>
              <a:rPr lang="en-US" dirty="0"/>
              <a:t>  Close-up: Body Cavity </a:t>
            </a:r>
          </a:p>
        </p:txBody>
      </p:sp>
      <p:pic>
        <p:nvPicPr>
          <p:cNvPr id="6147" name="Picture 3"/>
          <p:cNvPicPr>
            <a:picLocks noChangeAspect="1" noChangeArrowheads="1"/>
          </p:cNvPicPr>
          <p:nvPr/>
        </p:nvPicPr>
        <p:blipFill>
          <a:blip r:embed="rId2" cstate="print"/>
          <a:srcRect/>
          <a:stretch>
            <a:fillRect/>
          </a:stretch>
        </p:blipFill>
        <p:spPr bwMode="auto">
          <a:xfrm>
            <a:off x="1905000" y="2057400"/>
            <a:ext cx="5105400" cy="3824288"/>
          </a:xfrm>
          <a:prstGeom prst="rect">
            <a:avLst/>
          </a:prstGeom>
          <a:noFill/>
          <a:ln w="28575">
            <a:solidFill>
              <a:schemeClr val="tx1"/>
            </a:solidFill>
            <a:miter lim="800000"/>
            <a:headEnd/>
            <a:tailEnd/>
          </a:ln>
          <a:effectLst/>
        </p:spPr>
      </p:pic>
      <p:grpSp>
        <p:nvGrpSpPr>
          <p:cNvPr id="2" name="Group 25"/>
          <p:cNvGrpSpPr>
            <a:grpSpLocks/>
          </p:cNvGrpSpPr>
          <p:nvPr/>
        </p:nvGrpSpPr>
        <p:grpSpPr bwMode="auto">
          <a:xfrm>
            <a:off x="6096000" y="1981200"/>
            <a:ext cx="2971800" cy="1371600"/>
            <a:chOff x="3840" y="1248"/>
            <a:chExt cx="1872" cy="864"/>
          </a:xfrm>
        </p:grpSpPr>
        <p:sp>
          <p:nvSpPr>
            <p:cNvPr id="6151" name="Line 7"/>
            <p:cNvSpPr>
              <a:spLocks noChangeShapeType="1"/>
            </p:cNvSpPr>
            <p:nvPr/>
          </p:nvSpPr>
          <p:spPr bwMode="auto">
            <a:xfrm flipH="1">
              <a:off x="3840" y="1440"/>
              <a:ext cx="1008" cy="672"/>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52" name="Text Box 8"/>
            <p:cNvSpPr txBox="1">
              <a:spLocks noChangeArrowheads="1"/>
            </p:cNvSpPr>
            <p:nvPr/>
          </p:nvSpPr>
          <p:spPr bwMode="auto">
            <a:xfrm>
              <a:off x="4848" y="1248"/>
              <a:ext cx="864" cy="233"/>
            </a:xfrm>
            <a:prstGeom prst="rect">
              <a:avLst/>
            </a:prstGeom>
            <a:noFill/>
            <a:ln w="9525">
              <a:noFill/>
              <a:miter lim="800000"/>
              <a:headEnd/>
              <a:tailEnd/>
            </a:ln>
            <a:effectLst/>
          </p:spPr>
          <p:txBody>
            <a:bodyPr>
              <a:spAutoFit/>
            </a:bodyPr>
            <a:lstStyle/>
            <a:p>
              <a:pPr>
                <a:spcBef>
                  <a:spcPct val="50000"/>
                </a:spcBef>
              </a:pPr>
              <a:r>
                <a:rPr lang="en-US" b="1" dirty="0">
                  <a:latin typeface="Comic Sans MS" pitchFamily="66" charset="0"/>
                </a:rPr>
                <a:t>Muscle</a:t>
              </a:r>
              <a:endParaRPr lang="en-US" dirty="0">
                <a:latin typeface="Comic Sans MS" pitchFamily="66" charset="0"/>
              </a:endParaRPr>
            </a:p>
          </p:txBody>
        </p:sp>
      </p:grpSp>
      <p:grpSp>
        <p:nvGrpSpPr>
          <p:cNvPr id="3" name="Group 24"/>
          <p:cNvGrpSpPr>
            <a:grpSpLocks/>
          </p:cNvGrpSpPr>
          <p:nvPr/>
        </p:nvGrpSpPr>
        <p:grpSpPr bwMode="auto">
          <a:xfrm>
            <a:off x="6096000" y="2438400"/>
            <a:ext cx="2667000" cy="1371600"/>
            <a:chOff x="3840" y="1536"/>
            <a:chExt cx="1680" cy="864"/>
          </a:xfrm>
        </p:grpSpPr>
        <p:sp>
          <p:nvSpPr>
            <p:cNvPr id="6153" name="Line 9"/>
            <p:cNvSpPr>
              <a:spLocks noChangeShapeType="1"/>
            </p:cNvSpPr>
            <p:nvPr/>
          </p:nvSpPr>
          <p:spPr bwMode="auto">
            <a:xfrm flipH="1">
              <a:off x="3840" y="1920"/>
              <a:ext cx="768" cy="480"/>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54" name="Text Box 10"/>
            <p:cNvSpPr txBox="1">
              <a:spLocks noChangeArrowheads="1"/>
            </p:cNvSpPr>
            <p:nvPr/>
          </p:nvSpPr>
          <p:spPr bwMode="auto">
            <a:xfrm>
              <a:off x="4656" y="1536"/>
              <a:ext cx="864" cy="407"/>
            </a:xfrm>
            <a:prstGeom prst="rect">
              <a:avLst/>
            </a:prstGeom>
            <a:noFill/>
            <a:ln w="9525">
              <a:noFill/>
              <a:miter lim="800000"/>
              <a:headEnd/>
              <a:tailEnd/>
            </a:ln>
            <a:effectLst/>
          </p:spPr>
          <p:txBody>
            <a:bodyPr>
              <a:spAutoFit/>
            </a:bodyPr>
            <a:lstStyle/>
            <a:p>
              <a:pPr>
                <a:spcBef>
                  <a:spcPct val="50000"/>
                </a:spcBef>
              </a:pPr>
              <a:r>
                <a:rPr lang="en-US" b="1" dirty="0">
                  <a:latin typeface="Comic Sans MS" pitchFamily="66" charset="0"/>
                </a:rPr>
                <a:t>Swim</a:t>
              </a:r>
              <a:r>
                <a:rPr lang="en-US" b="1" dirty="0">
                  <a:solidFill>
                    <a:srgbClr val="FFFFCC"/>
                  </a:solidFill>
                  <a:latin typeface="Comic Sans MS" pitchFamily="66" charset="0"/>
                </a:rPr>
                <a:t> </a:t>
              </a:r>
              <a:r>
                <a:rPr lang="en-US" b="1" dirty="0">
                  <a:latin typeface="Comic Sans MS" pitchFamily="66" charset="0"/>
                </a:rPr>
                <a:t>Bladder</a:t>
              </a:r>
            </a:p>
          </p:txBody>
        </p:sp>
      </p:grpSp>
      <p:grpSp>
        <p:nvGrpSpPr>
          <p:cNvPr id="4" name="Group 27"/>
          <p:cNvGrpSpPr>
            <a:grpSpLocks/>
          </p:cNvGrpSpPr>
          <p:nvPr/>
        </p:nvGrpSpPr>
        <p:grpSpPr bwMode="auto">
          <a:xfrm>
            <a:off x="381000" y="3429000"/>
            <a:ext cx="2133600" cy="854075"/>
            <a:chOff x="240" y="2160"/>
            <a:chExt cx="1344" cy="538"/>
          </a:xfrm>
        </p:grpSpPr>
        <p:sp>
          <p:nvSpPr>
            <p:cNvPr id="6155" name="Line 11"/>
            <p:cNvSpPr>
              <a:spLocks noChangeShapeType="1"/>
            </p:cNvSpPr>
            <p:nvPr/>
          </p:nvSpPr>
          <p:spPr bwMode="auto">
            <a:xfrm flipV="1">
              <a:off x="720" y="2160"/>
              <a:ext cx="864" cy="336"/>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56" name="Text Box 12"/>
            <p:cNvSpPr txBox="1">
              <a:spLocks noChangeArrowheads="1"/>
            </p:cNvSpPr>
            <p:nvPr/>
          </p:nvSpPr>
          <p:spPr bwMode="auto">
            <a:xfrm>
              <a:off x="240" y="2448"/>
              <a:ext cx="864" cy="250"/>
            </a:xfrm>
            <a:prstGeom prst="rect">
              <a:avLst/>
            </a:prstGeom>
            <a:noFill/>
            <a:ln w="9525">
              <a:noFill/>
              <a:miter lim="800000"/>
              <a:headEnd/>
              <a:tailEnd/>
            </a:ln>
            <a:effectLst/>
          </p:spPr>
          <p:txBody>
            <a:bodyPr>
              <a:spAutoFit/>
            </a:bodyPr>
            <a:lstStyle/>
            <a:p>
              <a:pPr>
                <a:spcBef>
                  <a:spcPct val="50000"/>
                </a:spcBef>
              </a:pPr>
              <a:r>
                <a:rPr lang="en-US" sz="2000" b="1" dirty="0">
                  <a:latin typeface="Comic Sans MS" pitchFamily="66" charset="0"/>
                </a:rPr>
                <a:t>Liver</a:t>
              </a:r>
              <a:endParaRPr lang="en-US" sz="2000" dirty="0">
                <a:latin typeface="Comic Sans MS" pitchFamily="66" charset="0"/>
              </a:endParaRPr>
            </a:p>
          </p:txBody>
        </p:sp>
      </p:grpSp>
      <p:grpSp>
        <p:nvGrpSpPr>
          <p:cNvPr id="5" name="Group 29"/>
          <p:cNvGrpSpPr>
            <a:grpSpLocks/>
          </p:cNvGrpSpPr>
          <p:nvPr/>
        </p:nvGrpSpPr>
        <p:grpSpPr bwMode="auto">
          <a:xfrm>
            <a:off x="457200" y="4800601"/>
            <a:ext cx="3276600" cy="1665288"/>
            <a:chOff x="288" y="3024"/>
            <a:chExt cx="2064" cy="1049"/>
          </a:xfrm>
        </p:grpSpPr>
        <p:sp>
          <p:nvSpPr>
            <p:cNvPr id="6157" name="Line 13"/>
            <p:cNvSpPr>
              <a:spLocks noChangeShapeType="1"/>
            </p:cNvSpPr>
            <p:nvPr/>
          </p:nvSpPr>
          <p:spPr bwMode="auto">
            <a:xfrm flipV="1">
              <a:off x="912" y="3024"/>
              <a:ext cx="1440" cy="912"/>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58" name="Text Box 14"/>
            <p:cNvSpPr txBox="1">
              <a:spLocks noChangeArrowheads="1"/>
            </p:cNvSpPr>
            <p:nvPr/>
          </p:nvSpPr>
          <p:spPr bwMode="auto">
            <a:xfrm>
              <a:off x="288" y="3840"/>
              <a:ext cx="864" cy="233"/>
            </a:xfrm>
            <a:prstGeom prst="rect">
              <a:avLst/>
            </a:prstGeom>
            <a:noFill/>
            <a:ln w="9525">
              <a:noFill/>
              <a:miter lim="800000"/>
              <a:headEnd/>
              <a:tailEnd/>
            </a:ln>
            <a:effectLst/>
          </p:spPr>
          <p:txBody>
            <a:bodyPr>
              <a:spAutoFit/>
            </a:bodyPr>
            <a:lstStyle/>
            <a:p>
              <a:pPr>
                <a:spcBef>
                  <a:spcPct val="50000"/>
                </a:spcBef>
              </a:pPr>
              <a:r>
                <a:rPr lang="en-US" b="1" dirty="0">
                  <a:latin typeface="Comic Sans MS" pitchFamily="66" charset="0"/>
                </a:rPr>
                <a:t>Spleen</a:t>
              </a:r>
              <a:endParaRPr lang="en-US" dirty="0">
                <a:latin typeface="Comic Sans MS" pitchFamily="66" charset="0"/>
              </a:endParaRPr>
            </a:p>
          </p:txBody>
        </p:sp>
      </p:grpSp>
      <p:grpSp>
        <p:nvGrpSpPr>
          <p:cNvPr id="6" name="Group 28"/>
          <p:cNvGrpSpPr>
            <a:grpSpLocks/>
          </p:cNvGrpSpPr>
          <p:nvPr/>
        </p:nvGrpSpPr>
        <p:grpSpPr bwMode="auto">
          <a:xfrm>
            <a:off x="0" y="4343400"/>
            <a:ext cx="2743200" cy="1006475"/>
            <a:chOff x="0" y="2736"/>
            <a:chExt cx="1728" cy="634"/>
          </a:xfrm>
        </p:grpSpPr>
        <p:sp>
          <p:nvSpPr>
            <p:cNvPr id="6159" name="Line 15"/>
            <p:cNvSpPr>
              <a:spLocks noChangeShapeType="1"/>
            </p:cNvSpPr>
            <p:nvPr/>
          </p:nvSpPr>
          <p:spPr bwMode="auto">
            <a:xfrm flipV="1">
              <a:off x="720" y="2736"/>
              <a:ext cx="1008" cy="480"/>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60" name="Text Box 16"/>
            <p:cNvSpPr txBox="1">
              <a:spLocks noChangeArrowheads="1"/>
            </p:cNvSpPr>
            <p:nvPr/>
          </p:nvSpPr>
          <p:spPr bwMode="auto">
            <a:xfrm>
              <a:off x="0" y="2928"/>
              <a:ext cx="864" cy="442"/>
            </a:xfrm>
            <a:prstGeom prst="rect">
              <a:avLst/>
            </a:prstGeom>
            <a:noFill/>
            <a:ln w="9525">
              <a:noFill/>
              <a:miter lim="800000"/>
              <a:headEnd/>
              <a:tailEnd/>
            </a:ln>
            <a:effectLst/>
          </p:spPr>
          <p:txBody>
            <a:bodyPr>
              <a:spAutoFit/>
            </a:bodyPr>
            <a:lstStyle/>
            <a:p>
              <a:pPr algn="ctr">
                <a:spcBef>
                  <a:spcPct val="50000"/>
                </a:spcBef>
              </a:pPr>
              <a:r>
                <a:rPr lang="en-US" sz="2000" b="1" dirty="0">
                  <a:latin typeface="Comic Sans MS" pitchFamily="66" charset="0"/>
                </a:rPr>
                <a:t>Gastric</a:t>
              </a:r>
              <a:r>
                <a:rPr lang="en-US" sz="2000" b="1" dirty="0">
                  <a:solidFill>
                    <a:srgbClr val="FFFFCC"/>
                  </a:solidFill>
                  <a:latin typeface="Comic Sans MS" pitchFamily="66" charset="0"/>
                </a:rPr>
                <a:t> </a:t>
              </a:r>
              <a:r>
                <a:rPr lang="en-US" sz="2000" b="1" dirty="0" err="1">
                  <a:latin typeface="Comic Sans MS" pitchFamily="66" charset="0"/>
                </a:rPr>
                <a:t>Cecae</a:t>
              </a:r>
              <a:endParaRPr lang="en-US" sz="2000" b="1" dirty="0">
                <a:latin typeface="Comic Sans MS" pitchFamily="66" charset="0"/>
              </a:endParaRPr>
            </a:p>
          </p:txBody>
        </p:sp>
      </p:grpSp>
      <p:grpSp>
        <p:nvGrpSpPr>
          <p:cNvPr id="7" name="Group 23"/>
          <p:cNvGrpSpPr>
            <a:grpSpLocks/>
          </p:cNvGrpSpPr>
          <p:nvPr/>
        </p:nvGrpSpPr>
        <p:grpSpPr bwMode="auto">
          <a:xfrm>
            <a:off x="5715000" y="3733800"/>
            <a:ext cx="2819400" cy="914400"/>
            <a:chOff x="3600" y="2352"/>
            <a:chExt cx="1776" cy="576"/>
          </a:xfrm>
        </p:grpSpPr>
        <p:sp>
          <p:nvSpPr>
            <p:cNvPr id="6161" name="Line 17"/>
            <p:cNvSpPr>
              <a:spLocks noChangeShapeType="1"/>
            </p:cNvSpPr>
            <p:nvPr/>
          </p:nvSpPr>
          <p:spPr bwMode="auto">
            <a:xfrm flipH="1">
              <a:off x="3600" y="2496"/>
              <a:ext cx="1008" cy="432"/>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62" name="Text Box 18"/>
            <p:cNvSpPr txBox="1">
              <a:spLocks noChangeArrowheads="1"/>
            </p:cNvSpPr>
            <p:nvPr/>
          </p:nvSpPr>
          <p:spPr bwMode="auto">
            <a:xfrm>
              <a:off x="4512" y="2352"/>
              <a:ext cx="864" cy="233"/>
            </a:xfrm>
            <a:prstGeom prst="rect">
              <a:avLst/>
            </a:prstGeom>
            <a:noFill/>
            <a:ln w="9525">
              <a:noFill/>
              <a:miter lim="800000"/>
              <a:headEnd/>
              <a:tailEnd/>
            </a:ln>
            <a:effectLst/>
          </p:spPr>
          <p:txBody>
            <a:bodyPr>
              <a:spAutoFit/>
            </a:bodyPr>
            <a:lstStyle/>
            <a:p>
              <a:pPr algn="ctr">
                <a:spcBef>
                  <a:spcPct val="50000"/>
                </a:spcBef>
              </a:pPr>
              <a:r>
                <a:rPr lang="en-US" b="1" dirty="0">
                  <a:latin typeface="Comic Sans MS" pitchFamily="66" charset="0"/>
                </a:rPr>
                <a:t>Eggs</a:t>
              </a:r>
              <a:endParaRPr lang="en-US" dirty="0">
                <a:latin typeface="Comic Sans MS" pitchFamily="66" charset="0"/>
              </a:endParaRPr>
            </a:p>
          </p:txBody>
        </p:sp>
      </p:grpSp>
      <p:grpSp>
        <p:nvGrpSpPr>
          <p:cNvPr id="8" name="Group 30"/>
          <p:cNvGrpSpPr>
            <a:grpSpLocks/>
          </p:cNvGrpSpPr>
          <p:nvPr/>
        </p:nvGrpSpPr>
        <p:grpSpPr bwMode="auto">
          <a:xfrm>
            <a:off x="3810000" y="4267200"/>
            <a:ext cx="1524000" cy="2301875"/>
            <a:chOff x="2400" y="2688"/>
            <a:chExt cx="960" cy="1450"/>
          </a:xfrm>
        </p:grpSpPr>
        <p:sp>
          <p:nvSpPr>
            <p:cNvPr id="6163" name="Line 19"/>
            <p:cNvSpPr>
              <a:spLocks noChangeShapeType="1"/>
            </p:cNvSpPr>
            <p:nvPr/>
          </p:nvSpPr>
          <p:spPr bwMode="auto">
            <a:xfrm flipH="1" flipV="1">
              <a:off x="2400" y="2688"/>
              <a:ext cx="384" cy="1248"/>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64" name="Text Box 20"/>
            <p:cNvSpPr txBox="1">
              <a:spLocks noChangeArrowheads="1"/>
            </p:cNvSpPr>
            <p:nvPr/>
          </p:nvSpPr>
          <p:spPr bwMode="auto">
            <a:xfrm>
              <a:off x="2496" y="3888"/>
              <a:ext cx="864" cy="250"/>
            </a:xfrm>
            <a:prstGeom prst="rect">
              <a:avLst/>
            </a:prstGeom>
            <a:noFill/>
            <a:ln w="9525">
              <a:noFill/>
              <a:miter lim="800000"/>
              <a:headEnd/>
              <a:tailEnd/>
            </a:ln>
            <a:effectLst/>
          </p:spPr>
          <p:txBody>
            <a:bodyPr>
              <a:spAutoFit/>
            </a:bodyPr>
            <a:lstStyle/>
            <a:p>
              <a:pPr>
                <a:spcBef>
                  <a:spcPct val="50000"/>
                </a:spcBef>
              </a:pPr>
              <a:r>
                <a:rPr lang="en-US" sz="2000" b="1" dirty="0">
                  <a:latin typeface="Comic Sans MS" pitchFamily="66" charset="0"/>
                </a:rPr>
                <a:t>Stomach</a:t>
              </a:r>
            </a:p>
          </p:txBody>
        </p:sp>
      </p:grpSp>
      <p:grpSp>
        <p:nvGrpSpPr>
          <p:cNvPr id="9" name="Group 26"/>
          <p:cNvGrpSpPr>
            <a:grpSpLocks/>
          </p:cNvGrpSpPr>
          <p:nvPr/>
        </p:nvGrpSpPr>
        <p:grpSpPr bwMode="auto">
          <a:xfrm>
            <a:off x="4114800" y="1371600"/>
            <a:ext cx="2057400" cy="1981200"/>
            <a:chOff x="2592" y="864"/>
            <a:chExt cx="1296" cy="1248"/>
          </a:xfrm>
        </p:grpSpPr>
        <p:sp>
          <p:nvSpPr>
            <p:cNvPr id="6165" name="Line 21"/>
            <p:cNvSpPr>
              <a:spLocks noChangeShapeType="1"/>
            </p:cNvSpPr>
            <p:nvPr/>
          </p:nvSpPr>
          <p:spPr bwMode="auto">
            <a:xfrm flipH="1">
              <a:off x="2592" y="1056"/>
              <a:ext cx="480" cy="1056"/>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66" name="Text Box 22"/>
            <p:cNvSpPr txBox="1">
              <a:spLocks noChangeArrowheads="1"/>
            </p:cNvSpPr>
            <p:nvPr/>
          </p:nvSpPr>
          <p:spPr bwMode="auto">
            <a:xfrm>
              <a:off x="3024" y="864"/>
              <a:ext cx="864" cy="233"/>
            </a:xfrm>
            <a:prstGeom prst="rect">
              <a:avLst/>
            </a:prstGeom>
            <a:noFill/>
            <a:ln w="9525">
              <a:noFill/>
              <a:miter lim="800000"/>
              <a:headEnd/>
              <a:tailEnd/>
            </a:ln>
            <a:effectLst/>
          </p:spPr>
          <p:txBody>
            <a:bodyPr>
              <a:spAutoFit/>
            </a:bodyPr>
            <a:lstStyle/>
            <a:p>
              <a:pPr>
                <a:spcBef>
                  <a:spcPct val="50000"/>
                </a:spcBef>
              </a:pPr>
              <a:r>
                <a:rPr lang="en-US" b="1" dirty="0">
                  <a:latin typeface="Comic Sans MS" pitchFamily="66" charset="0"/>
                </a:rPr>
                <a:t>Ovary</a:t>
              </a:r>
              <a:endParaRPr lang="en-US" dirty="0">
                <a:latin typeface="Comic Sans MS" pitchFamily="66" charset="0"/>
              </a:endParaRPr>
            </a:p>
          </p:txBody>
        </p:sp>
      </p:grpSp>
      <p:grpSp>
        <p:nvGrpSpPr>
          <p:cNvPr id="10" name="Group 34"/>
          <p:cNvGrpSpPr>
            <a:grpSpLocks/>
          </p:cNvGrpSpPr>
          <p:nvPr/>
        </p:nvGrpSpPr>
        <p:grpSpPr bwMode="auto">
          <a:xfrm>
            <a:off x="4572000" y="4419600"/>
            <a:ext cx="4114800" cy="1387475"/>
            <a:chOff x="2880" y="2784"/>
            <a:chExt cx="2496" cy="874"/>
          </a:xfrm>
        </p:grpSpPr>
        <p:sp>
          <p:nvSpPr>
            <p:cNvPr id="6176" name="Line 32"/>
            <p:cNvSpPr>
              <a:spLocks noChangeShapeType="1"/>
            </p:cNvSpPr>
            <p:nvPr/>
          </p:nvSpPr>
          <p:spPr bwMode="auto">
            <a:xfrm flipH="1" flipV="1">
              <a:off x="2880" y="2784"/>
              <a:ext cx="1707" cy="576"/>
            </a:xfrm>
            <a:prstGeom prst="line">
              <a:avLst/>
            </a:prstGeom>
            <a:noFill/>
            <a:ln w="28575">
              <a:solidFill>
                <a:schemeClr val="tx1"/>
              </a:solidFill>
              <a:round/>
              <a:headEnd/>
              <a:tailEnd type="triangle" w="med" len="med"/>
            </a:ln>
            <a:effectLst/>
          </p:spPr>
          <p:txBody>
            <a:bodyPr wrap="none" anchor="ctr"/>
            <a:lstStyle/>
            <a:p>
              <a:endParaRPr lang="en-US"/>
            </a:p>
          </p:txBody>
        </p:sp>
        <p:sp>
          <p:nvSpPr>
            <p:cNvPr id="6177" name="Text Box 33"/>
            <p:cNvSpPr txBox="1">
              <a:spLocks noChangeArrowheads="1"/>
            </p:cNvSpPr>
            <p:nvPr/>
          </p:nvSpPr>
          <p:spPr bwMode="auto">
            <a:xfrm>
              <a:off x="4489" y="3216"/>
              <a:ext cx="887" cy="442"/>
            </a:xfrm>
            <a:prstGeom prst="rect">
              <a:avLst/>
            </a:prstGeom>
            <a:noFill/>
            <a:ln w="9525">
              <a:noFill/>
              <a:miter lim="800000"/>
              <a:headEnd/>
              <a:tailEnd/>
            </a:ln>
            <a:effectLst/>
          </p:spPr>
          <p:txBody>
            <a:bodyPr>
              <a:spAutoFit/>
            </a:bodyPr>
            <a:lstStyle/>
            <a:p>
              <a:pPr algn="ctr">
                <a:spcBef>
                  <a:spcPct val="50000"/>
                </a:spcBef>
              </a:pPr>
              <a:r>
                <a:rPr lang="en-US" sz="2000" b="1" dirty="0">
                  <a:latin typeface="Comic Sans MS" pitchFamily="66" charset="0"/>
                </a:rPr>
                <a:t>Small Intestine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0-#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0-#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Gravid female</a:t>
            </a:r>
            <a:endParaRPr lang="en-US" dirty="0"/>
          </a:p>
        </p:txBody>
      </p:sp>
      <p:pic>
        <p:nvPicPr>
          <p:cNvPr id="5" name="Content Placeholder 4" descr="DSC04343.JPG"/>
          <p:cNvPicPr>
            <a:picLocks noGrp="1" noChangeAspect="1"/>
          </p:cNvPicPr>
          <p:nvPr>
            <p:ph idx="1"/>
          </p:nvPr>
        </p:nvPicPr>
        <p:blipFill>
          <a:blip r:embed="rId2" cstate="print"/>
          <a:stretch>
            <a:fillRect/>
          </a:stretch>
        </p:blipFill>
        <p:spPr>
          <a:xfrm>
            <a:off x="1645708" y="1935163"/>
            <a:ext cx="5852583" cy="4389437"/>
          </a:xfr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Can you identify the parts?</a:t>
            </a:r>
          </a:p>
        </p:txBody>
      </p:sp>
      <p:pic>
        <p:nvPicPr>
          <p:cNvPr id="5123" name="Picture 3"/>
          <p:cNvPicPr>
            <a:picLocks noChangeAspect="1" noChangeArrowheads="1"/>
          </p:cNvPicPr>
          <p:nvPr/>
        </p:nvPicPr>
        <p:blipFill>
          <a:blip r:embed="rId2" cstate="print"/>
          <a:srcRect/>
          <a:stretch>
            <a:fillRect/>
          </a:stretch>
        </p:blipFill>
        <p:spPr bwMode="auto">
          <a:xfrm>
            <a:off x="304800" y="1295400"/>
            <a:ext cx="8229600" cy="4700588"/>
          </a:xfrm>
          <a:prstGeom prst="rect">
            <a:avLst/>
          </a:prstGeom>
          <a:noFill/>
          <a:ln w="2857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590800" y="990600"/>
            <a:ext cx="3011488" cy="762000"/>
          </a:xfrm>
          <a:prstGeom prst="rect">
            <a:avLst/>
          </a:prstGeom>
          <a:noFill/>
          <a:ln w="9525">
            <a:noFill/>
            <a:miter lim="800000"/>
            <a:headEnd/>
            <a:tailEnd/>
          </a:ln>
          <a:effectLst/>
        </p:spPr>
        <p:txBody>
          <a:bodyPr wrap="none">
            <a:spAutoFit/>
          </a:bodyPr>
          <a:lstStyle/>
          <a:p>
            <a:r>
              <a:rPr lang="en-US" sz="4400" b="1">
                <a:solidFill>
                  <a:schemeClr val="tx2"/>
                </a:solidFill>
                <a:effectLst>
                  <a:outerShdw blurRad="38100" dist="38100" dir="2700000" algn="tl">
                    <a:srgbClr val="000000"/>
                  </a:outerShdw>
                </a:effectLst>
              </a:rPr>
              <a:t>I found him</a:t>
            </a:r>
          </a:p>
        </p:txBody>
      </p:sp>
      <p:pic>
        <p:nvPicPr>
          <p:cNvPr id="6148" name="Picture 4" descr="Sushi made from a clown anemone fish"/>
          <p:cNvPicPr>
            <a:picLocks noChangeAspect="1" noChangeArrowheads="1"/>
          </p:cNvPicPr>
          <p:nvPr/>
        </p:nvPicPr>
        <p:blipFill>
          <a:blip r:embed="rId2" cstate="print"/>
          <a:srcRect/>
          <a:stretch>
            <a:fillRect/>
          </a:stretch>
        </p:blipFill>
        <p:spPr bwMode="auto">
          <a:xfrm>
            <a:off x="914400" y="2133600"/>
            <a:ext cx="6858000" cy="4479925"/>
          </a:xfrm>
          <a:prstGeom prst="rect">
            <a:avLst/>
          </a:prstGeom>
          <a:noFill/>
        </p:spPr>
      </p:pic>
    </p:spTree>
  </p:cSld>
  <p:clrMapOvr>
    <a:masterClrMapping/>
  </p:clrMapOvr>
  <p:transition>
    <p:pull dir="rd"/>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b="1">
                <a:effectLst>
                  <a:outerShdw blurRad="38100" dist="38100" dir="2700000" algn="tl">
                    <a:srgbClr val="000000"/>
                  </a:outerShdw>
                </a:effectLst>
              </a:rPr>
              <a:t>References</a:t>
            </a:r>
          </a:p>
        </p:txBody>
      </p:sp>
      <p:sp>
        <p:nvSpPr>
          <p:cNvPr id="46083" name="Rectangle 3"/>
          <p:cNvSpPr>
            <a:spLocks noGrp="1" noChangeArrowheads="1"/>
          </p:cNvSpPr>
          <p:nvPr>
            <p:ph idx="1"/>
          </p:nvPr>
        </p:nvSpPr>
        <p:spPr>
          <a:xfrm>
            <a:off x="685800" y="1676400"/>
            <a:ext cx="7772400" cy="4114800"/>
          </a:xfrm>
        </p:spPr>
        <p:txBody>
          <a:bodyPr/>
          <a:lstStyle/>
          <a:p>
            <a:pPr>
              <a:lnSpc>
                <a:spcPct val="90000"/>
              </a:lnSpc>
            </a:pPr>
            <a:r>
              <a:rPr lang="en-US" sz="2800" b="1" u="sng"/>
              <a:t>Can Fish Suffer?:  perspectives on sentience, pain, fear and stress</a:t>
            </a:r>
            <a:r>
              <a:rPr lang="en-US" sz="2800" b="1"/>
              <a:t>; </a:t>
            </a:r>
            <a:r>
              <a:rPr lang="en-US" sz="2800"/>
              <a:t>K.P. Chandroo et al./Applied Animal Behaviour Science 86 (2004) 225-250</a:t>
            </a:r>
          </a:p>
          <a:p>
            <a:pPr>
              <a:lnSpc>
                <a:spcPct val="90000"/>
              </a:lnSpc>
            </a:pPr>
            <a:r>
              <a:rPr lang="en-US" sz="2800" b="1" u="sng"/>
              <a:t>Fish Cognition and Behavior</a:t>
            </a:r>
            <a:r>
              <a:rPr lang="en-US" sz="2800"/>
              <a:t>; Culum Brown et al.; Blackwell Publishing (2006) </a:t>
            </a:r>
            <a:r>
              <a:rPr lang="en-US" sz="2800" b="1"/>
              <a:t>ISBN:</a:t>
            </a:r>
            <a:r>
              <a:rPr lang="en-US" sz="2800"/>
              <a:t> 9781405134293</a:t>
            </a:r>
          </a:p>
          <a:p>
            <a:pPr>
              <a:lnSpc>
                <a:spcPct val="90000"/>
              </a:lnSpc>
            </a:pPr>
            <a:r>
              <a:rPr lang="en-US" sz="2800" b="1" u="sng"/>
              <a:t>Fish Medicine</a:t>
            </a:r>
            <a:r>
              <a:rPr lang="en-US" sz="2800" b="1"/>
              <a:t>; </a:t>
            </a:r>
            <a:r>
              <a:rPr lang="en-US" sz="2800"/>
              <a:t>Michael Stoskopf, W.B. Saunders Company; 1st edition (January 15, 1993) </a:t>
            </a:r>
            <a:r>
              <a:rPr lang="en-US" sz="2800" b="1"/>
              <a:t>ISBN:</a:t>
            </a:r>
            <a:r>
              <a:rPr lang="en-US" sz="2800"/>
              <a:t> 0721626297 </a:t>
            </a:r>
          </a:p>
          <a:p>
            <a:pPr>
              <a:lnSpc>
                <a:spcPct val="90000"/>
              </a:lnSpc>
            </a:pPr>
            <a:endParaRPr lang="en-US" sz="2800"/>
          </a:p>
          <a:p>
            <a:pPr>
              <a:lnSpc>
                <a:spcPct val="90000"/>
              </a:lnSpc>
            </a:pPr>
            <a:endParaRPr lang="en-US" sz="2800"/>
          </a:p>
          <a:p>
            <a:pPr>
              <a:lnSpc>
                <a:spcPct val="90000"/>
              </a:lnSpc>
              <a:buFontTx/>
              <a:buNone/>
            </a:pPr>
            <a:endParaRPr lang="en-US" sz="2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0"/>
            <a:ext cx="8229600" cy="1143000"/>
          </a:xfrm>
        </p:spPr>
        <p:txBody>
          <a:bodyPr/>
          <a:lstStyle/>
          <a:p>
            <a:r>
              <a:rPr lang="en-US" dirty="0"/>
              <a:t>Scales</a:t>
            </a:r>
          </a:p>
        </p:txBody>
      </p:sp>
      <p:sp>
        <p:nvSpPr>
          <p:cNvPr id="19459" name="Rectangle 3"/>
          <p:cNvSpPr>
            <a:spLocks noGrp="1" noChangeArrowheads="1"/>
          </p:cNvSpPr>
          <p:nvPr>
            <p:ph idx="1"/>
          </p:nvPr>
        </p:nvSpPr>
        <p:spPr>
          <a:xfrm>
            <a:off x="0" y="1600200"/>
            <a:ext cx="5257800" cy="4876800"/>
          </a:xfrm>
        </p:spPr>
        <p:txBody>
          <a:bodyPr>
            <a:normAutofit fontScale="77500" lnSpcReduction="20000"/>
          </a:bodyPr>
          <a:lstStyle/>
          <a:p>
            <a:endParaRPr lang="en-US" b="1" dirty="0" smtClean="0"/>
          </a:p>
          <a:p>
            <a:r>
              <a:rPr lang="en-US" b="1" dirty="0" err="1" smtClean="0"/>
              <a:t>Leptoid</a:t>
            </a:r>
            <a:r>
              <a:rPr lang="en-US" b="1" dirty="0" smtClean="0"/>
              <a:t> scales</a:t>
            </a:r>
            <a:r>
              <a:rPr lang="en-US" dirty="0" smtClean="0"/>
              <a:t> are flat, basal-looking scales that cover a fish body with little overlapping. They are typical of bony fish and teleost. </a:t>
            </a:r>
          </a:p>
          <a:p>
            <a:r>
              <a:rPr lang="en-US" b="1" dirty="0"/>
              <a:t>Ctenoid scales</a:t>
            </a:r>
            <a:r>
              <a:rPr lang="en-US" dirty="0"/>
              <a:t> are similar to the cycloid scales, with growth rings. They are distinguished by spines that cover one edge. Cichlids and perches have this type of scale</a:t>
            </a:r>
            <a:r>
              <a:rPr lang="en-US" dirty="0" smtClean="0"/>
              <a:t>.</a:t>
            </a:r>
          </a:p>
          <a:p>
            <a:r>
              <a:rPr lang="en-US" b="1" dirty="0" smtClean="0"/>
              <a:t>Cycloid scales</a:t>
            </a:r>
            <a:r>
              <a:rPr lang="en-US" dirty="0" smtClean="0"/>
              <a:t> are small oval-shaped scales with growth rings. Gold fish and salmon. </a:t>
            </a:r>
          </a:p>
          <a:p>
            <a:r>
              <a:rPr lang="en-US" b="1" dirty="0" smtClean="0"/>
              <a:t>Placoid </a:t>
            </a:r>
            <a:r>
              <a:rPr lang="en-US" b="1" dirty="0"/>
              <a:t>scales</a:t>
            </a:r>
            <a:r>
              <a:rPr lang="en-US" dirty="0"/>
              <a:t>, also called </a:t>
            </a:r>
            <a:r>
              <a:rPr lang="en-US" b="1" dirty="0"/>
              <a:t>dermal </a:t>
            </a:r>
            <a:r>
              <a:rPr lang="en-US" b="1" dirty="0" err="1"/>
              <a:t>denticles</a:t>
            </a:r>
            <a:r>
              <a:rPr lang="en-US" dirty="0"/>
              <a:t>, are similar to teeth in that they are made of dentin covered by enamel. They are typical of sharks and rays. </a:t>
            </a:r>
          </a:p>
          <a:p>
            <a:endParaRPr lang="en-US" dirty="0" smtClean="0"/>
          </a:p>
          <a:p>
            <a:endParaRPr lang="en-US" dirty="0"/>
          </a:p>
        </p:txBody>
      </p:sp>
      <p:pic>
        <p:nvPicPr>
          <p:cNvPr id="101378" name="Picture 2" descr="http://comps.fotosearch.com/bigcomps/LIF/LIF146/MVA03010.jpg"/>
          <p:cNvPicPr>
            <a:picLocks noChangeAspect="1" noChangeArrowheads="1"/>
          </p:cNvPicPr>
          <p:nvPr/>
        </p:nvPicPr>
        <p:blipFill>
          <a:blip r:embed="rId2" cstate="print"/>
          <a:srcRect/>
          <a:stretch>
            <a:fillRect/>
          </a:stretch>
        </p:blipFill>
        <p:spPr bwMode="auto">
          <a:xfrm>
            <a:off x="5257800" y="1676400"/>
            <a:ext cx="4038600" cy="3667050"/>
          </a:xfrm>
          <a:prstGeom prst="rect">
            <a:avLst/>
          </a:prstGeom>
          <a:noFill/>
        </p:spPr>
      </p:pic>
      <p:sp>
        <p:nvSpPr>
          <p:cNvPr id="5" name="TextBox 4"/>
          <p:cNvSpPr txBox="1"/>
          <p:nvPr/>
        </p:nvSpPr>
        <p:spPr>
          <a:xfrm>
            <a:off x="7452127" y="5105400"/>
            <a:ext cx="1691873" cy="369332"/>
          </a:xfrm>
          <a:prstGeom prst="rect">
            <a:avLst/>
          </a:prstGeom>
          <a:noFill/>
        </p:spPr>
        <p:txBody>
          <a:bodyPr wrap="none" rtlCol="0">
            <a:spAutoFit/>
          </a:bodyPr>
          <a:lstStyle/>
          <a:p>
            <a:r>
              <a:rPr lang="en-US" b="1" dirty="0" smtClean="0"/>
              <a:t>Placoid scales</a:t>
            </a:r>
            <a:endParaRPr lang="en-US" dirty="0"/>
          </a:p>
        </p:txBody>
      </p:sp>
      <p:sp>
        <p:nvSpPr>
          <p:cNvPr id="8" name="TextBox 7"/>
          <p:cNvSpPr txBox="1"/>
          <p:nvPr/>
        </p:nvSpPr>
        <p:spPr>
          <a:xfrm>
            <a:off x="5257800" y="1447800"/>
            <a:ext cx="1782411" cy="369332"/>
          </a:xfrm>
          <a:prstGeom prst="rect">
            <a:avLst/>
          </a:prstGeom>
          <a:noFill/>
        </p:spPr>
        <p:txBody>
          <a:bodyPr wrap="none" rtlCol="0">
            <a:spAutoFit/>
          </a:bodyPr>
          <a:lstStyle/>
          <a:p>
            <a:r>
              <a:rPr lang="en-US" b="1" dirty="0" err="1" smtClean="0"/>
              <a:t>Leptoid</a:t>
            </a:r>
            <a:r>
              <a:rPr lang="en-US" b="1" dirty="0" smtClean="0"/>
              <a:t> scales</a:t>
            </a:r>
            <a:r>
              <a:rPr lang="en-US" dirty="0" smtClean="0"/>
              <a:t> </a:t>
            </a:r>
            <a:endParaRPr lang="en-US" dirty="0"/>
          </a:p>
        </p:txBody>
      </p:sp>
      <p:sp>
        <p:nvSpPr>
          <p:cNvPr id="9" name="TextBox 8"/>
          <p:cNvSpPr txBox="1"/>
          <p:nvPr/>
        </p:nvSpPr>
        <p:spPr>
          <a:xfrm>
            <a:off x="5410200" y="5105400"/>
            <a:ext cx="1745863" cy="369332"/>
          </a:xfrm>
          <a:prstGeom prst="rect">
            <a:avLst/>
          </a:prstGeom>
          <a:noFill/>
        </p:spPr>
        <p:txBody>
          <a:bodyPr wrap="none" rtlCol="0">
            <a:spAutoFit/>
          </a:bodyPr>
          <a:lstStyle/>
          <a:p>
            <a:r>
              <a:rPr lang="en-US" b="1" dirty="0" smtClean="0"/>
              <a:t>Cycloid scales</a:t>
            </a:r>
            <a:r>
              <a:rPr lang="en-US" dirty="0" smtClean="0"/>
              <a:t> </a:t>
            </a:r>
            <a:endParaRPr lang="en-US" dirty="0"/>
          </a:p>
        </p:txBody>
      </p:sp>
      <p:sp>
        <p:nvSpPr>
          <p:cNvPr id="10" name="TextBox 9"/>
          <p:cNvSpPr txBox="1"/>
          <p:nvPr/>
        </p:nvSpPr>
        <p:spPr>
          <a:xfrm>
            <a:off x="7342225" y="1295400"/>
            <a:ext cx="1801775" cy="369332"/>
          </a:xfrm>
          <a:prstGeom prst="rect">
            <a:avLst/>
          </a:prstGeom>
          <a:noFill/>
        </p:spPr>
        <p:txBody>
          <a:bodyPr wrap="none" rtlCol="0">
            <a:spAutoFit/>
          </a:bodyPr>
          <a:lstStyle/>
          <a:p>
            <a:r>
              <a:rPr lang="en-US" b="1" dirty="0" smtClean="0"/>
              <a:t>Ctenoid scales</a:t>
            </a:r>
            <a:r>
              <a:rPr lang="en-US" dirty="0" smtClean="0"/>
              <a:t> </a:t>
            </a:r>
            <a:endParaRPr lang="en-US" dirty="0"/>
          </a:p>
        </p:txBody>
      </p:sp>
    </p:spTree>
    <p:extLst>
      <p:ext uri="{BB962C8B-B14F-4D97-AF65-F5344CB8AC3E}">
        <p14:creationId xmlns:p14="http://schemas.microsoft.com/office/powerpoint/2010/main" val="20362576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1007</TotalTime>
  <Words>2498</Words>
  <Application>Microsoft Office PowerPoint</Application>
  <PresentationFormat>On-screen Show (4:3)</PresentationFormat>
  <Paragraphs>472</Paragraphs>
  <Slides>89</Slides>
  <Notes>3</Notes>
  <HiddenSlides>1</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89</vt:i4>
      </vt:variant>
    </vt:vector>
  </HeadingPairs>
  <TitlesOfParts>
    <vt:vector size="105" baseType="lpstr">
      <vt:lpstr>Arial</vt:lpstr>
      <vt:lpstr>Calibri</vt:lpstr>
      <vt:lpstr>Comic Sans MS</vt:lpstr>
      <vt:lpstr>Consolas</vt:lpstr>
      <vt:lpstr>Constantia</vt:lpstr>
      <vt:lpstr>Corbel</vt:lpstr>
      <vt:lpstr>MS LineDraw</vt:lpstr>
      <vt:lpstr>Segoe UI</vt:lpstr>
      <vt:lpstr>Symbol</vt:lpstr>
      <vt:lpstr>Times New Roman</vt:lpstr>
      <vt:lpstr>Wingdings</vt:lpstr>
      <vt:lpstr>Wingdings 2</vt:lpstr>
      <vt:lpstr>Wingdings 3</vt:lpstr>
      <vt:lpstr>Flow</vt:lpstr>
      <vt:lpstr>Metro</vt:lpstr>
      <vt:lpstr>Clip</vt:lpstr>
      <vt:lpstr>Fish Medicine </vt:lpstr>
      <vt:lpstr>BIOLOGY</vt:lpstr>
      <vt:lpstr>Three Classes of Fish</vt:lpstr>
      <vt:lpstr>Osteichthyes: Bony Fish  </vt:lpstr>
      <vt:lpstr>History </vt:lpstr>
      <vt:lpstr>History </vt:lpstr>
      <vt:lpstr>Anatomy and Physiology </vt:lpstr>
      <vt:lpstr>Integumentary system </vt:lpstr>
      <vt:lpstr>Scales</vt:lpstr>
      <vt:lpstr> The primary purpose of fins is to assist with the fish’s motion through water, fertilization and protection </vt:lpstr>
      <vt:lpstr>The primary purpose of fins</vt:lpstr>
      <vt:lpstr>Fins</vt:lpstr>
      <vt:lpstr>Osmoregulation (is the active regulation of the osmotic pressure of an organism's fluids to maintain the homeostasis of the organism's water content)</vt:lpstr>
      <vt:lpstr>Osmoregulation</vt:lpstr>
      <vt:lpstr>Senses Sight, Sound, Taste and smell. Fish have very well-developed chemical senses, and taste and smell are almost indistinguishable</vt:lpstr>
      <vt:lpstr>Lateral line</vt:lpstr>
      <vt:lpstr>Neuroendocrine system</vt:lpstr>
      <vt:lpstr>Proprioception (Swim bladder)</vt:lpstr>
      <vt:lpstr>Respiratory System </vt:lpstr>
      <vt:lpstr>Fish Gill Anatomy</vt:lpstr>
      <vt:lpstr>Gill structure </vt:lpstr>
      <vt:lpstr>Fish Gill Anatomy</vt:lpstr>
      <vt:lpstr>Cardiovascular System </vt:lpstr>
      <vt:lpstr>Cardiovascular system </vt:lpstr>
      <vt:lpstr>Circulation</vt:lpstr>
      <vt:lpstr>Fish Anatomy</vt:lpstr>
      <vt:lpstr>Red blood cells</vt:lpstr>
      <vt:lpstr>White blood cells</vt:lpstr>
      <vt:lpstr>Gastrointestinal System </vt:lpstr>
      <vt:lpstr>Digestive system</vt:lpstr>
      <vt:lpstr>Nutrition</vt:lpstr>
      <vt:lpstr>Excretory system</vt:lpstr>
      <vt:lpstr>Reproductive System </vt:lpstr>
      <vt:lpstr>Reproductive system</vt:lpstr>
      <vt:lpstr>Fertilization</vt:lpstr>
      <vt:lpstr>Gestation</vt:lpstr>
      <vt:lpstr>PowerPoint Presentation</vt:lpstr>
      <vt:lpstr>Husbandry </vt:lpstr>
      <vt:lpstr>Good fish husbandry is proper water quality </vt:lpstr>
      <vt:lpstr>Water Quality </vt:lpstr>
      <vt:lpstr>Nitrification</vt:lpstr>
      <vt:lpstr>Ammonia</vt:lpstr>
      <vt:lpstr>Bioload  (is the nitrogen processing demand placed upon the material, chemical and biological filters by uneaten food, decomposing inhabitants, accumulated organics and waste produced by livestock, foods and plant matter in the aquarium filtration system)</vt:lpstr>
      <vt:lpstr>Conditioning a new tank</vt:lpstr>
      <vt:lpstr>PH</vt:lpstr>
      <vt:lpstr>Oxygen</vt:lpstr>
      <vt:lpstr>Temperature</vt:lpstr>
      <vt:lpstr>Light</vt:lpstr>
      <vt:lpstr>Chlorine/ Chloramines</vt:lpstr>
      <vt:lpstr>Filtration</vt:lpstr>
      <vt:lpstr>The Importance of  Good Water Quality</vt:lpstr>
      <vt:lpstr>Causes of Stress</vt:lpstr>
      <vt:lpstr>Common Pathogens and Parasites</vt:lpstr>
      <vt:lpstr>   COMMON DISEASES OF AQUARIUM FISH</vt:lpstr>
      <vt:lpstr>Mycobacteriosis </vt:lpstr>
      <vt:lpstr>Mycobacteria</vt:lpstr>
      <vt:lpstr>ZOONOSIS</vt:lpstr>
      <vt:lpstr>Zoonotic Diseases </vt:lpstr>
      <vt:lpstr>PREVENTION</vt:lpstr>
      <vt:lpstr>Anesthesia</vt:lpstr>
      <vt:lpstr>MS-222</vt:lpstr>
      <vt:lpstr>MS-222 con’t</vt:lpstr>
      <vt:lpstr>Immersion Anesthesia</vt:lpstr>
      <vt:lpstr>PowerPoint Presentation</vt:lpstr>
      <vt:lpstr>Levels of Anesthesia</vt:lpstr>
      <vt:lpstr>Simple Diagnostics</vt:lpstr>
      <vt:lpstr>Simple Diagnostics</vt:lpstr>
      <vt:lpstr>Gill sampling</vt:lpstr>
      <vt:lpstr>Samples</vt:lpstr>
      <vt:lpstr>samples</vt:lpstr>
      <vt:lpstr>Venipuncture and Injection sites </vt:lpstr>
      <vt:lpstr>Venipuncture</vt:lpstr>
      <vt:lpstr>Radiology </vt:lpstr>
      <vt:lpstr>What do you see?</vt:lpstr>
      <vt:lpstr>Fish Anatomy</vt:lpstr>
      <vt:lpstr>Euthanasia</vt:lpstr>
      <vt:lpstr>Pithing </vt:lpstr>
      <vt:lpstr> Fish Dissection</vt:lpstr>
      <vt:lpstr>Preparation &amp; Examination</vt:lpstr>
      <vt:lpstr>Dissection</vt:lpstr>
      <vt:lpstr>Main Incision</vt:lpstr>
      <vt:lpstr>Anterior View</vt:lpstr>
      <vt:lpstr>Disection </vt:lpstr>
      <vt:lpstr>Posterior View</vt:lpstr>
      <vt:lpstr>  Close-up: Body Cavity </vt:lpstr>
      <vt:lpstr>Gravid female</vt:lpstr>
      <vt:lpstr>Can you identify the parts?</vt:lpstr>
      <vt:lpstr>PowerPoint Presentation</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alberto</dc:creator>
  <cp:lastModifiedBy>Alberto Mendozq</cp:lastModifiedBy>
  <cp:revision>95</cp:revision>
  <dcterms:created xsi:type="dcterms:W3CDTF">2010-12-02T16:51:50Z</dcterms:created>
  <dcterms:modified xsi:type="dcterms:W3CDTF">2018-08-17T15:02:21Z</dcterms:modified>
</cp:coreProperties>
</file>