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300" r:id="rId3"/>
    <p:sldId id="301" r:id="rId4"/>
    <p:sldId id="303" r:id="rId5"/>
    <p:sldId id="302" r:id="rId6"/>
    <p:sldId id="304" r:id="rId7"/>
    <p:sldId id="287" r:id="rId8"/>
    <p:sldId id="288" r:id="rId9"/>
    <p:sldId id="289" r:id="rId10"/>
    <p:sldId id="257" r:id="rId11"/>
    <p:sldId id="290" r:id="rId12"/>
    <p:sldId id="258" r:id="rId13"/>
    <p:sldId id="298" r:id="rId14"/>
    <p:sldId id="299" r:id="rId15"/>
    <p:sldId id="293" r:id="rId16"/>
    <p:sldId id="260" r:id="rId17"/>
    <p:sldId id="261" r:id="rId18"/>
    <p:sldId id="296" r:id="rId19"/>
    <p:sldId id="262" r:id="rId20"/>
    <p:sldId id="297" r:id="rId21"/>
    <p:sldId id="263" r:id="rId22"/>
    <p:sldId id="264" r:id="rId23"/>
    <p:sldId id="266" r:id="rId24"/>
    <p:sldId id="267" r:id="rId25"/>
    <p:sldId id="268" r:id="rId26"/>
    <p:sldId id="269" r:id="rId27"/>
    <p:sldId id="279" r:id="rId28"/>
    <p:sldId id="272" r:id="rId29"/>
    <p:sldId id="271" r:id="rId30"/>
    <p:sldId id="273" r:id="rId31"/>
    <p:sldId id="274" r:id="rId32"/>
    <p:sldId id="280" r:id="rId33"/>
    <p:sldId id="282" r:id="rId34"/>
    <p:sldId id="305" r:id="rId35"/>
    <p:sldId id="28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57F30-2CDC-43A7-B2C0-709F80224447}" type="datetimeFigureOut">
              <a:rPr lang="en-US" smtClean="0"/>
              <a:pPr/>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9C3CD-8B40-4E9E-9600-DF30EC9671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5826" y="8687020"/>
            <a:ext cx="2972175" cy="456980"/>
          </a:xfrm>
          <a:prstGeom prst="rect">
            <a:avLst/>
          </a:prstGeom>
          <a:noFill/>
          <a:ln w="9525">
            <a:noFill/>
            <a:miter lim="800000"/>
            <a:headEnd/>
            <a:tailEnd/>
          </a:ln>
        </p:spPr>
        <p:txBody>
          <a:bodyPr anchor="b"/>
          <a:lstStyle/>
          <a:p>
            <a:pPr algn="r"/>
            <a:fld id="{9EB943BC-3C13-4A3C-981D-3846EBD3756B}" type="slidenum">
              <a:rPr lang="en-US" sz="1200"/>
              <a:pPr algn="r"/>
              <a:t>10</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D99DB22-7D54-4E5B-B48E-822D03142E3D}" type="datetimeFigureOut">
              <a:rPr lang="en-US" smtClean="0"/>
              <a:pPr/>
              <a:t>8/6/2014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BD07A4A-C5BF-4F17-9F8B-0F25E4DD83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9DB22-7D54-4E5B-B48E-822D03142E3D}" type="datetimeFigureOut">
              <a:rPr lang="en-US" smtClean="0"/>
              <a:pPr/>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9DB22-7D54-4E5B-B48E-822D03142E3D}" type="datetimeFigureOut">
              <a:rPr lang="en-US" smtClean="0"/>
              <a:pPr/>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99DB22-7D54-4E5B-B48E-822D03142E3D}" type="datetimeFigureOut">
              <a:rPr lang="en-US" smtClean="0"/>
              <a:pPr/>
              <a:t>8/6/2014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BD07A4A-C5BF-4F17-9F8B-0F25E4DD83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D99DB22-7D54-4E5B-B48E-822D03142E3D}" type="datetimeFigureOut">
              <a:rPr lang="en-US" smtClean="0"/>
              <a:pPr/>
              <a:t>8/6/2014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BD07A4A-C5BF-4F17-9F8B-0F25E4DD837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D99DB22-7D54-4E5B-B48E-822D03142E3D}" type="datetimeFigureOut">
              <a:rPr lang="en-US" smtClean="0"/>
              <a:pPr/>
              <a:t>8/6/2014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D99DB22-7D54-4E5B-B48E-822D03142E3D}" type="datetimeFigureOut">
              <a:rPr lang="en-US" smtClean="0"/>
              <a:pPr/>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BD07A4A-C5BF-4F17-9F8B-0F25E4DD837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D99DB22-7D54-4E5B-B48E-822D03142E3D}" type="datetimeFigureOut">
              <a:rPr lang="en-US" smtClean="0"/>
              <a:pPr/>
              <a:t>8/6/2014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9DB22-7D54-4E5B-B48E-822D03142E3D}" type="datetimeFigureOut">
              <a:rPr lang="en-US" smtClean="0"/>
              <a:pPr/>
              <a:t>8/6/2014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99DB22-7D54-4E5B-B48E-822D03142E3D}" type="datetimeFigureOut">
              <a:rPr lang="en-US" smtClean="0"/>
              <a:pPr/>
              <a:t>8/6/2014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A4A-C5BF-4F17-9F8B-0F25E4DD83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D99DB22-7D54-4E5B-B48E-822D03142E3D}" type="datetimeFigureOut">
              <a:rPr lang="en-US" smtClean="0"/>
              <a:pPr/>
              <a:t>8/6/2014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BD07A4A-C5BF-4F17-9F8B-0F25E4DD837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99DB22-7D54-4E5B-B48E-822D03142E3D}" type="datetimeFigureOut">
              <a:rPr lang="en-US" smtClean="0"/>
              <a:pPr/>
              <a:t>8/6/2014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D07A4A-C5BF-4F17-9F8B-0F25E4DD837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Amphibian Diseases </a:t>
            </a:r>
            <a:endParaRPr lang="en-US" dirty="0"/>
          </a:p>
        </p:txBody>
      </p:sp>
      <p:sp>
        <p:nvSpPr>
          <p:cNvPr id="3" name="Subtitle 2"/>
          <p:cNvSpPr>
            <a:spLocks noGrp="1"/>
          </p:cNvSpPr>
          <p:nvPr>
            <p:ph type="subTitle" idx="1"/>
          </p:nvPr>
        </p:nvSpPr>
        <p:spPr/>
        <p:txBody>
          <a:bodyPr/>
          <a:lstStyle/>
          <a:p>
            <a:endParaRPr lang="en-US"/>
          </a:p>
        </p:txBody>
      </p:sp>
      <p:pic>
        <p:nvPicPr>
          <p:cNvPr id="4" name="Picture 22" descr="redeye[1]"/>
          <p:cNvPicPr>
            <a:picLocks noChangeAspect="1" noChangeArrowheads="1" noCrop="1"/>
          </p:cNvPicPr>
          <p:nvPr/>
        </p:nvPicPr>
        <p:blipFill>
          <a:blip r:embed="rId2" cstate="print"/>
          <a:srcRect/>
          <a:stretch>
            <a:fillRect/>
          </a:stretch>
        </p:blipFill>
        <p:spPr bwMode="auto">
          <a:xfrm rot="17701149">
            <a:off x="1479242" y="723430"/>
            <a:ext cx="2160243" cy="1903358"/>
          </a:xfrm>
          <a:prstGeom prst="rect">
            <a:avLst/>
          </a:prstGeom>
          <a:noFill/>
          <a:ln w="9525">
            <a:noFill/>
            <a:miter lim="800000"/>
            <a:headEnd/>
            <a:tailEnd/>
          </a:ln>
        </p:spPr>
      </p:pic>
      <p:pic>
        <p:nvPicPr>
          <p:cNvPr id="5" name="Picture 4" descr="Tree_frog[1]"/>
          <p:cNvPicPr>
            <a:picLocks noChangeAspect="1" noChangeArrowheads="1" noCrop="1"/>
          </p:cNvPicPr>
          <p:nvPr/>
        </p:nvPicPr>
        <p:blipFill>
          <a:blip r:embed="rId3" cstate="print"/>
          <a:srcRect/>
          <a:stretch>
            <a:fillRect/>
          </a:stretch>
        </p:blipFill>
        <p:spPr bwMode="auto">
          <a:xfrm>
            <a:off x="4747957" y="3276600"/>
            <a:ext cx="2567243" cy="2119313"/>
          </a:xfrm>
          <a:prstGeom prst="rect">
            <a:avLst/>
          </a:prstGeom>
          <a:noFill/>
          <a:ln w="9525">
            <a:noFill/>
            <a:miter lim="800000"/>
            <a:headEnd/>
            <a:tailEnd/>
          </a:ln>
        </p:spPr>
      </p:pic>
      <p:pic>
        <p:nvPicPr>
          <p:cNvPr id="6" name="Picture 5" descr="sick frog"/>
          <p:cNvPicPr/>
          <p:nvPr/>
        </p:nvPicPr>
        <p:blipFill>
          <a:blip r:embed="rId4" cstate="print"/>
          <a:srcRect/>
          <a:stretch>
            <a:fillRect/>
          </a:stretch>
        </p:blipFill>
        <p:spPr bwMode="auto">
          <a:xfrm>
            <a:off x="4724400" y="609600"/>
            <a:ext cx="22098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1026"/>
          <p:cNvPicPr>
            <a:picLocks noChangeAspect="1" noChangeArrowheads="1"/>
          </p:cNvPicPr>
          <p:nvPr/>
        </p:nvPicPr>
        <p:blipFill>
          <a:blip r:embed="rId3" cstate="print"/>
          <a:srcRect/>
          <a:stretch>
            <a:fillRect/>
          </a:stretch>
        </p:blipFill>
        <p:spPr bwMode="auto">
          <a:xfrm>
            <a:off x="38100" y="990600"/>
            <a:ext cx="9105900" cy="4524375"/>
          </a:xfrm>
          <a:prstGeom prst="rect">
            <a:avLst/>
          </a:prstGeom>
          <a:noFill/>
          <a:ln w="9525">
            <a:noFill/>
            <a:miter lim="800000"/>
            <a:headEnd/>
            <a:tailEnd/>
          </a:ln>
        </p:spPr>
      </p:pic>
      <p:sp>
        <p:nvSpPr>
          <p:cNvPr id="225283" name="Rectangle 1027"/>
          <p:cNvSpPr>
            <a:spLocks noGrp="1" noChangeArrowheads="1"/>
          </p:cNvSpPr>
          <p:nvPr>
            <p:ph type="title" idx="4294967295"/>
          </p:nvPr>
        </p:nvSpPr>
        <p:spPr>
          <a:xfrm>
            <a:off x="0" y="152400"/>
            <a:ext cx="8686800" cy="609600"/>
          </a:xfrm>
        </p:spPr>
        <p:txBody>
          <a:bodyPr>
            <a:normAutofit fontScale="90000"/>
          </a:bodyPr>
          <a:lstStyle/>
          <a:p>
            <a:pPr eaLnBrk="1" hangingPunct="1">
              <a:lnSpc>
                <a:spcPct val="120000"/>
              </a:lnSpc>
              <a:defRPr/>
            </a:pPr>
            <a:r>
              <a:rPr lang="en-US" sz="2800" b="1" smtClean="0">
                <a:solidFill>
                  <a:srgbClr val="FFFF00"/>
                </a:solidFill>
                <a:effectLst>
                  <a:outerShdw blurRad="38100" dist="38100" dir="2700000" algn="tl">
                    <a:srgbClr val="000000"/>
                  </a:outerShdw>
                </a:effectLst>
                <a:latin typeface="Comic Sans MS" pitchFamily="66" charset="0"/>
              </a:rPr>
              <a:t>Distribution of Global Amphibian Declines</a:t>
            </a:r>
            <a:endParaRPr lang="en-AU" smtClean="0">
              <a:solidFill>
                <a:srgbClr val="FFFF00"/>
              </a:solidFill>
              <a:effectLst>
                <a:outerShdw blurRad="38100" dist="38100" dir="2700000" algn="tl">
                  <a:srgbClr val="000000"/>
                </a:outerShdw>
              </a:effectLst>
            </a:endParaRPr>
          </a:p>
        </p:txBody>
      </p:sp>
      <p:sp>
        <p:nvSpPr>
          <p:cNvPr id="46084" name="Rectangle 1028"/>
          <p:cNvSpPr>
            <a:spLocks noChangeArrowheads="1"/>
          </p:cNvSpPr>
          <p:nvPr/>
        </p:nvSpPr>
        <p:spPr bwMode="auto">
          <a:xfrm>
            <a:off x="685800" y="5029200"/>
            <a:ext cx="5715000" cy="457200"/>
          </a:xfrm>
          <a:prstGeom prst="rect">
            <a:avLst/>
          </a:prstGeom>
          <a:solidFill>
            <a:schemeClr val="tx1"/>
          </a:solidFill>
          <a:ln w="76200">
            <a:solidFill>
              <a:schemeClr val="tx1"/>
            </a:solidFill>
            <a:miter lim="800000"/>
            <a:headEnd/>
            <a:tailEnd/>
          </a:ln>
        </p:spPr>
        <p:txBody>
          <a:bodyPr anchor="ctr"/>
          <a:lstStyle/>
          <a:p>
            <a:pPr algn="l"/>
            <a:r>
              <a:rPr lang="en-US" sz="2000" b="1">
                <a:solidFill>
                  <a:srgbClr val="FF0000"/>
                </a:solidFill>
                <a:latin typeface="Comic Sans MS" pitchFamily="66" charset="0"/>
              </a:rPr>
              <a:t>Extinct, Missing or Critically Endangered</a:t>
            </a:r>
          </a:p>
        </p:txBody>
      </p:sp>
      <p:sp>
        <p:nvSpPr>
          <p:cNvPr id="46085" name="Oval 1029"/>
          <p:cNvSpPr>
            <a:spLocks noChangeArrowheads="1"/>
          </p:cNvSpPr>
          <p:nvPr/>
        </p:nvSpPr>
        <p:spPr bwMode="auto">
          <a:xfrm>
            <a:off x="304800" y="5105400"/>
            <a:ext cx="304800" cy="304800"/>
          </a:xfrm>
          <a:prstGeom prst="ellipse">
            <a:avLst/>
          </a:prstGeom>
          <a:solidFill>
            <a:srgbClr val="FF0000"/>
          </a:solidFill>
          <a:ln w="9525">
            <a:solidFill>
              <a:srgbClr val="000000"/>
            </a:solidFill>
            <a:round/>
            <a:headEnd/>
            <a:tailEnd/>
          </a:ln>
        </p:spPr>
        <p:txBody>
          <a:bodyPr wrap="none" anchor="ctr"/>
          <a:lstStyle/>
          <a:p>
            <a:pPr algn="l"/>
            <a:endParaRPr lang="en-US"/>
          </a:p>
        </p:txBody>
      </p:sp>
      <p:sp>
        <p:nvSpPr>
          <p:cNvPr id="46086" name="Oval 1030"/>
          <p:cNvSpPr>
            <a:spLocks noChangeArrowheads="1"/>
          </p:cNvSpPr>
          <p:nvPr/>
        </p:nvSpPr>
        <p:spPr bwMode="auto">
          <a:xfrm>
            <a:off x="304800" y="5573713"/>
            <a:ext cx="304800" cy="304800"/>
          </a:xfrm>
          <a:prstGeom prst="ellipse">
            <a:avLst/>
          </a:prstGeom>
          <a:solidFill>
            <a:srgbClr val="FFFF00"/>
          </a:solidFill>
          <a:ln w="9525">
            <a:solidFill>
              <a:srgbClr val="000000"/>
            </a:solidFill>
            <a:round/>
            <a:headEnd/>
            <a:tailEnd/>
          </a:ln>
        </p:spPr>
        <p:txBody>
          <a:bodyPr wrap="none" anchor="ctr"/>
          <a:lstStyle/>
          <a:p>
            <a:pPr algn="l"/>
            <a:endParaRPr lang="en-US"/>
          </a:p>
        </p:txBody>
      </p:sp>
      <p:sp>
        <p:nvSpPr>
          <p:cNvPr id="46088" name="Oval 1032"/>
          <p:cNvSpPr>
            <a:spLocks noChangeArrowheads="1"/>
          </p:cNvSpPr>
          <p:nvPr/>
        </p:nvSpPr>
        <p:spPr bwMode="auto">
          <a:xfrm>
            <a:off x="1600200" y="33528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18</a:t>
            </a:r>
            <a:endParaRPr lang="en-AU" b="1">
              <a:solidFill>
                <a:srgbClr val="000000"/>
              </a:solidFill>
            </a:endParaRPr>
          </a:p>
        </p:txBody>
      </p:sp>
      <p:sp>
        <p:nvSpPr>
          <p:cNvPr id="46089" name="Oval 1033"/>
          <p:cNvSpPr>
            <a:spLocks noChangeArrowheads="1"/>
          </p:cNvSpPr>
          <p:nvPr/>
        </p:nvSpPr>
        <p:spPr bwMode="auto">
          <a:xfrm>
            <a:off x="1371600" y="25908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13</a:t>
            </a:r>
            <a:endParaRPr lang="en-AU" b="1">
              <a:solidFill>
                <a:srgbClr val="000000"/>
              </a:solidFill>
            </a:endParaRPr>
          </a:p>
        </p:txBody>
      </p:sp>
      <p:sp>
        <p:nvSpPr>
          <p:cNvPr id="46090" name="Oval 1034"/>
          <p:cNvSpPr>
            <a:spLocks noChangeArrowheads="1"/>
          </p:cNvSpPr>
          <p:nvPr/>
        </p:nvSpPr>
        <p:spPr bwMode="auto">
          <a:xfrm>
            <a:off x="1905000" y="23622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10</a:t>
            </a:r>
            <a:endParaRPr lang="en-AU" b="1">
              <a:solidFill>
                <a:srgbClr val="000000"/>
              </a:solidFill>
            </a:endParaRPr>
          </a:p>
        </p:txBody>
      </p:sp>
      <p:sp>
        <p:nvSpPr>
          <p:cNvPr id="46091" name="Oval 1035"/>
          <p:cNvSpPr>
            <a:spLocks noChangeArrowheads="1"/>
          </p:cNvSpPr>
          <p:nvPr/>
        </p:nvSpPr>
        <p:spPr bwMode="auto">
          <a:xfrm>
            <a:off x="2286000" y="2362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2</a:t>
            </a:r>
            <a:endParaRPr lang="en-AU" b="1">
              <a:solidFill>
                <a:srgbClr val="000000"/>
              </a:solidFill>
            </a:endParaRPr>
          </a:p>
        </p:txBody>
      </p:sp>
      <p:sp>
        <p:nvSpPr>
          <p:cNvPr id="46092" name="Oval 1036"/>
          <p:cNvSpPr>
            <a:spLocks noChangeArrowheads="1"/>
          </p:cNvSpPr>
          <p:nvPr/>
        </p:nvSpPr>
        <p:spPr bwMode="auto">
          <a:xfrm>
            <a:off x="7391400" y="38862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23</a:t>
            </a:r>
            <a:endParaRPr lang="en-AU" b="1">
              <a:solidFill>
                <a:srgbClr val="000000"/>
              </a:solidFill>
            </a:endParaRPr>
          </a:p>
        </p:txBody>
      </p:sp>
      <p:sp>
        <p:nvSpPr>
          <p:cNvPr id="46093" name="Oval 1037"/>
          <p:cNvSpPr>
            <a:spLocks noChangeArrowheads="1"/>
          </p:cNvSpPr>
          <p:nvPr/>
        </p:nvSpPr>
        <p:spPr bwMode="auto">
          <a:xfrm>
            <a:off x="1905000" y="29718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9</a:t>
            </a:r>
            <a:endParaRPr lang="en-AU" b="1">
              <a:solidFill>
                <a:srgbClr val="000000"/>
              </a:solidFill>
            </a:endParaRPr>
          </a:p>
        </p:txBody>
      </p:sp>
      <p:sp>
        <p:nvSpPr>
          <p:cNvPr id="46094" name="Oval 1038"/>
          <p:cNvSpPr>
            <a:spLocks noChangeArrowheads="1"/>
          </p:cNvSpPr>
          <p:nvPr/>
        </p:nvSpPr>
        <p:spPr bwMode="auto">
          <a:xfrm>
            <a:off x="1066800" y="19812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2</a:t>
            </a:r>
            <a:endParaRPr lang="en-AU" b="1">
              <a:solidFill>
                <a:srgbClr val="000000"/>
              </a:solidFill>
            </a:endParaRPr>
          </a:p>
        </p:txBody>
      </p:sp>
      <p:sp>
        <p:nvSpPr>
          <p:cNvPr id="46095" name="Oval 1039"/>
          <p:cNvSpPr>
            <a:spLocks noChangeArrowheads="1"/>
          </p:cNvSpPr>
          <p:nvPr/>
        </p:nvSpPr>
        <p:spPr bwMode="auto">
          <a:xfrm>
            <a:off x="1447800" y="1981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23</a:t>
            </a:r>
            <a:endParaRPr lang="en-AU" b="1">
              <a:solidFill>
                <a:srgbClr val="000000"/>
              </a:solidFill>
            </a:endParaRPr>
          </a:p>
        </p:txBody>
      </p:sp>
      <p:sp>
        <p:nvSpPr>
          <p:cNvPr id="46096" name="Oval 1040"/>
          <p:cNvSpPr>
            <a:spLocks noChangeArrowheads="1"/>
          </p:cNvSpPr>
          <p:nvPr/>
        </p:nvSpPr>
        <p:spPr bwMode="auto">
          <a:xfrm>
            <a:off x="8610600" y="30480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a:t>
            </a:r>
            <a:endParaRPr lang="en-AU" b="1">
              <a:solidFill>
                <a:srgbClr val="000000"/>
              </a:solidFill>
            </a:endParaRPr>
          </a:p>
        </p:txBody>
      </p:sp>
      <p:sp>
        <p:nvSpPr>
          <p:cNvPr id="46097" name="Oval 1041"/>
          <p:cNvSpPr>
            <a:spLocks noChangeArrowheads="1"/>
          </p:cNvSpPr>
          <p:nvPr/>
        </p:nvSpPr>
        <p:spPr bwMode="auto">
          <a:xfrm>
            <a:off x="8382000" y="44196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a:t>
            </a:r>
            <a:endParaRPr lang="en-AU" b="1">
              <a:solidFill>
                <a:srgbClr val="000000"/>
              </a:solidFill>
            </a:endParaRPr>
          </a:p>
        </p:txBody>
      </p:sp>
      <p:sp>
        <p:nvSpPr>
          <p:cNvPr id="46098" name="Oval 1042"/>
          <p:cNvSpPr>
            <a:spLocks noChangeArrowheads="1"/>
          </p:cNvSpPr>
          <p:nvPr/>
        </p:nvSpPr>
        <p:spPr bwMode="auto">
          <a:xfrm>
            <a:off x="7010400" y="3886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18</a:t>
            </a:r>
            <a:endParaRPr lang="en-AU" b="1">
              <a:solidFill>
                <a:srgbClr val="000000"/>
              </a:solidFill>
            </a:endParaRPr>
          </a:p>
        </p:txBody>
      </p:sp>
      <p:sp>
        <p:nvSpPr>
          <p:cNvPr id="46099" name="Oval 1043"/>
          <p:cNvSpPr>
            <a:spLocks noChangeArrowheads="1"/>
          </p:cNvSpPr>
          <p:nvPr/>
        </p:nvSpPr>
        <p:spPr bwMode="auto">
          <a:xfrm>
            <a:off x="7467600" y="1981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10</a:t>
            </a:r>
            <a:endParaRPr lang="en-AU" b="1">
              <a:solidFill>
                <a:srgbClr val="000000"/>
              </a:solidFill>
            </a:endParaRPr>
          </a:p>
        </p:txBody>
      </p:sp>
      <p:sp>
        <p:nvSpPr>
          <p:cNvPr id="46100" name="Oval 1044"/>
          <p:cNvSpPr>
            <a:spLocks noChangeArrowheads="1"/>
          </p:cNvSpPr>
          <p:nvPr/>
        </p:nvSpPr>
        <p:spPr bwMode="auto">
          <a:xfrm>
            <a:off x="5791200" y="25146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3</a:t>
            </a:r>
            <a:endParaRPr lang="en-AU" b="1">
              <a:solidFill>
                <a:srgbClr val="000000"/>
              </a:solidFill>
            </a:endParaRPr>
          </a:p>
        </p:txBody>
      </p:sp>
      <p:sp>
        <p:nvSpPr>
          <p:cNvPr id="46101" name="Oval 1045"/>
          <p:cNvSpPr>
            <a:spLocks noChangeArrowheads="1"/>
          </p:cNvSpPr>
          <p:nvPr/>
        </p:nvSpPr>
        <p:spPr bwMode="auto">
          <a:xfrm>
            <a:off x="6553200" y="22860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2</a:t>
            </a:r>
            <a:endParaRPr lang="en-AU" b="1">
              <a:solidFill>
                <a:srgbClr val="000000"/>
              </a:solidFill>
            </a:endParaRPr>
          </a:p>
        </p:txBody>
      </p:sp>
      <p:sp>
        <p:nvSpPr>
          <p:cNvPr id="46102" name="Oval 1046"/>
          <p:cNvSpPr>
            <a:spLocks noChangeArrowheads="1"/>
          </p:cNvSpPr>
          <p:nvPr/>
        </p:nvSpPr>
        <p:spPr bwMode="auto">
          <a:xfrm>
            <a:off x="3124200" y="36576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6</a:t>
            </a:r>
            <a:endParaRPr lang="en-AU" b="1">
              <a:solidFill>
                <a:srgbClr val="000000"/>
              </a:solidFill>
            </a:endParaRPr>
          </a:p>
        </p:txBody>
      </p:sp>
      <p:sp>
        <p:nvSpPr>
          <p:cNvPr id="46103" name="Oval 1047"/>
          <p:cNvSpPr>
            <a:spLocks noChangeArrowheads="1"/>
          </p:cNvSpPr>
          <p:nvPr/>
        </p:nvSpPr>
        <p:spPr bwMode="auto">
          <a:xfrm>
            <a:off x="4191000" y="17526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11</a:t>
            </a:r>
            <a:endParaRPr lang="en-AU" b="1">
              <a:solidFill>
                <a:srgbClr val="000000"/>
              </a:solidFill>
            </a:endParaRPr>
          </a:p>
        </p:txBody>
      </p:sp>
      <p:sp>
        <p:nvSpPr>
          <p:cNvPr id="46104" name="Oval 1048"/>
          <p:cNvSpPr>
            <a:spLocks noChangeArrowheads="1"/>
          </p:cNvSpPr>
          <p:nvPr/>
        </p:nvSpPr>
        <p:spPr bwMode="auto">
          <a:xfrm>
            <a:off x="3886200" y="2743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4</a:t>
            </a:r>
            <a:endParaRPr lang="en-AU" b="1">
              <a:solidFill>
                <a:srgbClr val="000000"/>
              </a:solidFill>
            </a:endParaRPr>
          </a:p>
        </p:txBody>
      </p:sp>
      <p:sp>
        <p:nvSpPr>
          <p:cNvPr id="46105" name="Oval 1049"/>
          <p:cNvSpPr>
            <a:spLocks noChangeArrowheads="1"/>
          </p:cNvSpPr>
          <p:nvPr/>
        </p:nvSpPr>
        <p:spPr bwMode="auto">
          <a:xfrm>
            <a:off x="4343400" y="3886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11</a:t>
            </a:r>
            <a:endParaRPr lang="en-AU" b="1">
              <a:solidFill>
                <a:srgbClr val="000000"/>
              </a:solidFill>
            </a:endParaRPr>
          </a:p>
        </p:txBody>
      </p:sp>
      <p:sp>
        <p:nvSpPr>
          <p:cNvPr id="46106" name="Oval 1050"/>
          <p:cNvSpPr>
            <a:spLocks noChangeArrowheads="1"/>
          </p:cNvSpPr>
          <p:nvPr/>
        </p:nvSpPr>
        <p:spPr bwMode="auto">
          <a:xfrm>
            <a:off x="5257800" y="3505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6</a:t>
            </a:r>
            <a:endParaRPr lang="en-AU" b="1">
              <a:solidFill>
                <a:srgbClr val="000000"/>
              </a:solidFill>
            </a:endParaRPr>
          </a:p>
        </p:txBody>
      </p:sp>
      <p:sp>
        <p:nvSpPr>
          <p:cNvPr id="46107" name="Oval 1051"/>
          <p:cNvSpPr>
            <a:spLocks noChangeArrowheads="1"/>
          </p:cNvSpPr>
          <p:nvPr/>
        </p:nvSpPr>
        <p:spPr bwMode="auto">
          <a:xfrm>
            <a:off x="7162800" y="2743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17</a:t>
            </a:r>
            <a:endParaRPr lang="en-AU" b="1">
              <a:solidFill>
                <a:srgbClr val="000000"/>
              </a:solidFill>
            </a:endParaRPr>
          </a:p>
        </p:txBody>
      </p:sp>
      <p:sp>
        <p:nvSpPr>
          <p:cNvPr id="46108" name="Oval 1052"/>
          <p:cNvSpPr>
            <a:spLocks noChangeArrowheads="1"/>
          </p:cNvSpPr>
          <p:nvPr/>
        </p:nvSpPr>
        <p:spPr bwMode="auto">
          <a:xfrm>
            <a:off x="2743200" y="36576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11</a:t>
            </a:r>
            <a:endParaRPr lang="en-AU" b="1">
              <a:solidFill>
                <a:srgbClr val="000000"/>
              </a:solidFill>
            </a:endParaRPr>
          </a:p>
        </p:txBody>
      </p:sp>
      <p:sp>
        <p:nvSpPr>
          <p:cNvPr id="46109" name="Oval 1053"/>
          <p:cNvSpPr>
            <a:spLocks noChangeArrowheads="1"/>
          </p:cNvSpPr>
          <p:nvPr/>
        </p:nvSpPr>
        <p:spPr bwMode="auto">
          <a:xfrm>
            <a:off x="2286000" y="2971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53</a:t>
            </a:r>
            <a:endParaRPr lang="en-AU" b="1">
              <a:solidFill>
                <a:srgbClr val="000000"/>
              </a:solidFill>
            </a:endParaRPr>
          </a:p>
        </p:txBody>
      </p:sp>
      <p:sp>
        <p:nvSpPr>
          <p:cNvPr id="46110" name="Oval 1054"/>
          <p:cNvSpPr>
            <a:spLocks noChangeArrowheads="1"/>
          </p:cNvSpPr>
          <p:nvPr/>
        </p:nvSpPr>
        <p:spPr bwMode="auto">
          <a:xfrm>
            <a:off x="3810000" y="17526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3</a:t>
            </a:r>
            <a:endParaRPr lang="en-AU" b="1">
              <a:solidFill>
                <a:srgbClr val="000000"/>
              </a:solidFill>
            </a:endParaRPr>
          </a:p>
        </p:txBody>
      </p:sp>
      <p:sp>
        <p:nvSpPr>
          <p:cNvPr id="46111" name="Oval 1055"/>
          <p:cNvSpPr>
            <a:spLocks noChangeArrowheads="1"/>
          </p:cNvSpPr>
          <p:nvPr/>
        </p:nvSpPr>
        <p:spPr bwMode="auto">
          <a:xfrm>
            <a:off x="7543800" y="2743200"/>
            <a:ext cx="381000" cy="381000"/>
          </a:xfrm>
          <a:prstGeom prst="ellipse">
            <a:avLst/>
          </a:prstGeom>
          <a:solidFill>
            <a:srgbClr val="FF0000"/>
          </a:solidFill>
          <a:ln w="9525">
            <a:solidFill>
              <a:srgbClr val="000000"/>
            </a:solidFill>
            <a:round/>
            <a:headEnd/>
            <a:tailEnd/>
          </a:ln>
        </p:spPr>
        <p:txBody>
          <a:bodyPr wrap="none" anchor="ctr"/>
          <a:lstStyle/>
          <a:p>
            <a:r>
              <a:rPr lang="en-US" b="1">
                <a:solidFill>
                  <a:srgbClr val="000000"/>
                </a:solidFill>
              </a:rPr>
              <a:t>7</a:t>
            </a:r>
            <a:endParaRPr lang="en-AU" b="1">
              <a:solidFill>
                <a:srgbClr val="000000"/>
              </a:solidFill>
            </a:endParaRPr>
          </a:p>
        </p:txBody>
      </p:sp>
      <p:sp>
        <p:nvSpPr>
          <p:cNvPr id="46112" name="Oval 1056"/>
          <p:cNvSpPr>
            <a:spLocks noChangeArrowheads="1"/>
          </p:cNvSpPr>
          <p:nvPr/>
        </p:nvSpPr>
        <p:spPr bwMode="auto">
          <a:xfrm>
            <a:off x="2057400" y="42672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3</a:t>
            </a:r>
            <a:endParaRPr lang="en-AU" b="1">
              <a:solidFill>
                <a:srgbClr val="000000"/>
              </a:solidFill>
            </a:endParaRPr>
          </a:p>
        </p:txBody>
      </p:sp>
      <p:sp>
        <p:nvSpPr>
          <p:cNvPr id="46113" name="Oval 1057"/>
          <p:cNvSpPr>
            <a:spLocks noChangeArrowheads="1"/>
          </p:cNvSpPr>
          <p:nvPr/>
        </p:nvSpPr>
        <p:spPr bwMode="auto">
          <a:xfrm>
            <a:off x="2362200" y="4495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5</a:t>
            </a:r>
            <a:endParaRPr lang="en-AU" b="1">
              <a:solidFill>
                <a:srgbClr val="000000"/>
              </a:solidFill>
            </a:endParaRPr>
          </a:p>
        </p:txBody>
      </p:sp>
      <p:sp>
        <p:nvSpPr>
          <p:cNvPr id="46114" name="Oval 1058"/>
          <p:cNvSpPr>
            <a:spLocks noChangeArrowheads="1"/>
          </p:cNvSpPr>
          <p:nvPr/>
        </p:nvSpPr>
        <p:spPr bwMode="auto">
          <a:xfrm>
            <a:off x="990600" y="2590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3</a:t>
            </a:r>
            <a:endParaRPr lang="en-AU" b="1">
              <a:solidFill>
                <a:srgbClr val="000000"/>
              </a:solidFill>
            </a:endParaRPr>
          </a:p>
        </p:txBody>
      </p:sp>
      <p:sp>
        <p:nvSpPr>
          <p:cNvPr id="46115" name="Oval 1059"/>
          <p:cNvSpPr>
            <a:spLocks noChangeArrowheads="1"/>
          </p:cNvSpPr>
          <p:nvPr/>
        </p:nvSpPr>
        <p:spPr bwMode="auto">
          <a:xfrm>
            <a:off x="1219200" y="1447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1</a:t>
            </a:r>
            <a:endParaRPr lang="en-AU" b="1">
              <a:solidFill>
                <a:srgbClr val="000000"/>
              </a:solidFill>
            </a:endParaRPr>
          </a:p>
        </p:txBody>
      </p:sp>
      <p:sp>
        <p:nvSpPr>
          <p:cNvPr id="46116" name="Oval 1060"/>
          <p:cNvSpPr>
            <a:spLocks noChangeArrowheads="1"/>
          </p:cNvSpPr>
          <p:nvPr/>
        </p:nvSpPr>
        <p:spPr bwMode="auto">
          <a:xfrm>
            <a:off x="1219200" y="3352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6</a:t>
            </a:r>
            <a:endParaRPr lang="en-AU" b="1">
              <a:solidFill>
                <a:srgbClr val="000000"/>
              </a:solidFill>
            </a:endParaRPr>
          </a:p>
        </p:txBody>
      </p:sp>
      <p:sp>
        <p:nvSpPr>
          <p:cNvPr id="46117" name="Oval 1061"/>
          <p:cNvSpPr>
            <a:spLocks noChangeArrowheads="1"/>
          </p:cNvSpPr>
          <p:nvPr/>
        </p:nvSpPr>
        <p:spPr bwMode="auto">
          <a:xfrm>
            <a:off x="1905000" y="3733800"/>
            <a:ext cx="381000" cy="381000"/>
          </a:xfrm>
          <a:prstGeom prst="ellipse">
            <a:avLst/>
          </a:prstGeom>
          <a:solidFill>
            <a:srgbClr val="FFFF00"/>
          </a:solidFill>
          <a:ln w="9525">
            <a:solidFill>
              <a:srgbClr val="000000"/>
            </a:solidFill>
            <a:round/>
            <a:headEnd/>
            <a:tailEnd/>
          </a:ln>
        </p:spPr>
        <p:txBody>
          <a:bodyPr wrap="none" anchor="ctr"/>
          <a:lstStyle/>
          <a:p>
            <a:r>
              <a:rPr lang="en-US" b="1">
                <a:solidFill>
                  <a:srgbClr val="000000"/>
                </a:solidFill>
              </a:rPr>
              <a:t>2</a:t>
            </a:r>
            <a:endParaRPr lang="en-AU" b="1">
              <a:solidFill>
                <a:srgbClr val="000000"/>
              </a:solidFill>
            </a:endParaRPr>
          </a:p>
        </p:txBody>
      </p:sp>
      <p:sp>
        <p:nvSpPr>
          <p:cNvPr id="38953" name="Rectangle 1065"/>
          <p:cNvSpPr>
            <a:spLocks noChangeArrowheads="1"/>
          </p:cNvSpPr>
          <p:nvPr/>
        </p:nvSpPr>
        <p:spPr bwMode="auto">
          <a:xfrm>
            <a:off x="76200" y="6083300"/>
            <a:ext cx="8991600" cy="583429"/>
          </a:xfrm>
          <a:prstGeom prst="rect">
            <a:avLst/>
          </a:prstGeom>
          <a:noFill/>
          <a:ln w="9525">
            <a:solidFill>
              <a:srgbClr val="FF0000"/>
            </a:solidFill>
            <a:miter lim="800000"/>
            <a:headEnd/>
            <a:tailEnd/>
          </a:ln>
        </p:spPr>
        <p:txBody>
          <a:bodyPr>
            <a:spAutoFit/>
          </a:bodyPr>
          <a:lstStyle/>
          <a:p>
            <a:pPr algn="l">
              <a:lnSpc>
                <a:spcPct val="140000"/>
              </a:lnSpc>
            </a:pPr>
            <a:r>
              <a:rPr lang="en-US" sz="1200" dirty="0">
                <a:solidFill>
                  <a:srgbClr val="FF0000"/>
                </a:solidFill>
                <a:latin typeface="Comic Sans MS" pitchFamily="66" charset="0"/>
              </a:rPr>
              <a:t>Source: IUCN 2000, </a:t>
            </a:r>
            <a:r>
              <a:rPr lang="en-US" sz="1200" dirty="0" err="1">
                <a:solidFill>
                  <a:srgbClr val="FF0000"/>
                </a:solidFill>
                <a:latin typeface="Comic Sans MS" pitchFamily="66" charset="0"/>
              </a:rPr>
              <a:t>AmphibiaWeb</a:t>
            </a:r>
            <a:r>
              <a:rPr lang="en-US" sz="1200" dirty="0">
                <a:solidFill>
                  <a:srgbClr val="FF0000"/>
                </a:solidFill>
                <a:latin typeface="Comic Sans MS" pitchFamily="66" charset="0"/>
              </a:rPr>
              <a:t>, Hero J.-M. &amp; </a:t>
            </a:r>
            <a:r>
              <a:rPr lang="en-US" sz="1200" dirty="0" err="1">
                <a:solidFill>
                  <a:srgbClr val="FF0000"/>
                </a:solidFill>
                <a:latin typeface="Comic Sans MS" pitchFamily="66" charset="0"/>
              </a:rPr>
              <a:t>L.Shoo</a:t>
            </a:r>
            <a:r>
              <a:rPr lang="en-US" sz="1200" dirty="0">
                <a:solidFill>
                  <a:srgbClr val="FF0000"/>
                </a:solidFill>
                <a:latin typeface="Comic Sans MS" pitchFamily="66" charset="0"/>
              </a:rPr>
              <a:t>, 2003. Chapter 7</a:t>
            </a:r>
            <a:r>
              <a:rPr lang="en-US" sz="1200" i="1" dirty="0">
                <a:solidFill>
                  <a:srgbClr val="FF0000"/>
                </a:solidFill>
                <a:latin typeface="Comic Sans MS" pitchFamily="66" charset="0"/>
              </a:rPr>
              <a:t> in</a:t>
            </a:r>
            <a:r>
              <a:rPr lang="en-US" sz="1200" dirty="0">
                <a:solidFill>
                  <a:srgbClr val="FF0000"/>
                </a:solidFill>
                <a:latin typeface="Comic Sans MS" pitchFamily="66" charset="0"/>
              </a:rPr>
              <a:t> Amphibian Conservation, Smithsonian Press.</a:t>
            </a:r>
          </a:p>
          <a:p>
            <a:pPr algn="l">
              <a:lnSpc>
                <a:spcPct val="140000"/>
              </a:lnSpc>
            </a:pPr>
            <a:r>
              <a:rPr lang="en-US" sz="1200" dirty="0">
                <a:solidFill>
                  <a:srgbClr val="FF0000"/>
                </a:solidFill>
                <a:latin typeface="Comic Sans MS" pitchFamily="66" charset="0"/>
              </a:rPr>
              <a:t>Background biodiversity hotspots map from Myers et. al., 2000. Nature 403:853-858 c/o Conservation </a:t>
            </a:r>
            <a:r>
              <a:rPr lang="en-US" sz="1200" dirty="0">
                <a:solidFill>
                  <a:schemeClr val="folHlink"/>
                </a:solidFill>
                <a:latin typeface="Comic Sans MS" pitchFamily="66" charset="0"/>
              </a:rPr>
              <a:t>International.</a:t>
            </a:r>
            <a:endParaRPr lang="en-AU" sz="1200" dirty="0">
              <a:solidFill>
                <a:schemeClr val="folHlink"/>
              </a:solidFill>
              <a:latin typeface="Comic Sans MS" pitchFamily="66" charset="0"/>
            </a:endParaRPr>
          </a:p>
        </p:txBody>
      </p:sp>
      <p:sp>
        <p:nvSpPr>
          <p:cNvPr id="46122" name="Text Box 1066"/>
          <p:cNvSpPr txBox="1">
            <a:spLocks noChangeArrowheads="1"/>
          </p:cNvSpPr>
          <p:nvPr/>
        </p:nvSpPr>
        <p:spPr bwMode="auto">
          <a:xfrm>
            <a:off x="685800" y="5497513"/>
            <a:ext cx="6553200" cy="396875"/>
          </a:xfrm>
          <a:prstGeom prst="rect">
            <a:avLst/>
          </a:prstGeom>
          <a:noFill/>
          <a:ln w="9525">
            <a:noFill/>
            <a:miter lim="800000"/>
            <a:headEnd/>
            <a:tailEnd/>
          </a:ln>
        </p:spPr>
        <p:txBody>
          <a:bodyPr>
            <a:spAutoFit/>
          </a:bodyPr>
          <a:lstStyle/>
          <a:p>
            <a:pPr algn="l">
              <a:spcBef>
                <a:spcPct val="50000"/>
              </a:spcBef>
            </a:pPr>
            <a:r>
              <a:rPr lang="en-US" sz="2000" b="1">
                <a:solidFill>
                  <a:srgbClr val="FFFF00"/>
                </a:solidFill>
                <a:latin typeface="Comic Sans MS" pitchFamily="66" charset="0"/>
              </a:rPr>
              <a:t>Additional Threatened (Endangered or Vulnerable)</a:t>
            </a:r>
            <a:endParaRPr lang="en-US" sz="1600" b="1">
              <a:solidFill>
                <a:srgbClr val="FFFF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08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608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609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609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609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610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6110"/>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611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6092"/>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46091"/>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46115"/>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46095"/>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46102"/>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46112"/>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46113"/>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46114"/>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46109"/>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46103"/>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46104"/>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46105"/>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46106"/>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46116"/>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46101"/>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46117"/>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46100"/>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46099"/>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46096"/>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46107"/>
                                        </p:tgtEl>
                                        <p:attrNameLst>
                                          <p:attrName>style.visibility</p:attrName>
                                        </p:attrNameLst>
                                      </p:cBhvr>
                                      <p:to>
                                        <p:strVal val="visible"/>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46098"/>
                                        </p:tgtEl>
                                        <p:attrNameLst>
                                          <p:attrName>style.visibility</p:attrName>
                                        </p:attrNameLst>
                                      </p:cBhvr>
                                      <p:to>
                                        <p:strVal val="visible"/>
                                      </p:to>
                                    </p:set>
                                  </p:childTnLst>
                                </p:cTn>
                              </p:par>
                            </p:childTnLst>
                          </p:cTn>
                        </p:par>
                        <p:par>
                          <p:cTn id="91" fill="hold">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4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autoUpdateAnimBg="0"/>
      <p:bldP spid="46089" grpId="0" animBg="1" autoUpdateAnimBg="0"/>
      <p:bldP spid="46090" grpId="0" animBg="1" autoUpdateAnimBg="0"/>
      <p:bldP spid="46091" grpId="0" animBg="1" autoUpdateAnimBg="0"/>
      <p:bldP spid="46092" grpId="0" animBg="1" autoUpdateAnimBg="0"/>
      <p:bldP spid="46093" grpId="0" animBg="1" autoUpdateAnimBg="0"/>
      <p:bldP spid="46094" grpId="0" animBg="1" autoUpdateAnimBg="0"/>
      <p:bldP spid="46095" grpId="0" animBg="1" autoUpdateAnimBg="0"/>
      <p:bldP spid="46096" grpId="0" animBg="1" autoUpdateAnimBg="0"/>
      <p:bldP spid="46097" grpId="0" animBg="1" autoUpdateAnimBg="0"/>
      <p:bldP spid="46098" grpId="0" animBg="1" autoUpdateAnimBg="0"/>
      <p:bldP spid="46099" grpId="0" animBg="1" autoUpdateAnimBg="0"/>
      <p:bldP spid="46100" grpId="0" animBg="1" autoUpdateAnimBg="0"/>
      <p:bldP spid="46101" grpId="0" animBg="1" autoUpdateAnimBg="0"/>
      <p:bldP spid="46102" grpId="0" animBg="1" autoUpdateAnimBg="0"/>
      <p:bldP spid="46103" grpId="0" animBg="1" autoUpdateAnimBg="0"/>
      <p:bldP spid="46104" grpId="0" animBg="1" autoUpdateAnimBg="0"/>
      <p:bldP spid="46105" grpId="0" animBg="1" autoUpdateAnimBg="0"/>
      <p:bldP spid="46106" grpId="0" animBg="1" autoUpdateAnimBg="0"/>
      <p:bldP spid="46107" grpId="0" animBg="1" autoUpdateAnimBg="0"/>
      <p:bldP spid="46108" grpId="0" animBg="1" autoUpdateAnimBg="0"/>
      <p:bldP spid="46109" grpId="0" animBg="1" autoUpdateAnimBg="0"/>
      <p:bldP spid="46110" grpId="0" animBg="1" autoUpdateAnimBg="0"/>
      <p:bldP spid="46111" grpId="0" animBg="1" autoUpdateAnimBg="0"/>
      <p:bldP spid="46112" grpId="0" animBg="1" autoUpdateAnimBg="0"/>
      <p:bldP spid="46113" grpId="0" animBg="1" autoUpdateAnimBg="0"/>
      <p:bldP spid="46114" grpId="0" animBg="1" autoUpdateAnimBg="0"/>
      <p:bldP spid="46115" grpId="0" animBg="1" autoUpdateAnimBg="0"/>
      <p:bldP spid="46116" grpId="0" animBg="1" autoUpdateAnimBg="0"/>
      <p:bldP spid="4611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pPr eaLnBrk="1" hangingPunct="1">
              <a:defRPr/>
            </a:pPr>
            <a:r>
              <a:rPr lang="en-US" smtClean="0"/>
              <a:t>Disease</a:t>
            </a:r>
          </a:p>
        </p:txBody>
      </p:sp>
      <p:sp>
        <p:nvSpPr>
          <p:cNvPr id="773123" name="Rectangle 3"/>
          <p:cNvSpPr>
            <a:spLocks noGrp="1" noChangeArrowheads="1"/>
          </p:cNvSpPr>
          <p:nvPr>
            <p:ph type="body" idx="1"/>
          </p:nvPr>
        </p:nvSpPr>
        <p:spPr/>
        <p:txBody>
          <a:bodyPr/>
          <a:lstStyle/>
          <a:p>
            <a:pPr eaLnBrk="1" hangingPunct="1">
              <a:lnSpc>
                <a:spcPct val="80000"/>
              </a:lnSpc>
              <a:defRPr/>
            </a:pPr>
            <a:r>
              <a:rPr lang="en-US" sz="2800" dirty="0" smtClean="0"/>
              <a:t>Most recently there has been increased focus on the role of disease in amphibian declines.</a:t>
            </a:r>
          </a:p>
          <a:p>
            <a:pPr eaLnBrk="1" hangingPunct="1">
              <a:lnSpc>
                <a:spcPct val="80000"/>
              </a:lnSpc>
              <a:defRPr/>
            </a:pPr>
            <a:endParaRPr lang="en-US" sz="2800" dirty="0" smtClean="0"/>
          </a:p>
          <a:p>
            <a:pPr eaLnBrk="1" hangingPunct="1">
              <a:lnSpc>
                <a:spcPct val="80000"/>
              </a:lnSpc>
              <a:defRPr/>
            </a:pPr>
            <a:r>
              <a:rPr lang="en-US" sz="2800" dirty="0" smtClean="0"/>
              <a:t>In particular, attention has focused on </a:t>
            </a:r>
            <a:r>
              <a:rPr lang="en-US" sz="2800" b="1" dirty="0" err="1" smtClean="0"/>
              <a:t>Chytrid</a:t>
            </a:r>
            <a:r>
              <a:rPr lang="en-US" sz="2800" b="1" dirty="0" smtClean="0"/>
              <a:t> fungi.</a:t>
            </a:r>
          </a:p>
          <a:p>
            <a:pPr eaLnBrk="1" hangingPunct="1">
              <a:lnSpc>
                <a:spcPct val="80000"/>
              </a:lnSpc>
              <a:defRPr/>
            </a:pPr>
            <a:r>
              <a:rPr lang="en-US" sz="2800" b="1" i="1" dirty="0" err="1" smtClean="0"/>
              <a:t>Batrachochytrium</a:t>
            </a:r>
            <a:r>
              <a:rPr lang="en-US" sz="2800" b="1" i="1" dirty="0" smtClean="0"/>
              <a:t> </a:t>
            </a:r>
            <a:r>
              <a:rPr lang="en-US" sz="2800" b="1" i="1" dirty="0" err="1" smtClean="0"/>
              <a:t>dendrobatidis</a:t>
            </a:r>
            <a:endParaRPr lang="en-US" sz="2800" b="1" i="1" dirty="0" smtClean="0"/>
          </a:p>
          <a:p>
            <a:pPr eaLnBrk="1" hangingPunct="1">
              <a:lnSpc>
                <a:spcPct val="80000"/>
              </a:lnSpc>
              <a:buNone/>
              <a:defRPr/>
            </a:pPr>
            <a:endParaRPr lang="en-US" sz="2800" dirty="0" smtClean="0"/>
          </a:p>
          <a:p>
            <a:pPr>
              <a:lnSpc>
                <a:spcPct val="90000"/>
              </a:lnSpc>
              <a:defRPr/>
            </a:pPr>
            <a:r>
              <a:rPr lang="en-US" sz="2800" dirty="0" smtClean="0"/>
              <a:t>Waves of </a:t>
            </a:r>
            <a:r>
              <a:rPr lang="en-US" sz="2800" dirty="0" err="1" smtClean="0"/>
              <a:t>chytridiomycosis</a:t>
            </a:r>
            <a:r>
              <a:rPr lang="en-US" sz="2800" dirty="0" smtClean="0"/>
              <a:t> infection have spread along mountain chains in Central America, South America and Australia and the effects on local populations are often devastating.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Line 2"/>
          <p:cNvSpPr>
            <a:spLocks noChangeShapeType="1"/>
          </p:cNvSpPr>
          <p:nvPr/>
        </p:nvSpPr>
        <p:spPr bwMode="auto">
          <a:xfrm>
            <a:off x="584200" y="914400"/>
            <a:ext cx="7848600" cy="0"/>
          </a:xfrm>
          <a:prstGeom prst="line">
            <a:avLst/>
          </a:prstGeom>
          <a:noFill/>
          <a:ln w="25400">
            <a:solidFill>
              <a:schemeClr val="tx2"/>
            </a:solidFill>
            <a:round/>
            <a:headEnd/>
            <a:tailEnd/>
          </a:ln>
          <a:effectLst/>
        </p:spPr>
        <p:txBody>
          <a:bodyPr/>
          <a:lstStyle/>
          <a:p>
            <a:endParaRPr lang="en-US"/>
          </a:p>
        </p:txBody>
      </p:sp>
      <p:sp>
        <p:nvSpPr>
          <p:cNvPr id="260099" name="Text Box 3"/>
          <p:cNvSpPr txBox="1">
            <a:spLocks noChangeArrowheads="1"/>
          </p:cNvSpPr>
          <p:nvPr/>
        </p:nvSpPr>
        <p:spPr bwMode="auto">
          <a:xfrm>
            <a:off x="6613879" y="4362450"/>
            <a:ext cx="2225322" cy="579438"/>
          </a:xfrm>
          <a:prstGeom prst="rect">
            <a:avLst/>
          </a:prstGeom>
          <a:noFill/>
          <a:ln w="9525">
            <a:noFill/>
            <a:miter lim="800000"/>
            <a:headEnd/>
            <a:tailEnd/>
          </a:ln>
          <a:effectLst/>
        </p:spPr>
        <p:txBody>
          <a:bodyPr>
            <a:spAutoFit/>
          </a:bodyPr>
          <a:lstStyle/>
          <a:p>
            <a:endParaRPr lang="en-US" sz="3200" b="0" i="0">
              <a:effectLst>
                <a:outerShdw blurRad="38100" dist="38100" dir="2700000" algn="tl">
                  <a:srgbClr val="000000"/>
                </a:outerShdw>
              </a:effectLst>
            </a:endParaRPr>
          </a:p>
        </p:txBody>
      </p:sp>
      <p:sp>
        <p:nvSpPr>
          <p:cNvPr id="260100" name="Rectangle 4"/>
          <p:cNvSpPr>
            <a:spLocks noChangeArrowheads="1"/>
          </p:cNvSpPr>
          <p:nvPr/>
        </p:nvSpPr>
        <p:spPr bwMode="auto">
          <a:xfrm>
            <a:off x="643467" y="-76200"/>
            <a:ext cx="7772400" cy="1143000"/>
          </a:xfrm>
          <a:prstGeom prst="rect">
            <a:avLst/>
          </a:prstGeom>
          <a:noFill/>
          <a:ln w="9525">
            <a:noFill/>
            <a:miter lim="800000"/>
            <a:headEnd/>
            <a:tailEnd/>
          </a:ln>
          <a:effectLst/>
        </p:spPr>
        <p:txBody>
          <a:bodyPr anchor="ctr"/>
          <a:lstStyle/>
          <a:p>
            <a:pPr algn="ctr"/>
            <a:r>
              <a:rPr lang="en-US" sz="5400" dirty="0" err="1" smtClean="0"/>
              <a:t>Chytrid</a:t>
            </a:r>
            <a:r>
              <a:rPr lang="en-US" sz="5400" dirty="0" smtClean="0"/>
              <a:t> fungi</a:t>
            </a:r>
            <a:endParaRPr lang="en-US" sz="5400" i="0" dirty="0">
              <a:solidFill>
                <a:schemeClr val="tx2"/>
              </a:solidFill>
              <a:effectLst>
                <a:outerShdw blurRad="38100" dist="38100" dir="2700000" algn="tl">
                  <a:srgbClr val="000000"/>
                </a:outerShdw>
              </a:effectLst>
            </a:endParaRPr>
          </a:p>
        </p:txBody>
      </p:sp>
      <p:pic>
        <p:nvPicPr>
          <p:cNvPr id="260104" name="Picture 8" descr="chytrid"/>
          <p:cNvPicPr>
            <a:picLocks noChangeAspect="1" noChangeArrowheads="1"/>
          </p:cNvPicPr>
          <p:nvPr/>
        </p:nvPicPr>
        <p:blipFill>
          <a:blip r:embed="rId2" cstate="print"/>
          <a:srcRect/>
          <a:stretch>
            <a:fillRect/>
          </a:stretch>
        </p:blipFill>
        <p:spPr bwMode="auto">
          <a:xfrm>
            <a:off x="101600" y="3924300"/>
            <a:ext cx="3386667" cy="2857500"/>
          </a:xfrm>
          <a:prstGeom prst="rect">
            <a:avLst/>
          </a:prstGeom>
          <a:noFill/>
          <a:ln w="25400">
            <a:solidFill>
              <a:schemeClr val="bg2"/>
            </a:solidFill>
            <a:miter lim="800000"/>
            <a:headEnd/>
            <a:tailEnd/>
          </a:ln>
        </p:spPr>
      </p:pic>
      <p:pic>
        <p:nvPicPr>
          <p:cNvPr id="260105" name="Picture 9" descr="frog"/>
          <p:cNvPicPr>
            <a:picLocks noChangeAspect="1" noChangeArrowheads="1"/>
          </p:cNvPicPr>
          <p:nvPr/>
        </p:nvPicPr>
        <p:blipFill>
          <a:blip r:embed="rId3" cstate="print"/>
          <a:srcRect/>
          <a:stretch>
            <a:fillRect/>
          </a:stretch>
        </p:blipFill>
        <p:spPr bwMode="auto">
          <a:xfrm>
            <a:off x="5452533" y="3957637"/>
            <a:ext cx="3589867" cy="2900363"/>
          </a:xfrm>
          <a:prstGeom prst="rect">
            <a:avLst/>
          </a:prstGeom>
          <a:noFill/>
          <a:ln w="25400">
            <a:solidFill>
              <a:schemeClr val="bg2"/>
            </a:solidFill>
            <a:miter lim="800000"/>
            <a:headEnd/>
            <a:tailEnd/>
          </a:ln>
        </p:spPr>
      </p:pic>
      <p:sp>
        <p:nvSpPr>
          <p:cNvPr id="260106" name="AutoShape 10"/>
          <p:cNvSpPr>
            <a:spLocks noChangeArrowheads="1"/>
          </p:cNvSpPr>
          <p:nvPr/>
        </p:nvSpPr>
        <p:spPr bwMode="auto">
          <a:xfrm>
            <a:off x="3623734" y="4876800"/>
            <a:ext cx="1693333" cy="947738"/>
          </a:xfrm>
          <a:prstGeom prst="rightArrow">
            <a:avLst>
              <a:gd name="adj1" fmla="val 50000"/>
              <a:gd name="adj2" fmla="val 50251"/>
            </a:avLst>
          </a:prstGeom>
          <a:solidFill>
            <a:schemeClr val="accent1"/>
          </a:solidFill>
          <a:ln w="9525">
            <a:solidFill>
              <a:schemeClr val="tx1"/>
            </a:solidFill>
            <a:miter lim="800000"/>
            <a:headEnd/>
            <a:tailEnd/>
          </a:ln>
          <a:effectLst/>
        </p:spPr>
        <p:txBody>
          <a:bodyPr wrap="none" anchor="ctr"/>
          <a:lstStyle/>
          <a:p>
            <a:endParaRPr lang="en-US"/>
          </a:p>
        </p:txBody>
      </p:sp>
      <p:sp>
        <p:nvSpPr>
          <p:cNvPr id="9" name="Rectangle 8"/>
          <p:cNvSpPr/>
          <p:nvPr/>
        </p:nvSpPr>
        <p:spPr>
          <a:xfrm>
            <a:off x="228600" y="990600"/>
            <a:ext cx="8915400" cy="3108543"/>
          </a:xfrm>
          <a:prstGeom prst="rect">
            <a:avLst/>
          </a:prstGeom>
        </p:spPr>
        <p:txBody>
          <a:bodyPr wrap="square">
            <a:spAutoFit/>
          </a:bodyPr>
          <a:lstStyle/>
          <a:p>
            <a:pPr>
              <a:defRPr/>
            </a:pPr>
            <a:r>
              <a:rPr lang="en-US" sz="2800" dirty="0" smtClean="0"/>
              <a:t>The fungus in the form of motile zoospores in water penetrates the skin and causes a disease called </a:t>
            </a:r>
            <a:r>
              <a:rPr lang="en-US" sz="2800" dirty="0" err="1" smtClean="0"/>
              <a:t>chytridiomycosis</a:t>
            </a:r>
            <a:r>
              <a:rPr lang="en-US" sz="2800" dirty="0" smtClean="0"/>
              <a:t>.</a:t>
            </a:r>
          </a:p>
          <a:p>
            <a:pPr>
              <a:defRPr/>
            </a:pPr>
            <a:endParaRPr lang="en-US" sz="2800" dirty="0" smtClean="0"/>
          </a:p>
          <a:p>
            <a:pPr>
              <a:defRPr/>
            </a:pPr>
            <a:r>
              <a:rPr lang="en-US" sz="2800" dirty="0" smtClean="0"/>
              <a:t>The fungus forms a reproductive body called  a zoosporangium and this interferes with respiration and control of water flow and kills adult frogs.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Panamanian Golden frog</a:t>
            </a:r>
            <a:endParaRPr lang="en-US" dirty="0"/>
          </a:p>
        </p:txBody>
      </p:sp>
      <p:pic>
        <p:nvPicPr>
          <p:cNvPr id="5" name="Content Placeholder 4" descr="DSC04281.JPG"/>
          <p:cNvPicPr>
            <a:picLocks noGrp="1" noChangeAspect="1"/>
          </p:cNvPicPr>
          <p:nvPr>
            <p:ph sz="half" idx="1"/>
          </p:nvPr>
        </p:nvPicPr>
        <p:blipFill>
          <a:blip r:embed="rId2" cstate="print"/>
          <a:stretch>
            <a:fillRect/>
          </a:stretch>
        </p:blipFill>
        <p:spPr>
          <a:xfrm>
            <a:off x="304800" y="2390775"/>
            <a:ext cx="4191000" cy="3143250"/>
          </a:xfrm>
        </p:spPr>
      </p:pic>
      <p:pic>
        <p:nvPicPr>
          <p:cNvPr id="1027" name="Picture 3" descr="E:\last pictures\DSC04282.JPG"/>
          <p:cNvPicPr>
            <a:picLocks noChangeAspect="1" noChangeArrowheads="1"/>
          </p:cNvPicPr>
          <p:nvPr/>
        </p:nvPicPr>
        <p:blipFill>
          <a:blip r:embed="rId3" cstate="print"/>
          <a:srcRect/>
          <a:stretch>
            <a:fillRect/>
          </a:stretch>
        </p:blipFill>
        <p:spPr bwMode="auto">
          <a:xfrm>
            <a:off x="4622800" y="2590800"/>
            <a:ext cx="4521200" cy="3390900"/>
          </a:xfrm>
          <a:prstGeom prst="rect">
            <a:avLst/>
          </a:prstGeom>
          <a:noFill/>
        </p:spPr>
      </p:pic>
      <p:sp>
        <p:nvSpPr>
          <p:cNvPr id="12" name="Content Placeholder 11"/>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DSC05247.JPG"/>
          <p:cNvPicPr>
            <a:picLocks noGrp="1" noChangeAspect="1"/>
          </p:cNvPicPr>
          <p:nvPr>
            <p:ph sz="half" idx="2"/>
          </p:nvPr>
        </p:nvPicPr>
        <p:blipFill>
          <a:blip r:embed="rId2" cstate="print"/>
          <a:stretch>
            <a:fillRect/>
          </a:stretch>
        </p:blipFill>
        <p:spPr>
          <a:xfrm>
            <a:off x="4064000" y="3048000"/>
            <a:ext cx="5080000" cy="3810000"/>
          </a:xfrm>
        </p:spPr>
      </p:pic>
      <p:pic>
        <p:nvPicPr>
          <p:cNvPr id="7" name="Content Placeholder 6" descr="DSC05243.JPG"/>
          <p:cNvPicPr>
            <a:picLocks noGrp="1" noChangeAspect="1"/>
          </p:cNvPicPr>
          <p:nvPr>
            <p:ph sz="half" idx="1"/>
          </p:nvPr>
        </p:nvPicPr>
        <p:blipFill>
          <a:blip r:embed="rId3" cstate="print"/>
          <a:stretch>
            <a:fillRect/>
          </a:stretch>
        </p:blipFill>
        <p:spPr>
          <a:xfrm>
            <a:off x="4419600" y="0"/>
            <a:ext cx="4343400" cy="3257550"/>
          </a:xfrm>
        </p:spPr>
      </p:pic>
      <p:pic>
        <p:nvPicPr>
          <p:cNvPr id="5" name="Picture 4"/>
          <p:cNvPicPr/>
          <p:nvPr/>
        </p:nvPicPr>
        <p:blipFill>
          <a:blip r:embed="rId4" cstate="print"/>
          <a:srcRect/>
          <a:stretch>
            <a:fillRect/>
          </a:stretch>
        </p:blipFill>
        <p:spPr bwMode="auto">
          <a:xfrm>
            <a:off x="381000" y="914400"/>
            <a:ext cx="2962275"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lstStyle/>
          <a:p>
            <a:pPr eaLnBrk="1" hangingPunct="1">
              <a:defRPr/>
            </a:pPr>
            <a:r>
              <a:rPr lang="en-US" smtClean="0"/>
              <a:t>Disease</a:t>
            </a:r>
          </a:p>
        </p:txBody>
      </p:sp>
      <p:sp>
        <p:nvSpPr>
          <p:cNvPr id="776195" name="Rectangle 3"/>
          <p:cNvSpPr>
            <a:spLocks noGrp="1" noChangeArrowheads="1"/>
          </p:cNvSpPr>
          <p:nvPr>
            <p:ph type="body" idx="1"/>
          </p:nvPr>
        </p:nvSpPr>
        <p:spPr>
          <a:xfrm>
            <a:off x="0" y="1600200"/>
            <a:ext cx="5257800" cy="4525963"/>
          </a:xfrm>
        </p:spPr>
        <p:txBody>
          <a:bodyPr>
            <a:normAutofit fontScale="92500" lnSpcReduction="20000"/>
          </a:bodyPr>
          <a:lstStyle/>
          <a:p>
            <a:pPr eaLnBrk="1" hangingPunct="1">
              <a:lnSpc>
                <a:spcPct val="90000"/>
              </a:lnSpc>
              <a:defRPr/>
            </a:pPr>
            <a:r>
              <a:rPr lang="en-US" sz="2800" dirty="0" smtClean="0"/>
              <a:t>Infected tadpoles appear to survive, but grow slower than uninfected individuals.</a:t>
            </a:r>
          </a:p>
          <a:p>
            <a:pPr eaLnBrk="1" hangingPunct="1">
              <a:lnSpc>
                <a:spcPct val="90000"/>
              </a:lnSpc>
              <a:defRPr/>
            </a:pPr>
            <a:endParaRPr lang="en-US" sz="2800" dirty="0" smtClean="0"/>
          </a:p>
          <a:p>
            <a:pPr eaLnBrk="1" hangingPunct="1">
              <a:lnSpc>
                <a:spcPct val="90000"/>
              </a:lnSpc>
              <a:defRPr/>
            </a:pPr>
            <a:r>
              <a:rPr lang="en-US" sz="2800" dirty="0" smtClean="0"/>
              <a:t>The fungus appears to have originated in African Clawed frogs, which are resistant to it.  </a:t>
            </a:r>
          </a:p>
          <a:p>
            <a:pPr eaLnBrk="1" hangingPunct="1">
              <a:lnSpc>
                <a:spcPct val="90000"/>
              </a:lnSpc>
              <a:defRPr/>
            </a:pPr>
            <a:endParaRPr lang="en-US" sz="2800" dirty="0" smtClean="0"/>
          </a:p>
          <a:p>
            <a:pPr eaLnBrk="1" hangingPunct="1">
              <a:lnSpc>
                <a:spcPct val="90000"/>
              </a:lnSpc>
              <a:defRPr/>
            </a:pPr>
            <a:r>
              <a:rPr lang="en-US" sz="2800" dirty="0" smtClean="0"/>
              <a:t>African clawed frogs have been used extensively worldwide in lab work and many escaped or were released into the wild bringing the fungus with them.</a:t>
            </a:r>
          </a:p>
        </p:txBody>
      </p:sp>
      <p:pic>
        <p:nvPicPr>
          <p:cNvPr id="2050" name="Picture 2" descr="http://www.columbia.edu/itc/cerc/danoff-burg/invasion_bio/inv_spp_summ/xenopuslaevis.jpg"/>
          <p:cNvPicPr>
            <a:picLocks noChangeAspect="1" noChangeArrowheads="1"/>
          </p:cNvPicPr>
          <p:nvPr/>
        </p:nvPicPr>
        <p:blipFill>
          <a:blip r:embed="rId2" cstate="print"/>
          <a:srcRect/>
          <a:stretch>
            <a:fillRect/>
          </a:stretch>
        </p:blipFill>
        <p:spPr bwMode="auto">
          <a:xfrm>
            <a:off x="5430456" y="2133600"/>
            <a:ext cx="3713544" cy="2514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Line 2"/>
          <p:cNvSpPr>
            <a:spLocks noChangeShapeType="1"/>
          </p:cNvSpPr>
          <p:nvPr/>
        </p:nvSpPr>
        <p:spPr bwMode="auto">
          <a:xfrm>
            <a:off x="1058333" y="609600"/>
            <a:ext cx="6915856" cy="1588"/>
          </a:xfrm>
          <a:prstGeom prst="line">
            <a:avLst/>
          </a:prstGeom>
          <a:noFill/>
          <a:ln w="25400">
            <a:solidFill>
              <a:schemeClr val="tx2"/>
            </a:solidFill>
            <a:round/>
            <a:headEnd/>
            <a:tailEnd/>
          </a:ln>
          <a:effectLst/>
        </p:spPr>
        <p:txBody>
          <a:bodyPr/>
          <a:lstStyle/>
          <a:p>
            <a:endParaRPr lang="en-US"/>
          </a:p>
        </p:txBody>
      </p:sp>
      <p:sp>
        <p:nvSpPr>
          <p:cNvPr id="310275" name="Text Box 3"/>
          <p:cNvSpPr txBox="1">
            <a:spLocks noChangeArrowheads="1"/>
          </p:cNvSpPr>
          <p:nvPr/>
        </p:nvSpPr>
        <p:spPr bwMode="auto">
          <a:xfrm>
            <a:off x="7088012" y="5116514"/>
            <a:ext cx="1960033" cy="579437"/>
          </a:xfrm>
          <a:prstGeom prst="rect">
            <a:avLst/>
          </a:prstGeom>
          <a:noFill/>
          <a:ln w="9525">
            <a:noFill/>
            <a:miter lim="800000"/>
            <a:headEnd/>
            <a:tailEnd/>
          </a:ln>
          <a:effectLst/>
        </p:spPr>
        <p:txBody>
          <a:bodyPr>
            <a:spAutoFit/>
          </a:bodyPr>
          <a:lstStyle/>
          <a:p>
            <a:endParaRPr lang="en-US" sz="3200" b="0" i="0">
              <a:effectLst>
                <a:outerShdw blurRad="38100" dist="38100" dir="2700000" algn="tl">
                  <a:srgbClr val="000000"/>
                </a:outerShdw>
              </a:effectLst>
            </a:endParaRPr>
          </a:p>
        </p:txBody>
      </p:sp>
      <p:sp>
        <p:nvSpPr>
          <p:cNvPr id="310276" name="Rectangle 4"/>
          <p:cNvSpPr>
            <a:spLocks noChangeArrowheads="1"/>
          </p:cNvSpPr>
          <p:nvPr/>
        </p:nvSpPr>
        <p:spPr bwMode="auto">
          <a:xfrm>
            <a:off x="677333" y="-207963"/>
            <a:ext cx="7823200" cy="1046163"/>
          </a:xfrm>
          <a:prstGeom prst="rect">
            <a:avLst/>
          </a:prstGeom>
          <a:noFill/>
          <a:ln w="9525">
            <a:noFill/>
            <a:miter lim="800000"/>
            <a:headEnd/>
            <a:tailEnd/>
          </a:ln>
          <a:effectLst/>
        </p:spPr>
        <p:txBody>
          <a:bodyPr anchor="ctr"/>
          <a:lstStyle/>
          <a:p>
            <a:pPr algn="ctr"/>
            <a:r>
              <a:rPr lang="en-US" sz="3200" i="0" dirty="0" smtClean="0">
                <a:solidFill>
                  <a:schemeClr val="tx2"/>
                </a:solidFill>
                <a:effectLst>
                  <a:outerShdw blurRad="38100" dist="38100" dir="2700000" algn="tl">
                    <a:srgbClr val="000000"/>
                  </a:outerShdw>
                </a:effectLst>
              </a:rPr>
              <a:t>From Costa Rica to Panama </a:t>
            </a:r>
            <a:endParaRPr lang="en-US" sz="3200" i="0" dirty="0">
              <a:solidFill>
                <a:schemeClr val="tx2"/>
              </a:solidFill>
              <a:effectLst>
                <a:outerShdw blurRad="38100" dist="38100" dir="2700000" algn="tl">
                  <a:srgbClr val="000000"/>
                </a:outerShdw>
              </a:effectLst>
              <a:cs typeface="Times New Roman" pitchFamily="18" charset="0"/>
            </a:endParaRPr>
          </a:p>
        </p:txBody>
      </p:sp>
      <p:pic>
        <p:nvPicPr>
          <p:cNvPr id="310294" name="Picture 22"/>
          <p:cNvPicPr>
            <a:picLocks noChangeAspect="1" noChangeArrowheads="1"/>
          </p:cNvPicPr>
          <p:nvPr/>
        </p:nvPicPr>
        <p:blipFill>
          <a:blip r:embed="rId2" cstate="print"/>
          <a:srcRect/>
          <a:stretch>
            <a:fillRect/>
          </a:stretch>
        </p:blipFill>
        <p:spPr bwMode="auto">
          <a:xfrm>
            <a:off x="778933" y="609600"/>
            <a:ext cx="7653867" cy="6248400"/>
          </a:xfrm>
          <a:prstGeom prst="rect">
            <a:avLst/>
          </a:prstGeom>
          <a:noFill/>
          <a:ln w="38100">
            <a:solidFill>
              <a:schemeClr val="bg2"/>
            </a:solidFill>
            <a:miter lim="800000"/>
            <a:headEnd/>
            <a:tailEnd/>
          </a:ln>
        </p:spPr>
      </p:pic>
      <p:sp>
        <p:nvSpPr>
          <p:cNvPr id="310300" name="Freeform 28"/>
          <p:cNvSpPr>
            <a:spLocks/>
          </p:cNvSpPr>
          <p:nvPr/>
        </p:nvSpPr>
        <p:spPr bwMode="auto">
          <a:xfrm>
            <a:off x="4097867" y="1600200"/>
            <a:ext cx="3183467" cy="1270000"/>
          </a:xfrm>
          <a:custGeom>
            <a:avLst/>
            <a:gdLst/>
            <a:ahLst/>
            <a:cxnLst>
              <a:cxn ang="0">
                <a:pos x="0" y="0"/>
              </a:cxn>
              <a:cxn ang="0">
                <a:pos x="960" y="672"/>
              </a:cxn>
              <a:cxn ang="0">
                <a:pos x="2256" y="768"/>
              </a:cxn>
            </a:cxnLst>
            <a:rect l="0" t="0" r="r" b="b"/>
            <a:pathLst>
              <a:path w="2256" h="800">
                <a:moveTo>
                  <a:pt x="0" y="0"/>
                </a:moveTo>
                <a:cubicBezTo>
                  <a:pt x="292" y="272"/>
                  <a:pt x="584" y="544"/>
                  <a:pt x="960" y="672"/>
                </a:cubicBezTo>
                <a:cubicBezTo>
                  <a:pt x="1336" y="800"/>
                  <a:pt x="2040" y="752"/>
                  <a:pt x="2256" y="768"/>
                </a:cubicBezTo>
              </a:path>
            </a:pathLst>
          </a:custGeom>
          <a:noFill/>
          <a:ln w="38100">
            <a:solidFill>
              <a:schemeClr val="tx1"/>
            </a:solidFill>
            <a:round/>
            <a:headEnd/>
            <a:tailEnd/>
          </a:ln>
          <a:effectLst/>
        </p:spPr>
        <p:txBody>
          <a:bodyPr wrap="none" anchor="ctr"/>
          <a:lstStyle/>
          <a:p>
            <a:endParaRPr lang="en-US"/>
          </a:p>
        </p:txBody>
      </p:sp>
      <p:sp>
        <p:nvSpPr>
          <p:cNvPr id="310301" name="Text Box 29"/>
          <p:cNvSpPr txBox="1">
            <a:spLocks noChangeArrowheads="1"/>
          </p:cNvSpPr>
          <p:nvPr/>
        </p:nvSpPr>
        <p:spPr bwMode="auto">
          <a:xfrm>
            <a:off x="5370689" y="1173164"/>
            <a:ext cx="2143536" cy="553998"/>
          </a:xfrm>
          <a:prstGeom prst="rect">
            <a:avLst/>
          </a:prstGeom>
          <a:noFill/>
          <a:ln w="9525">
            <a:noFill/>
            <a:miter lim="800000"/>
            <a:headEnd/>
            <a:tailEnd/>
          </a:ln>
          <a:effectLst/>
        </p:spPr>
        <p:txBody>
          <a:bodyPr wrap="none">
            <a:spAutoFit/>
          </a:bodyPr>
          <a:lstStyle/>
          <a:p>
            <a:pPr eaLnBrk="0" hangingPunct="0"/>
            <a:r>
              <a:rPr lang="en-US" sz="3000" i="0">
                <a:effectLst/>
                <a:latin typeface="Lucida Bright" pitchFamily="18" charset="0"/>
              </a:rPr>
              <a:t>~28 km/yr</a:t>
            </a:r>
          </a:p>
        </p:txBody>
      </p:sp>
      <p:sp>
        <p:nvSpPr>
          <p:cNvPr id="310302" name="Line 30"/>
          <p:cNvSpPr>
            <a:spLocks noChangeShapeType="1"/>
          </p:cNvSpPr>
          <p:nvPr/>
        </p:nvSpPr>
        <p:spPr bwMode="auto">
          <a:xfrm flipH="1">
            <a:off x="7010400" y="2819400"/>
            <a:ext cx="270933" cy="228600"/>
          </a:xfrm>
          <a:prstGeom prst="line">
            <a:avLst/>
          </a:prstGeom>
          <a:noFill/>
          <a:ln w="38100">
            <a:solidFill>
              <a:schemeClr val="tx1"/>
            </a:solidFill>
            <a:round/>
            <a:headEnd/>
            <a:tailEnd/>
          </a:ln>
          <a:effectLst/>
        </p:spPr>
        <p:txBody>
          <a:bodyPr wrap="none" anchor="ctr"/>
          <a:lstStyle/>
          <a:p>
            <a:endParaRPr lang="en-US"/>
          </a:p>
        </p:txBody>
      </p:sp>
      <p:sp>
        <p:nvSpPr>
          <p:cNvPr id="310303" name="Line 31"/>
          <p:cNvSpPr>
            <a:spLocks noChangeShapeType="1"/>
          </p:cNvSpPr>
          <p:nvPr/>
        </p:nvSpPr>
        <p:spPr bwMode="auto">
          <a:xfrm>
            <a:off x="7010400" y="2590800"/>
            <a:ext cx="270933" cy="228600"/>
          </a:xfrm>
          <a:prstGeom prst="line">
            <a:avLst/>
          </a:prstGeom>
          <a:noFill/>
          <a:ln w="38100">
            <a:solidFill>
              <a:schemeClr val="tx1"/>
            </a:solidFill>
            <a:round/>
            <a:headEnd/>
            <a:tailEnd/>
          </a:ln>
          <a:effectLst/>
        </p:spPr>
        <p:txBody>
          <a:bodyPr wrap="none" anchor="ctr"/>
          <a:lstStyle/>
          <a:p>
            <a:endParaRPr lang="en-US"/>
          </a:p>
        </p:txBody>
      </p:sp>
      <p:sp>
        <p:nvSpPr>
          <p:cNvPr id="310310" name="AutoShape 38"/>
          <p:cNvSpPr>
            <a:spLocks noChangeArrowheads="1"/>
          </p:cNvSpPr>
          <p:nvPr/>
        </p:nvSpPr>
        <p:spPr bwMode="auto">
          <a:xfrm>
            <a:off x="5791200" y="2286000"/>
            <a:ext cx="2167467" cy="533400"/>
          </a:xfrm>
          <a:prstGeom prst="rightArrow">
            <a:avLst>
              <a:gd name="adj1" fmla="val 50000"/>
              <a:gd name="adj2" fmla="val 114286"/>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Line 2"/>
          <p:cNvSpPr>
            <a:spLocks noChangeShapeType="1"/>
          </p:cNvSpPr>
          <p:nvPr/>
        </p:nvSpPr>
        <p:spPr bwMode="auto">
          <a:xfrm>
            <a:off x="1058333" y="609600"/>
            <a:ext cx="6915856" cy="1588"/>
          </a:xfrm>
          <a:prstGeom prst="line">
            <a:avLst/>
          </a:prstGeom>
          <a:noFill/>
          <a:ln w="25400">
            <a:solidFill>
              <a:schemeClr val="tx2"/>
            </a:solidFill>
            <a:round/>
            <a:headEnd/>
            <a:tailEnd/>
          </a:ln>
          <a:effectLst/>
        </p:spPr>
        <p:txBody>
          <a:bodyPr/>
          <a:lstStyle/>
          <a:p>
            <a:endParaRPr lang="en-US"/>
          </a:p>
        </p:txBody>
      </p:sp>
      <p:sp>
        <p:nvSpPr>
          <p:cNvPr id="312323" name="Text Box 3"/>
          <p:cNvSpPr txBox="1">
            <a:spLocks noChangeArrowheads="1"/>
          </p:cNvSpPr>
          <p:nvPr/>
        </p:nvSpPr>
        <p:spPr bwMode="auto">
          <a:xfrm>
            <a:off x="7088012" y="5116514"/>
            <a:ext cx="1960033" cy="579437"/>
          </a:xfrm>
          <a:prstGeom prst="rect">
            <a:avLst/>
          </a:prstGeom>
          <a:noFill/>
          <a:ln w="9525">
            <a:noFill/>
            <a:miter lim="800000"/>
            <a:headEnd/>
            <a:tailEnd/>
          </a:ln>
          <a:effectLst/>
        </p:spPr>
        <p:txBody>
          <a:bodyPr>
            <a:spAutoFit/>
          </a:bodyPr>
          <a:lstStyle/>
          <a:p>
            <a:endParaRPr lang="en-US" sz="3200" b="0" i="0">
              <a:effectLst>
                <a:outerShdw blurRad="38100" dist="38100" dir="2700000" algn="tl">
                  <a:srgbClr val="000000"/>
                </a:outerShdw>
              </a:effectLst>
            </a:endParaRPr>
          </a:p>
        </p:txBody>
      </p:sp>
      <p:sp>
        <p:nvSpPr>
          <p:cNvPr id="312324" name="Rectangle 4"/>
          <p:cNvSpPr>
            <a:spLocks noChangeArrowheads="1"/>
          </p:cNvSpPr>
          <p:nvPr/>
        </p:nvSpPr>
        <p:spPr bwMode="auto">
          <a:xfrm>
            <a:off x="643467" y="-228600"/>
            <a:ext cx="7823200" cy="1046163"/>
          </a:xfrm>
          <a:prstGeom prst="rect">
            <a:avLst/>
          </a:prstGeom>
          <a:noFill/>
          <a:ln w="9525">
            <a:noFill/>
            <a:miter lim="800000"/>
            <a:headEnd/>
            <a:tailEnd/>
          </a:ln>
          <a:effectLst/>
        </p:spPr>
        <p:txBody>
          <a:bodyPr anchor="ctr"/>
          <a:lstStyle/>
          <a:p>
            <a:pPr algn="ctr"/>
            <a:r>
              <a:rPr lang="en-US" i="0">
                <a:solidFill>
                  <a:schemeClr val="tx2"/>
                </a:solidFill>
                <a:effectLst>
                  <a:outerShdw blurRad="38100" dist="38100" dir="2700000" algn="tl">
                    <a:srgbClr val="000000"/>
                  </a:outerShdw>
                </a:effectLst>
              </a:rPr>
              <a:t>El Efecto del Hongo en Panam</a:t>
            </a:r>
            <a:r>
              <a:rPr lang="en-US" i="0">
                <a:solidFill>
                  <a:schemeClr val="tx2"/>
                </a:solidFill>
                <a:effectLst>
                  <a:outerShdw blurRad="38100" dist="38100" dir="2700000" algn="tl">
                    <a:srgbClr val="000000"/>
                  </a:outerShdw>
                </a:effectLst>
                <a:cs typeface="Times New Roman" pitchFamily="18" charset="0"/>
              </a:rPr>
              <a:t>á</a:t>
            </a:r>
            <a:endParaRPr lang="en-US" sz="5400" i="0">
              <a:solidFill>
                <a:schemeClr val="tx2"/>
              </a:solidFill>
              <a:effectLst>
                <a:outerShdw blurRad="38100" dist="38100" dir="2700000" algn="tl">
                  <a:srgbClr val="000000"/>
                </a:outerShdw>
              </a:effectLst>
              <a:cs typeface="Times New Roman" pitchFamily="18" charset="0"/>
            </a:endParaRPr>
          </a:p>
        </p:txBody>
      </p:sp>
      <p:sp>
        <p:nvSpPr>
          <p:cNvPr id="312325" name="Text Box 5"/>
          <p:cNvSpPr txBox="1">
            <a:spLocks noChangeArrowheads="1"/>
          </p:cNvSpPr>
          <p:nvPr/>
        </p:nvSpPr>
        <p:spPr bwMode="auto">
          <a:xfrm>
            <a:off x="711200" y="685801"/>
            <a:ext cx="8195733" cy="646331"/>
          </a:xfrm>
          <a:prstGeom prst="rect">
            <a:avLst/>
          </a:prstGeom>
          <a:noFill/>
          <a:ln w="9525">
            <a:noFill/>
            <a:miter lim="800000"/>
            <a:headEnd/>
            <a:tailEnd/>
          </a:ln>
          <a:effectLst/>
        </p:spPr>
        <p:txBody>
          <a:bodyPr>
            <a:spAutoFit/>
          </a:bodyPr>
          <a:lstStyle/>
          <a:p>
            <a:pPr algn="ctr"/>
            <a:r>
              <a:rPr lang="en-US">
                <a:effectLst>
                  <a:outerShdw blurRad="38100" dist="38100" dir="2700000" algn="tl">
                    <a:srgbClr val="000000"/>
                  </a:outerShdw>
                </a:effectLst>
              </a:rPr>
              <a:t>Un campo sin ranas y sapos……..</a:t>
            </a:r>
          </a:p>
          <a:p>
            <a:endParaRPr lang="en-US">
              <a:effectLst>
                <a:outerShdw blurRad="38100" dist="38100" dir="2700000" algn="tl">
                  <a:srgbClr val="000000"/>
                </a:outerShdw>
              </a:effectLst>
            </a:endParaRPr>
          </a:p>
        </p:txBody>
      </p:sp>
      <p:pic>
        <p:nvPicPr>
          <p:cNvPr id="312326" name="Picture 6" descr="Atelopus varius"/>
          <p:cNvPicPr>
            <a:picLocks noChangeAspect="1" noChangeArrowheads="1"/>
          </p:cNvPicPr>
          <p:nvPr/>
        </p:nvPicPr>
        <p:blipFill>
          <a:blip r:embed="rId2" cstate="print"/>
          <a:srcRect l="33708" t="20000" r="11928"/>
          <a:stretch>
            <a:fillRect/>
          </a:stretch>
        </p:blipFill>
        <p:spPr bwMode="auto">
          <a:xfrm>
            <a:off x="6299200" y="3717926"/>
            <a:ext cx="2607733" cy="2911475"/>
          </a:xfrm>
          <a:prstGeom prst="rect">
            <a:avLst/>
          </a:prstGeom>
          <a:noFill/>
          <a:ln w="31750">
            <a:solidFill>
              <a:schemeClr val="bg2"/>
            </a:solidFill>
            <a:miter lim="800000"/>
            <a:headEnd/>
            <a:tailEnd/>
          </a:ln>
        </p:spPr>
      </p:pic>
      <p:pic>
        <p:nvPicPr>
          <p:cNvPr id="312327" name="Picture 7"/>
          <p:cNvPicPr>
            <a:picLocks noChangeAspect="1" noChangeArrowheads="1"/>
          </p:cNvPicPr>
          <p:nvPr/>
        </p:nvPicPr>
        <p:blipFill>
          <a:blip r:embed="rId3" cstate="print"/>
          <a:srcRect/>
          <a:stretch>
            <a:fillRect/>
          </a:stretch>
        </p:blipFill>
        <p:spPr bwMode="auto">
          <a:xfrm>
            <a:off x="237067" y="1524001"/>
            <a:ext cx="5689600" cy="4799013"/>
          </a:xfrm>
          <a:prstGeom prst="rect">
            <a:avLst/>
          </a:prstGeom>
          <a:noFill/>
          <a:ln w="50800">
            <a:solidFill>
              <a:schemeClr val="bg2"/>
            </a:solidFill>
            <a:miter lim="800000"/>
            <a:headEnd/>
            <a:tailEnd/>
          </a:ln>
        </p:spPr>
      </p:pic>
      <p:pic>
        <p:nvPicPr>
          <p:cNvPr id="32770" name="Picture 2" descr="http://atomicfish.smugmug.com/Competitions/2005-Western-Fair-Photo/P1060695-1/35673995_uxyZi-S-1.jpg"/>
          <p:cNvPicPr>
            <a:picLocks noChangeAspect="1" noChangeArrowheads="1"/>
          </p:cNvPicPr>
          <p:nvPr/>
        </p:nvPicPr>
        <p:blipFill>
          <a:blip r:embed="rId4" cstate="print"/>
          <a:srcRect/>
          <a:stretch>
            <a:fillRect/>
          </a:stretch>
        </p:blipFill>
        <p:spPr bwMode="auto">
          <a:xfrm>
            <a:off x="6019800" y="1143000"/>
            <a:ext cx="3124200" cy="2499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with the Panamanian government </a:t>
            </a:r>
            <a:endParaRPr lang="en-US" dirty="0"/>
          </a:p>
        </p:txBody>
      </p:sp>
      <p:pic>
        <p:nvPicPr>
          <p:cNvPr id="5" name="Content Placeholder 4" descr="DSC03308.JPG"/>
          <p:cNvPicPr>
            <a:picLocks noGrp="1" noChangeAspect="1"/>
          </p:cNvPicPr>
          <p:nvPr>
            <p:ph sz="half" idx="1"/>
          </p:nvPr>
        </p:nvPicPr>
        <p:blipFill>
          <a:blip r:embed="rId2" cstate="print"/>
          <a:stretch>
            <a:fillRect/>
          </a:stretch>
        </p:blipFill>
        <p:spPr>
          <a:xfrm>
            <a:off x="304800" y="1295400"/>
            <a:ext cx="4419600" cy="3316758"/>
          </a:xfrm>
        </p:spPr>
      </p:pic>
      <p:pic>
        <p:nvPicPr>
          <p:cNvPr id="6" name="Content Placeholder 5" descr="DSC03316.JPG"/>
          <p:cNvPicPr>
            <a:picLocks noGrp="1" noChangeAspect="1"/>
          </p:cNvPicPr>
          <p:nvPr>
            <p:ph sz="half" idx="2"/>
          </p:nvPr>
        </p:nvPicPr>
        <p:blipFill>
          <a:blip r:embed="rId3" cstate="print"/>
          <a:stretch>
            <a:fillRect/>
          </a:stretch>
        </p:blipFill>
        <p:spPr>
          <a:xfrm>
            <a:off x="4470400" y="3352801"/>
            <a:ext cx="4673600" cy="3505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Media</a:t>
            </a:r>
            <a:endParaRPr lang="en-US" dirty="0"/>
          </a:p>
        </p:txBody>
      </p:sp>
      <p:pic>
        <p:nvPicPr>
          <p:cNvPr id="7" name="Content Placeholder 6" descr="DSC04645.JPG"/>
          <p:cNvPicPr>
            <a:picLocks noGrp="1" noChangeAspect="1"/>
          </p:cNvPicPr>
          <p:nvPr>
            <p:ph sz="half" idx="1"/>
          </p:nvPr>
        </p:nvPicPr>
        <p:blipFill>
          <a:blip r:embed="rId2" cstate="print"/>
          <a:stretch>
            <a:fillRect/>
          </a:stretch>
        </p:blipFill>
        <p:spPr>
          <a:xfrm>
            <a:off x="228600" y="2514600"/>
            <a:ext cx="4559992" cy="3419994"/>
          </a:xfrm>
        </p:spPr>
      </p:pic>
      <p:pic>
        <p:nvPicPr>
          <p:cNvPr id="8" name="Content Placeholder 7" descr="DSC04646.JPG"/>
          <p:cNvPicPr>
            <a:picLocks noGrp="1" noChangeAspect="1"/>
          </p:cNvPicPr>
          <p:nvPr>
            <p:ph sz="half" idx="2"/>
          </p:nvPr>
        </p:nvPicPr>
        <p:blipFill>
          <a:blip r:embed="rId3" cstate="print"/>
          <a:stretch>
            <a:fillRect/>
          </a:stretch>
        </p:blipFill>
        <p:spPr>
          <a:xfrm rot="16200000">
            <a:off x="3855952" y="1503449"/>
            <a:ext cx="5118792" cy="383909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leg </a:t>
            </a:r>
            <a:endParaRPr lang="en-US" dirty="0"/>
          </a:p>
        </p:txBody>
      </p:sp>
      <p:sp>
        <p:nvSpPr>
          <p:cNvPr id="3" name="Content Placeholder 2"/>
          <p:cNvSpPr>
            <a:spLocks noGrp="1"/>
          </p:cNvSpPr>
          <p:nvPr>
            <p:ph idx="1"/>
          </p:nvPr>
        </p:nvSpPr>
        <p:spPr/>
        <p:txBody>
          <a:bodyPr>
            <a:normAutofit lnSpcReduction="10000"/>
          </a:bodyPr>
          <a:lstStyle/>
          <a:p>
            <a:r>
              <a:rPr lang="en-US" dirty="0" smtClean="0"/>
              <a:t>In amphibians bacterial infections are commonly caused by gram-negative bacteria, such as </a:t>
            </a:r>
            <a:r>
              <a:rPr lang="en-US" dirty="0" err="1" smtClean="0"/>
              <a:t>Aeromonas</a:t>
            </a:r>
            <a:r>
              <a:rPr lang="en-US" dirty="0" smtClean="0"/>
              <a:t>, Pseudomonas, Proteus, and E. coli. </a:t>
            </a:r>
          </a:p>
          <a:p>
            <a:r>
              <a:rPr lang="en-US" dirty="0" smtClean="0"/>
              <a:t>Poor husbandry, (e.g., overcrowding, poor water quality, inappropriate cage design or setup, spoiled food, exposure to toxins such as pesticides) may allow one of these bacteria to overwhelm amphibian's immunologic defenses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842248" cy="841248"/>
          </a:xfrm>
        </p:spPr>
        <p:txBody>
          <a:bodyPr>
            <a:normAutofit fontScale="90000"/>
          </a:bodyPr>
          <a:lstStyle/>
          <a:p>
            <a:r>
              <a:rPr lang="en-US" dirty="0" smtClean="0"/>
              <a:t>Rescue                                               Volunteers </a:t>
            </a:r>
            <a:endParaRPr lang="en-US" dirty="0"/>
          </a:p>
        </p:txBody>
      </p:sp>
      <p:pic>
        <p:nvPicPr>
          <p:cNvPr id="7" name="Content Placeholder 6" descr="a442re2.jpg"/>
          <p:cNvPicPr>
            <a:picLocks noGrp="1" noChangeAspect="1"/>
          </p:cNvPicPr>
          <p:nvPr>
            <p:ph sz="half" idx="1"/>
          </p:nvPr>
        </p:nvPicPr>
        <p:blipFill>
          <a:blip r:embed="rId2" cstate="print"/>
          <a:stretch>
            <a:fillRect/>
          </a:stretch>
        </p:blipFill>
        <p:spPr>
          <a:xfrm>
            <a:off x="0" y="2006600"/>
            <a:ext cx="2590800" cy="3454400"/>
          </a:xfrm>
        </p:spPr>
      </p:pic>
      <p:pic>
        <p:nvPicPr>
          <p:cNvPr id="8" name="Content Placeholder 7" descr="a2e9re2.jpg"/>
          <p:cNvPicPr>
            <a:picLocks noGrp="1" noChangeAspect="1"/>
          </p:cNvPicPr>
          <p:nvPr>
            <p:ph sz="half" idx="2"/>
          </p:nvPr>
        </p:nvPicPr>
        <p:blipFill>
          <a:blip r:embed="rId3" cstate="print"/>
          <a:stretch>
            <a:fillRect/>
          </a:stretch>
        </p:blipFill>
        <p:spPr>
          <a:xfrm>
            <a:off x="6324600" y="1676400"/>
            <a:ext cx="2819400" cy="3759200"/>
          </a:xfrm>
        </p:spPr>
      </p:pic>
      <p:pic>
        <p:nvPicPr>
          <p:cNvPr id="9" name="Content Placeholder 4" descr="19c9re2.jpg"/>
          <p:cNvPicPr>
            <a:picLocks noChangeAspect="1"/>
          </p:cNvPicPr>
          <p:nvPr/>
        </p:nvPicPr>
        <p:blipFill>
          <a:blip r:embed="rId4" cstate="print"/>
          <a:stretch>
            <a:fillRect/>
          </a:stretch>
        </p:blipFill>
        <p:spPr>
          <a:xfrm>
            <a:off x="2362200" y="0"/>
            <a:ext cx="4038600" cy="3028950"/>
          </a:xfrm>
          <a:prstGeom prst="rect">
            <a:avLst/>
          </a:prstGeom>
        </p:spPr>
      </p:pic>
      <p:pic>
        <p:nvPicPr>
          <p:cNvPr id="10" name="Content Placeholder 4" descr="98bare2.jpg"/>
          <p:cNvPicPr>
            <a:picLocks noChangeAspect="1"/>
          </p:cNvPicPr>
          <p:nvPr/>
        </p:nvPicPr>
        <p:blipFill>
          <a:blip r:embed="rId5" cstate="print"/>
          <a:stretch>
            <a:fillRect/>
          </a:stretch>
        </p:blipFill>
        <p:spPr>
          <a:xfrm>
            <a:off x="2514600" y="3962400"/>
            <a:ext cx="4038600" cy="2692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DSC04647.JPG"/>
          <p:cNvPicPr>
            <a:picLocks noGrp="1" noChangeAspect="1"/>
          </p:cNvPicPr>
          <p:nvPr>
            <p:ph sz="half" idx="1"/>
          </p:nvPr>
        </p:nvPicPr>
        <p:blipFill>
          <a:blip r:embed="rId2" cstate="print"/>
          <a:stretch>
            <a:fillRect/>
          </a:stretch>
        </p:blipFill>
        <p:spPr>
          <a:xfrm>
            <a:off x="-228600" y="3438006"/>
            <a:ext cx="4559992" cy="3419994"/>
          </a:xfrm>
        </p:spPr>
      </p:pic>
      <p:pic>
        <p:nvPicPr>
          <p:cNvPr id="8" name="Content Placeholder 7" descr="DSC04649.JPG"/>
          <p:cNvPicPr>
            <a:picLocks noGrp="1" noChangeAspect="1"/>
          </p:cNvPicPr>
          <p:nvPr>
            <p:ph sz="half" idx="2"/>
          </p:nvPr>
        </p:nvPicPr>
        <p:blipFill>
          <a:blip r:embed="rId3" cstate="print"/>
          <a:stretch>
            <a:fillRect/>
          </a:stretch>
        </p:blipFill>
        <p:spPr>
          <a:xfrm>
            <a:off x="4267200" y="304800"/>
            <a:ext cx="4876800" cy="3657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descr="DSC04652.JPG"/>
          <p:cNvPicPr>
            <a:picLocks noGrp="1" noChangeAspect="1"/>
          </p:cNvPicPr>
          <p:nvPr>
            <p:ph sz="half" idx="2"/>
          </p:nvPr>
        </p:nvPicPr>
        <p:blipFill>
          <a:blip r:embed="rId2" cstate="print"/>
          <a:stretch>
            <a:fillRect/>
          </a:stretch>
        </p:blipFill>
        <p:spPr>
          <a:xfrm>
            <a:off x="4076008" y="0"/>
            <a:ext cx="5067992" cy="3800994"/>
          </a:xfrm>
        </p:spPr>
      </p:pic>
      <p:pic>
        <p:nvPicPr>
          <p:cNvPr id="5" name="Content Placeholder 6" descr="DSC04653.JPG"/>
          <p:cNvPicPr>
            <a:picLocks noChangeAspect="1"/>
          </p:cNvPicPr>
          <p:nvPr/>
        </p:nvPicPr>
        <p:blipFill>
          <a:blip r:embed="rId3" cstate="print"/>
          <a:stretch>
            <a:fillRect/>
          </a:stretch>
        </p:blipFill>
        <p:spPr>
          <a:xfrm>
            <a:off x="4648200" y="3771901"/>
            <a:ext cx="4114800" cy="3086100"/>
          </a:xfrm>
          <a:prstGeom prst="rect">
            <a:avLst/>
          </a:prstGeom>
        </p:spPr>
      </p:pic>
      <p:pic>
        <p:nvPicPr>
          <p:cNvPr id="9" name="Content Placeholder 6" descr="DSC04651.JPG"/>
          <p:cNvPicPr>
            <a:picLocks noGrp="1" noChangeAspect="1"/>
          </p:cNvPicPr>
          <p:nvPr>
            <p:ph sz="half" idx="1"/>
          </p:nvPr>
        </p:nvPicPr>
        <p:blipFill>
          <a:blip r:embed="rId4" cstate="print"/>
          <a:stretch>
            <a:fillRect/>
          </a:stretch>
        </p:blipFill>
        <p:spPr>
          <a:xfrm>
            <a:off x="170767" y="990600"/>
            <a:ext cx="3927407" cy="523494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657.JPG"/>
          <p:cNvPicPr>
            <a:picLocks noGrp="1" noChangeAspect="1"/>
          </p:cNvPicPr>
          <p:nvPr>
            <p:ph sz="half" idx="1"/>
          </p:nvPr>
        </p:nvPicPr>
        <p:blipFill>
          <a:blip r:embed="rId2" cstate="print"/>
          <a:stretch>
            <a:fillRect/>
          </a:stretch>
        </p:blipFill>
        <p:spPr>
          <a:xfrm>
            <a:off x="0" y="0"/>
            <a:ext cx="4039985" cy="3029989"/>
          </a:xfrm>
        </p:spPr>
      </p:pic>
      <p:pic>
        <p:nvPicPr>
          <p:cNvPr id="6" name="Content Placeholder 5" descr="DSC04660.JPG"/>
          <p:cNvPicPr>
            <a:picLocks noGrp="1" noChangeAspect="1"/>
          </p:cNvPicPr>
          <p:nvPr>
            <p:ph sz="half" idx="2"/>
          </p:nvPr>
        </p:nvPicPr>
        <p:blipFill>
          <a:blip r:embed="rId3" cstate="print"/>
          <a:stretch>
            <a:fillRect/>
          </a:stretch>
        </p:blipFill>
        <p:spPr>
          <a:xfrm>
            <a:off x="4038601" y="1371600"/>
            <a:ext cx="5638800" cy="4229100"/>
          </a:xfrm>
        </p:spPr>
      </p:pic>
      <p:pic>
        <p:nvPicPr>
          <p:cNvPr id="7" name="Content Placeholder 7" descr="DSC04655.JPG"/>
          <p:cNvPicPr>
            <a:picLocks noChangeAspect="1"/>
          </p:cNvPicPr>
          <p:nvPr/>
        </p:nvPicPr>
        <p:blipFill>
          <a:blip r:embed="rId4" cstate="print"/>
          <a:stretch>
            <a:fillRect/>
          </a:stretch>
        </p:blipFill>
        <p:spPr>
          <a:xfrm>
            <a:off x="0" y="3828011"/>
            <a:ext cx="4039985" cy="302998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662.JPG"/>
          <p:cNvPicPr>
            <a:picLocks noGrp="1" noChangeAspect="1"/>
          </p:cNvPicPr>
          <p:nvPr>
            <p:ph sz="half" idx="1"/>
          </p:nvPr>
        </p:nvPicPr>
        <p:blipFill>
          <a:blip r:embed="rId2" cstate="print"/>
          <a:stretch>
            <a:fillRect/>
          </a:stretch>
        </p:blipFill>
        <p:spPr>
          <a:xfrm>
            <a:off x="4572000" y="1752600"/>
            <a:ext cx="4572000" cy="3429000"/>
          </a:xfrm>
        </p:spPr>
      </p:pic>
      <p:pic>
        <p:nvPicPr>
          <p:cNvPr id="6" name="Content Placeholder 5" descr="DSC04665.JPG"/>
          <p:cNvPicPr>
            <a:picLocks noGrp="1" noChangeAspect="1"/>
          </p:cNvPicPr>
          <p:nvPr>
            <p:ph sz="half" idx="2"/>
          </p:nvPr>
        </p:nvPicPr>
        <p:blipFill>
          <a:blip r:embed="rId3" cstate="print"/>
          <a:stretch>
            <a:fillRect/>
          </a:stretch>
        </p:blipFill>
        <p:spPr>
          <a:xfrm rot="16200000">
            <a:off x="-774700" y="931487"/>
            <a:ext cx="6197599" cy="4648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672.JPG"/>
          <p:cNvPicPr>
            <a:picLocks noGrp="1" noChangeAspect="1"/>
          </p:cNvPicPr>
          <p:nvPr>
            <p:ph sz="half" idx="1"/>
          </p:nvPr>
        </p:nvPicPr>
        <p:blipFill>
          <a:blip r:embed="rId2" cstate="print"/>
          <a:stretch>
            <a:fillRect/>
          </a:stretch>
        </p:blipFill>
        <p:spPr>
          <a:xfrm>
            <a:off x="-1600200" y="0"/>
            <a:ext cx="5575992" cy="4181994"/>
          </a:xfrm>
        </p:spPr>
      </p:pic>
      <p:pic>
        <p:nvPicPr>
          <p:cNvPr id="6" name="Content Placeholder 5" descr="DSC04677.JPG"/>
          <p:cNvPicPr>
            <a:picLocks noGrp="1" noChangeAspect="1"/>
          </p:cNvPicPr>
          <p:nvPr>
            <p:ph sz="half" idx="2"/>
          </p:nvPr>
        </p:nvPicPr>
        <p:blipFill>
          <a:blip r:embed="rId3" cstate="print"/>
          <a:stretch>
            <a:fillRect/>
          </a:stretch>
        </p:blipFill>
        <p:spPr>
          <a:xfrm>
            <a:off x="3581400" y="-685800"/>
            <a:ext cx="5880793" cy="4410595"/>
          </a:xfrm>
        </p:spPr>
      </p:pic>
      <p:pic>
        <p:nvPicPr>
          <p:cNvPr id="7" name="Content Placeholder 7" descr="816ere2.jpg"/>
          <p:cNvPicPr>
            <a:picLocks noChangeAspect="1"/>
          </p:cNvPicPr>
          <p:nvPr/>
        </p:nvPicPr>
        <p:blipFill>
          <a:blip r:embed="rId4" cstate="print"/>
          <a:stretch>
            <a:fillRect/>
          </a:stretch>
        </p:blipFill>
        <p:spPr>
          <a:xfrm>
            <a:off x="2590800" y="3714750"/>
            <a:ext cx="4191000" cy="31432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679.JPG"/>
          <p:cNvPicPr>
            <a:picLocks noGrp="1" noChangeAspect="1"/>
          </p:cNvPicPr>
          <p:nvPr>
            <p:ph sz="half" idx="1"/>
          </p:nvPr>
        </p:nvPicPr>
        <p:blipFill>
          <a:blip r:embed="rId2" cstate="print"/>
          <a:stretch>
            <a:fillRect/>
          </a:stretch>
        </p:blipFill>
        <p:spPr>
          <a:xfrm>
            <a:off x="0" y="0"/>
            <a:ext cx="5982392" cy="4486794"/>
          </a:xfrm>
        </p:spPr>
      </p:pic>
      <p:pic>
        <p:nvPicPr>
          <p:cNvPr id="6" name="Content Placeholder 5" descr="DSC04681.JPG"/>
          <p:cNvPicPr>
            <a:picLocks noGrp="1" noChangeAspect="1"/>
          </p:cNvPicPr>
          <p:nvPr>
            <p:ph sz="half" idx="2"/>
          </p:nvPr>
        </p:nvPicPr>
        <p:blipFill>
          <a:blip r:embed="rId3" cstate="print"/>
          <a:stretch>
            <a:fillRect/>
          </a:stretch>
        </p:blipFill>
        <p:spPr>
          <a:xfrm>
            <a:off x="4697615" y="3523211"/>
            <a:ext cx="4446385" cy="333478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a:t>
            </a:r>
            <a:endParaRPr lang="en-US" dirty="0"/>
          </a:p>
        </p:txBody>
      </p:sp>
      <p:pic>
        <p:nvPicPr>
          <p:cNvPr id="9" name="Content Placeholder 8" descr="a655re2.jpg"/>
          <p:cNvPicPr>
            <a:picLocks noGrp="1" noChangeAspect="1"/>
          </p:cNvPicPr>
          <p:nvPr>
            <p:ph sz="half" idx="1"/>
          </p:nvPr>
        </p:nvPicPr>
        <p:blipFill>
          <a:blip r:embed="rId2" cstate="print"/>
          <a:stretch>
            <a:fillRect/>
          </a:stretch>
        </p:blipFill>
        <p:spPr>
          <a:xfrm>
            <a:off x="304800" y="2390775"/>
            <a:ext cx="4191000" cy="3143250"/>
          </a:xfrm>
        </p:spPr>
      </p:pic>
      <p:pic>
        <p:nvPicPr>
          <p:cNvPr id="5" name="Content Placeholder 4" descr="cartoon_frog_floating_preserved_md_clr[1]"/>
          <p:cNvPicPr>
            <a:picLocks noGrp="1" noChangeAspect="1" noChangeArrowheads="1" noCrop="1"/>
          </p:cNvPicPr>
          <p:nvPr>
            <p:ph sz="half" idx="2"/>
          </p:nvPr>
        </p:nvPicPr>
        <p:blipFill>
          <a:blip r:embed="rId3" cstate="print"/>
          <a:srcRect/>
          <a:stretch>
            <a:fillRect/>
          </a:stretch>
        </p:blipFill>
        <p:spPr bwMode="auto">
          <a:xfrm>
            <a:off x="4991100" y="2133600"/>
            <a:ext cx="415290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310fre2.jpg"/>
          <p:cNvPicPr>
            <a:picLocks noGrp="1" noChangeAspect="1"/>
          </p:cNvPicPr>
          <p:nvPr>
            <p:ph sz="half" idx="1"/>
          </p:nvPr>
        </p:nvPicPr>
        <p:blipFill>
          <a:blip r:embed="rId2" cstate="print"/>
          <a:stretch>
            <a:fillRect/>
          </a:stretch>
        </p:blipFill>
        <p:spPr>
          <a:xfrm>
            <a:off x="304800" y="1168400"/>
            <a:ext cx="4191000" cy="5588000"/>
          </a:xfrm>
        </p:spPr>
      </p:pic>
      <p:pic>
        <p:nvPicPr>
          <p:cNvPr id="9" name="Content Placeholder 8" descr="2817re2.jpg"/>
          <p:cNvPicPr>
            <a:picLocks noGrp="1" noChangeAspect="1"/>
          </p:cNvPicPr>
          <p:nvPr>
            <p:ph sz="half" idx="2"/>
          </p:nvPr>
        </p:nvPicPr>
        <p:blipFill>
          <a:blip r:embed="rId3" cstate="print"/>
          <a:stretch>
            <a:fillRect/>
          </a:stretch>
        </p:blipFill>
        <p:spPr>
          <a:xfrm>
            <a:off x="4533900" y="2362200"/>
            <a:ext cx="4610100" cy="34575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Test</a:t>
            </a:r>
            <a:endParaRPr lang="en-US" dirty="0"/>
          </a:p>
        </p:txBody>
      </p:sp>
      <p:pic>
        <p:nvPicPr>
          <p:cNvPr id="6" name="Content Placeholder 5" descr="2b1ere2.jpg"/>
          <p:cNvPicPr>
            <a:picLocks noGrp="1" noChangeAspect="1"/>
          </p:cNvPicPr>
          <p:nvPr>
            <p:ph sz="half" idx="2"/>
          </p:nvPr>
        </p:nvPicPr>
        <p:blipFill>
          <a:blip r:embed="rId2" cstate="print"/>
          <a:stretch>
            <a:fillRect/>
          </a:stretch>
        </p:blipFill>
        <p:spPr>
          <a:xfrm>
            <a:off x="533400" y="2362200"/>
            <a:ext cx="4343400" cy="3257550"/>
          </a:xfrm>
        </p:spPr>
      </p:pic>
      <p:pic>
        <p:nvPicPr>
          <p:cNvPr id="7" name="Content Placeholder 6" descr="IMG_0193.JPG"/>
          <p:cNvPicPr>
            <a:picLocks noChangeAspect="1"/>
          </p:cNvPicPr>
          <p:nvPr/>
        </p:nvPicPr>
        <p:blipFill>
          <a:blip r:embed="rId3" cstate="print"/>
          <a:stretch>
            <a:fillRect/>
          </a:stretch>
        </p:blipFill>
        <p:spPr>
          <a:xfrm>
            <a:off x="5181600" y="990600"/>
            <a:ext cx="3614651" cy="2716377"/>
          </a:xfrm>
          <a:prstGeom prst="rect">
            <a:avLst/>
          </a:prstGeom>
        </p:spPr>
      </p:pic>
      <p:pic>
        <p:nvPicPr>
          <p:cNvPr id="9" name="Content Placeholder 7" descr="IMG_0196.JPG"/>
          <p:cNvPicPr>
            <a:picLocks noChangeAspect="1"/>
          </p:cNvPicPr>
          <p:nvPr/>
        </p:nvPicPr>
        <p:blipFill>
          <a:blip r:embed="rId4" cstate="print"/>
          <a:stretch>
            <a:fillRect/>
          </a:stretch>
        </p:blipFill>
        <p:spPr>
          <a:xfrm>
            <a:off x="5365865" y="3810000"/>
            <a:ext cx="3778135" cy="2834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REDLEG</a:t>
            </a:r>
            <a:endParaRPr lang="en-US" dirty="0"/>
          </a:p>
        </p:txBody>
      </p:sp>
      <p:sp>
        <p:nvSpPr>
          <p:cNvPr id="3" name="Content Placeholder 2"/>
          <p:cNvSpPr>
            <a:spLocks noGrp="1"/>
          </p:cNvSpPr>
          <p:nvPr>
            <p:ph idx="1"/>
          </p:nvPr>
        </p:nvSpPr>
        <p:spPr/>
        <p:txBody>
          <a:bodyPr/>
          <a:lstStyle/>
          <a:p>
            <a:r>
              <a:rPr lang="en-US" dirty="0" err="1" smtClean="0"/>
              <a:t>Aeromonas</a:t>
            </a:r>
            <a:r>
              <a:rPr lang="en-US" dirty="0" smtClean="0"/>
              <a:t> is the most common cause of clinical bacterial diseases in amphibians and has been associated with the syndrome known as </a:t>
            </a:r>
            <a:r>
              <a:rPr lang="en-US" dirty="0" err="1" smtClean="0"/>
              <a:t>redleg</a:t>
            </a:r>
            <a:r>
              <a:rPr lang="en-US" dirty="0" smtClean="0"/>
              <a:t> disease</a:t>
            </a:r>
          </a:p>
          <a:p>
            <a:r>
              <a:rPr lang="en-US" b="1" dirty="0" smtClean="0"/>
              <a:t>The first thing to do, however, is to isolate the affected animal.</a:t>
            </a:r>
          </a:p>
          <a:p>
            <a:r>
              <a:rPr lang="en-US" dirty="0" smtClean="0"/>
              <a:t>Check temps, water quality, humidity and lighting.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49f7re2.jpg"/>
          <p:cNvPicPr>
            <a:picLocks noGrp="1" noChangeAspect="1"/>
          </p:cNvPicPr>
          <p:nvPr>
            <p:ph sz="half" idx="1"/>
          </p:nvPr>
        </p:nvPicPr>
        <p:blipFill>
          <a:blip r:embed="rId2" cstate="print"/>
          <a:stretch>
            <a:fillRect/>
          </a:stretch>
        </p:blipFill>
        <p:spPr>
          <a:xfrm>
            <a:off x="228600" y="4114800"/>
            <a:ext cx="4191000" cy="3143250"/>
          </a:xfrm>
        </p:spPr>
      </p:pic>
      <p:pic>
        <p:nvPicPr>
          <p:cNvPr id="6" name="Content Placeholder 4" descr="2a5are2.jpg"/>
          <p:cNvPicPr>
            <a:picLocks noGrp="1" noChangeAspect="1"/>
          </p:cNvPicPr>
          <p:nvPr>
            <p:ph sz="half" idx="2"/>
          </p:nvPr>
        </p:nvPicPr>
        <p:blipFill>
          <a:blip r:embed="rId3" cstate="print"/>
          <a:stretch>
            <a:fillRect/>
          </a:stretch>
        </p:blipFill>
        <p:spPr>
          <a:xfrm>
            <a:off x="4800600" y="4133850"/>
            <a:ext cx="4343400" cy="3257550"/>
          </a:xfrm>
        </p:spPr>
      </p:pic>
      <p:pic>
        <p:nvPicPr>
          <p:cNvPr id="7" name="Content Placeholder 7" descr="treat18.jpg"/>
          <p:cNvPicPr>
            <a:picLocks noChangeAspect="1"/>
          </p:cNvPicPr>
          <p:nvPr/>
        </p:nvPicPr>
        <p:blipFill>
          <a:blip r:embed="rId4" cstate="print"/>
          <a:stretch>
            <a:fillRect/>
          </a:stretch>
        </p:blipFill>
        <p:spPr>
          <a:xfrm>
            <a:off x="2514600" y="1295400"/>
            <a:ext cx="4343400" cy="2895600"/>
          </a:xfrm>
          <a:prstGeom prst="rect">
            <a:avLst/>
          </a:prstGeom>
        </p:spPr>
      </p:pic>
      <p:sp>
        <p:nvSpPr>
          <p:cNvPr id="8" name="TextBox 7"/>
          <p:cNvSpPr txBox="1"/>
          <p:nvPr/>
        </p:nvSpPr>
        <p:spPr>
          <a:xfrm>
            <a:off x="406800" y="0"/>
            <a:ext cx="8737200" cy="1200329"/>
          </a:xfrm>
          <a:prstGeom prst="rect">
            <a:avLst/>
          </a:prstGeom>
          <a:noFill/>
        </p:spPr>
        <p:txBody>
          <a:bodyPr wrap="none" rtlCol="0">
            <a:spAutoFit/>
          </a:bodyPr>
          <a:lstStyle/>
          <a:p>
            <a:r>
              <a:rPr lang="en-US" sz="2400" dirty="0" err="1" smtClean="0"/>
              <a:t>Rx.</a:t>
            </a:r>
            <a:r>
              <a:rPr lang="en-US" sz="2400" dirty="0" smtClean="0"/>
              <a:t>- 1% </a:t>
            </a:r>
            <a:r>
              <a:rPr lang="en-US" sz="2400" dirty="0" err="1" smtClean="0"/>
              <a:t>Itraconazole</a:t>
            </a:r>
            <a:r>
              <a:rPr lang="en-US" sz="2400" dirty="0" smtClean="0"/>
              <a:t> stock solution in methylcellulose is diluted to </a:t>
            </a:r>
          </a:p>
          <a:p>
            <a:r>
              <a:rPr lang="en-US" sz="2400" dirty="0" smtClean="0"/>
              <a:t>0.01% in 0.6% </a:t>
            </a:r>
            <a:r>
              <a:rPr lang="en-US" sz="2400" dirty="0" err="1" smtClean="0"/>
              <a:t>NaCl</a:t>
            </a:r>
            <a:r>
              <a:rPr lang="en-US" sz="2400" dirty="0" smtClean="0"/>
              <a:t>.</a:t>
            </a:r>
          </a:p>
          <a:p>
            <a:r>
              <a:rPr lang="en-US" sz="2400" dirty="0" smtClean="0"/>
              <a:t>Treatment consists of 5 minutes bath once daily for 10 days</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852fre2.jpg"/>
          <p:cNvPicPr>
            <a:picLocks noGrp="1" noChangeAspect="1"/>
          </p:cNvPicPr>
          <p:nvPr>
            <p:ph sz="half" idx="1"/>
          </p:nvPr>
        </p:nvPicPr>
        <p:blipFill>
          <a:blip r:embed="rId2" cstate="print"/>
          <a:stretch>
            <a:fillRect/>
          </a:stretch>
        </p:blipFill>
        <p:spPr>
          <a:xfrm>
            <a:off x="50800" y="3352800"/>
            <a:ext cx="4368800" cy="3276600"/>
          </a:xfrm>
        </p:spPr>
      </p:pic>
      <p:pic>
        <p:nvPicPr>
          <p:cNvPr id="6" name="Content Placeholder 5" descr="4a26re2.jpg"/>
          <p:cNvPicPr>
            <a:picLocks noGrp="1" noChangeAspect="1"/>
          </p:cNvPicPr>
          <p:nvPr>
            <p:ph sz="half" idx="2"/>
          </p:nvPr>
        </p:nvPicPr>
        <p:blipFill>
          <a:blip r:embed="rId3" cstate="print"/>
          <a:stretch>
            <a:fillRect/>
          </a:stretch>
        </p:blipFill>
        <p:spPr>
          <a:xfrm>
            <a:off x="4597400" y="3276600"/>
            <a:ext cx="4546600" cy="3409950"/>
          </a:xfrm>
        </p:spPr>
      </p:pic>
      <p:pic>
        <p:nvPicPr>
          <p:cNvPr id="7" name="Content Placeholder 4" descr="DSC03941.JPG"/>
          <p:cNvPicPr>
            <a:picLocks noChangeAspect="1"/>
          </p:cNvPicPr>
          <p:nvPr/>
        </p:nvPicPr>
        <p:blipFill>
          <a:blip r:embed="rId4" cstate="print"/>
          <a:stretch>
            <a:fillRect/>
          </a:stretch>
        </p:blipFill>
        <p:spPr>
          <a:xfrm>
            <a:off x="2667000" y="0"/>
            <a:ext cx="3962400" cy="2971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a:t>
            </a:r>
            <a:endParaRPr lang="en-US" dirty="0"/>
          </a:p>
        </p:txBody>
      </p:sp>
      <p:pic>
        <p:nvPicPr>
          <p:cNvPr id="7" name="Content Placeholder 6" descr="dd26re2.jpg"/>
          <p:cNvPicPr>
            <a:picLocks noGrp="1" noChangeAspect="1"/>
          </p:cNvPicPr>
          <p:nvPr>
            <p:ph sz="half" idx="1"/>
          </p:nvPr>
        </p:nvPicPr>
        <p:blipFill>
          <a:blip r:embed="rId2" cstate="print"/>
          <a:stretch>
            <a:fillRect/>
          </a:stretch>
        </p:blipFill>
        <p:spPr>
          <a:xfrm>
            <a:off x="0" y="1143000"/>
            <a:ext cx="4533900" cy="3400425"/>
          </a:xfrm>
        </p:spPr>
      </p:pic>
      <p:pic>
        <p:nvPicPr>
          <p:cNvPr id="8" name="Content Placeholder 7" descr="process27.jpg"/>
          <p:cNvPicPr>
            <a:picLocks noGrp="1" noChangeAspect="1"/>
          </p:cNvPicPr>
          <p:nvPr>
            <p:ph sz="half" idx="2"/>
          </p:nvPr>
        </p:nvPicPr>
        <p:blipFill>
          <a:blip r:embed="rId3" cstate="print"/>
          <a:stretch>
            <a:fillRect/>
          </a:stretch>
        </p:blipFill>
        <p:spPr>
          <a:xfrm>
            <a:off x="4419600" y="3124200"/>
            <a:ext cx="4724400" cy="354551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020.JPG"/>
          <p:cNvPicPr>
            <a:picLocks noGrp="1" noChangeAspect="1"/>
          </p:cNvPicPr>
          <p:nvPr>
            <p:ph sz="half" idx="1"/>
          </p:nvPr>
        </p:nvPicPr>
        <p:blipFill>
          <a:blip r:embed="rId2" cstate="print"/>
          <a:stretch>
            <a:fillRect/>
          </a:stretch>
        </p:blipFill>
        <p:spPr>
          <a:xfrm>
            <a:off x="0" y="0"/>
            <a:ext cx="4645152" cy="3483864"/>
          </a:xfrm>
        </p:spPr>
      </p:pic>
      <p:pic>
        <p:nvPicPr>
          <p:cNvPr id="6" name="Content Placeholder 4" descr="DSC04675.JPG"/>
          <p:cNvPicPr>
            <a:picLocks noGrp="1" noChangeAspect="1"/>
          </p:cNvPicPr>
          <p:nvPr>
            <p:ph sz="half" idx="2"/>
          </p:nvPr>
        </p:nvPicPr>
        <p:blipFill>
          <a:blip r:embed="rId3" cstate="print"/>
          <a:stretch>
            <a:fillRect/>
          </a:stretch>
        </p:blipFill>
        <p:spPr>
          <a:xfrm>
            <a:off x="4649587" y="0"/>
            <a:ext cx="4723013" cy="3505200"/>
          </a:xfrm>
        </p:spPr>
      </p:pic>
      <p:pic>
        <p:nvPicPr>
          <p:cNvPr id="2050" name="Picture 2" descr="E:\EVACC\pictures for report\DSC04091.JPG"/>
          <p:cNvPicPr>
            <a:picLocks noChangeAspect="1" noChangeArrowheads="1"/>
          </p:cNvPicPr>
          <p:nvPr/>
        </p:nvPicPr>
        <p:blipFill>
          <a:blip r:embed="rId4" cstate="print"/>
          <a:srcRect/>
          <a:stretch>
            <a:fillRect/>
          </a:stretch>
        </p:blipFill>
        <p:spPr bwMode="auto">
          <a:xfrm>
            <a:off x="2155952" y="3426714"/>
            <a:ext cx="5083048" cy="381228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EVACC</a:t>
            </a:r>
            <a:endParaRPr lang="en-US" dirty="0"/>
          </a:p>
        </p:txBody>
      </p:sp>
      <p:pic>
        <p:nvPicPr>
          <p:cNvPr id="5" name="Content Placeholder 4" descr="http://aark.portal.isis.org/ExSituPrograms/Shared%20Documents/Frog%20exhibits%20at%20EVACC%20(500).JPG"/>
          <p:cNvPicPr>
            <a:picLocks noGrp="1"/>
          </p:cNvPicPr>
          <p:nvPr>
            <p:ph sz="half" idx="2"/>
          </p:nvPr>
        </p:nvPicPr>
        <p:blipFill>
          <a:blip r:embed="rId2" cstate="print"/>
          <a:srcRect/>
          <a:stretch>
            <a:fillRect/>
          </a:stretch>
        </p:blipFill>
        <p:spPr bwMode="auto">
          <a:xfrm>
            <a:off x="4648200" y="2507361"/>
            <a:ext cx="4343400" cy="2910078"/>
          </a:xfrm>
          <a:prstGeom prst="rect">
            <a:avLst/>
          </a:prstGeom>
          <a:noFill/>
          <a:ln w="9525">
            <a:noFill/>
            <a:miter lim="800000"/>
            <a:headEnd/>
            <a:tailEnd/>
          </a:ln>
        </p:spPr>
      </p:pic>
      <p:pic>
        <p:nvPicPr>
          <p:cNvPr id="6" name="Content Placeholder 5" descr="http://theworldofrogs.weebly.com/uploads/3/0/6/2/3062899/3678707_orig.jpg"/>
          <p:cNvPicPr>
            <a:picLocks noGrp="1"/>
          </p:cNvPicPr>
          <p:nvPr>
            <p:ph sz="half" idx="1"/>
          </p:nvPr>
        </p:nvPicPr>
        <p:blipFill>
          <a:blip r:embed="rId3" cstate="print"/>
          <a:srcRect/>
          <a:stretch>
            <a:fillRect/>
          </a:stretch>
        </p:blipFill>
        <p:spPr bwMode="auto">
          <a:xfrm>
            <a:off x="304800" y="2566797"/>
            <a:ext cx="4191000" cy="279120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5" descr="gastrothec2.jpg"/>
          <p:cNvPicPr>
            <a:picLocks noGrp="1" noChangeAspect="1"/>
          </p:cNvPicPr>
          <p:nvPr>
            <p:ph idx="1"/>
          </p:nvPr>
        </p:nvPicPr>
        <p:blipFill>
          <a:blip r:embed="rId2" cstate="print"/>
          <a:stretch>
            <a:fillRect/>
          </a:stretch>
        </p:blipFill>
        <p:spPr>
          <a:xfrm>
            <a:off x="-114301" y="457200"/>
            <a:ext cx="9258301" cy="6172200"/>
          </a:xfrm>
        </p:spPr>
      </p:pic>
      <p:sp>
        <p:nvSpPr>
          <p:cNvPr id="8" name="TextBox 7"/>
          <p:cNvSpPr txBox="1"/>
          <p:nvPr/>
        </p:nvSpPr>
        <p:spPr>
          <a:xfrm>
            <a:off x="4572000" y="35814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Gross Signs:</a:t>
            </a:r>
          </a:p>
        </p:txBody>
      </p:sp>
      <p:sp>
        <p:nvSpPr>
          <p:cNvPr id="3" name="Content Placeholder 2"/>
          <p:cNvSpPr>
            <a:spLocks noGrp="1"/>
          </p:cNvSpPr>
          <p:nvPr>
            <p:ph idx="1"/>
          </p:nvPr>
        </p:nvSpPr>
        <p:spPr/>
        <p:txBody>
          <a:bodyPr>
            <a:normAutofit fontScale="92500" lnSpcReduction="20000"/>
          </a:bodyPr>
          <a:lstStyle/>
          <a:p>
            <a:r>
              <a:rPr lang="en-US" dirty="0" smtClean="0"/>
              <a:t>– </a:t>
            </a:r>
            <a:r>
              <a:rPr lang="en-US" b="1" dirty="0" err="1" smtClean="0"/>
              <a:t>Erythema</a:t>
            </a:r>
            <a:r>
              <a:rPr lang="en-US" b="1" dirty="0" smtClean="0"/>
              <a:t> (reddening) of the skin</a:t>
            </a:r>
          </a:p>
          <a:p>
            <a:r>
              <a:rPr lang="en-US" dirty="0" smtClean="0"/>
              <a:t>– </a:t>
            </a:r>
            <a:r>
              <a:rPr lang="en-US" b="1" dirty="0" smtClean="0"/>
              <a:t>Cloudy eyes or bleeding in eye</a:t>
            </a:r>
          </a:p>
          <a:p>
            <a:r>
              <a:rPr lang="en-US" dirty="0" smtClean="0"/>
              <a:t>– </a:t>
            </a:r>
            <a:r>
              <a:rPr lang="en-US" b="1" dirty="0" err="1" smtClean="0"/>
              <a:t>Fibrinous</a:t>
            </a:r>
            <a:r>
              <a:rPr lang="en-US" b="1" dirty="0" smtClean="0"/>
              <a:t> </a:t>
            </a:r>
            <a:r>
              <a:rPr lang="en-US" b="1" dirty="0" err="1" smtClean="0"/>
              <a:t>coelitis</a:t>
            </a:r>
            <a:endParaRPr lang="en-US" b="1" dirty="0" smtClean="0"/>
          </a:p>
          <a:p>
            <a:r>
              <a:rPr lang="en-US" dirty="0" smtClean="0"/>
              <a:t>– </a:t>
            </a:r>
            <a:r>
              <a:rPr lang="en-US" b="1" dirty="0" err="1" smtClean="0"/>
              <a:t>Fibrinous</a:t>
            </a:r>
            <a:r>
              <a:rPr lang="en-US" b="1" dirty="0" smtClean="0"/>
              <a:t> or cloudy lymph sacs</a:t>
            </a:r>
          </a:p>
          <a:p>
            <a:r>
              <a:rPr lang="en-US" dirty="0" smtClean="0"/>
              <a:t>– </a:t>
            </a:r>
            <a:r>
              <a:rPr lang="en-US" b="1" dirty="0" err="1" smtClean="0"/>
              <a:t>Splenomegally</a:t>
            </a:r>
            <a:endParaRPr lang="en-US" b="1" dirty="0" smtClean="0"/>
          </a:p>
          <a:p>
            <a:r>
              <a:rPr lang="en-US" dirty="0" smtClean="0"/>
              <a:t>– </a:t>
            </a:r>
            <a:r>
              <a:rPr lang="en-US" b="1" dirty="0" err="1" smtClean="0"/>
              <a:t>Hepatomegally</a:t>
            </a:r>
            <a:r>
              <a:rPr lang="en-US" b="1" dirty="0" smtClean="0"/>
              <a:t> </a:t>
            </a:r>
          </a:p>
          <a:p>
            <a:r>
              <a:rPr lang="en-US" dirty="0" smtClean="0"/>
              <a:t>Blood hemorrhages beneath the skin may be present up to several hours a before death or may appear immediately prior to or during the agonizing convulsions.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 leg </a:t>
            </a:r>
            <a:endParaRPr lang="en-US" dirty="0"/>
          </a:p>
        </p:txBody>
      </p:sp>
      <p:pic>
        <p:nvPicPr>
          <p:cNvPr id="8" name="Content Placeholder 7" descr="http://www.xenopus.com/redleg4.jpg"/>
          <p:cNvPicPr>
            <a:picLocks noGrp="1"/>
          </p:cNvPicPr>
          <p:nvPr>
            <p:ph sz="half" idx="1"/>
          </p:nvPr>
        </p:nvPicPr>
        <p:blipFill>
          <a:blip r:embed="rId2" cstate="print"/>
          <a:srcRect/>
          <a:stretch>
            <a:fillRect/>
          </a:stretch>
        </p:blipFill>
        <p:spPr bwMode="auto">
          <a:xfrm>
            <a:off x="358140" y="1996440"/>
            <a:ext cx="4084320" cy="3931920"/>
          </a:xfrm>
          <a:prstGeom prst="rect">
            <a:avLst/>
          </a:prstGeom>
          <a:noFill/>
          <a:ln w="9525">
            <a:noFill/>
            <a:miter lim="800000"/>
            <a:headEnd/>
            <a:tailEnd/>
          </a:ln>
        </p:spPr>
      </p:pic>
      <p:pic>
        <p:nvPicPr>
          <p:cNvPr id="9" name="Content Placeholder 8" descr="redlegbateria.jpg"/>
          <p:cNvPicPr>
            <a:picLocks noGrp="1"/>
          </p:cNvPicPr>
          <p:nvPr>
            <p:ph sz="half" idx="2"/>
          </p:nvPr>
        </p:nvPicPr>
        <p:blipFill>
          <a:blip r:embed="rId3" cstate="print"/>
          <a:srcRect/>
          <a:stretch>
            <a:fillRect/>
          </a:stretch>
        </p:blipFill>
        <p:spPr bwMode="auto">
          <a:xfrm>
            <a:off x="4648200" y="0"/>
            <a:ext cx="3678766" cy="3216994"/>
          </a:xfrm>
          <a:prstGeom prst="rect">
            <a:avLst/>
          </a:prstGeom>
          <a:noFill/>
          <a:ln w="9525">
            <a:noFill/>
            <a:miter lim="800000"/>
            <a:headEnd/>
            <a:tailEnd/>
          </a:ln>
        </p:spPr>
      </p:pic>
      <p:pic>
        <p:nvPicPr>
          <p:cNvPr id="10" name="Picture 9" descr="http://www.myoops.org/twocw/tufts/courses/5/content/D215710/C42887.jpg"/>
          <p:cNvPicPr/>
          <p:nvPr/>
        </p:nvPicPr>
        <p:blipFill>
          <a:blip r:embed="rId4" cstate="print"/>
          <a:srcRect/>
          <a:stretch>
            <a:fillRect/>
          </a:stretch>
        </p:blipFill>
        <p:spPr bwMode="auto">
          <a:xfrm>
            <a:off x="5105400" y="3200400"/>
            <a:ext cx="332422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a:t>
            </a:r>
            <a:endParaRPr lang="en-US" dirty="0"/>
          </a:p>
        </p:txBody>
      </p:sp>
      <p:sp>
        <p:nvSpPr>
          <p:cNvPr id="3" name="Content Placeholder 2"/>
          <p:cNvSpPr>
            <a:spLocks noGrp="1"/>
          </p:cNvSpPr>
          <p:nvPr>
            <p:ph idx="1"/>
          </p:nvPr>
        </p:nvSpPr>
        <p:spPr/>
        <p:txBody>
          <a:bodyPr>
            <a:normAutofit lnSpcReduction="10000"/>
          </a:bodyPr>
          <a:lstStyle/>
          <a:p>
            <a:r>
              <a:rPr lang="en-US" b="1" dirty="0" smtClean="0"/>
              <a:t>An antibiotic ointment such as </a:t>
            </a:r>
            <a:r>
              <a:rPr lang="en-US" b="1" dirty="0" err="1" smtClean="0"/>
              <a:t>Tritop</a:t>
            </a:r>
            <a:r>
              <a:rPr lang="en-US" b="1" dirty="0" smtClean="0"/>
              <a:t> or Neosporin may be used to promote healing of skin tissues and prevent secondary infections</a:t>
            </a:r>
            <a:r>
              <a:rPr lang="en-US" b="1" dirty="0" smtClean="0"/>
              <a:t>.</a:t>
            </a:r>
          </a:p>
          <a:p>
            <a:r>
              <a:rPr lang="en-US" b="1" smtClean="0"/>
              <a:t>If skin ulcers are observed, once a day topical 1</a:t>
            </a:r>
            <a:r>
              <a:rPr lang="en-US" b="1" dirty="0" smtClean="0"/>
              <a:t>% </a:t>
            </a:r>
            <a:r>
              <a:rPr lang="en-US" b="1" smtClean="0"/>
              <a:t>silver sulfadiazine</a:t>
            </a:r>
            <a:endParaRPr lang="en-US" b="1" dirty="0" smtClean="0"/>
          </a:p>
          <a:p>
            <a:r>
              <a:rPr lang="en-US" b="1" dirty="0" smtClean="0"/>
              <a:t> A tetracycline bath is helpful in some cases, but not many</a:t>
            </a:r>
          </a:p>
          <a:p>
            <a:r>
              <a:rPr lang="en-US" b="1" dirty="0" err="1" smtClean="0"/>
              <a:t>Enrofloxacine</a:t>
            </a:r>
            <a:r>
              <a:rPr lang="en-US" b="1" dirty="0" smtClean="0"/>
              <a:t> (</a:t>
            </a:r>
            <a:r>
              <a:rPr lang="en-US" b="1" dirty="0" err="1" smtClean="0"/>
              <a:t>Baytril</a:t>
            </a:r>
            <a:r>
              <a:rPr lang="en-US" b="1" dirty="0" smtClean="0"/>
              <a:t>) 5-10 mg/kg PO or TO every 24 hours for 7 days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pPr eaLnBrk="1" hangingPunct="1">
              <a:defRPr/>
            </a:pPr>
            <a:r>
              <a:rPr lang="en-US" smtClean="0"/>
              <a:t>Disappearing Amphibians</a:t>
            </a:r>
          </a:p>
        </p:txBody>
      </p:sp>
      <p:sp>
        <p:nvSpPr>
          <p:cNvPr id="747523" name="Rectangle 3"/>
          <p:cNvSpPr>
            <a:spLocks noGrp="1" noChangeArrowheads="1"/>
          </p:cNvSpPr>
          <p:nvPr>
            <p:ph type="body" idx="1"/>
          </p:nvPr>
        </p:nvSpPr>
        <p:spPr>
          <a:xfrm>
            <a:off x="304800" y="1554162"/>
            <a:ext cx="6553200" cy="5303838"/>
          </a:xfrm>
        </p:spPr>
        <p:txBody>
          <a:bodyPr>
            <a:normAutofit/>
          </a:bodyPr>
          <a:lstStyle/>
          <a:p>
            <a:pPr eaLnBrk="1" hangingPunct="1">
              <a:defRPr/>
            </a:pPr>
            <a:r>
              <a:rPr lang="en-US" dirty="0" smtClean="0"/>
              <a:t>In the early 1990’s it became apparent that amphibian populations worldwide were in rapid decline.</a:t>
            </a:r>
          </a:p>
          <a:p>
            <a:pPr eaLnBrk="1" hangingPunct="1">
              <a:defRPr/>
            </a:pPr>
            <a:r>
              <a:rPr lang="en-US" dirty="0" smtClean="0"/>
              <a:t>Subsequent review suggested that at least 9 and perhaps as many as 122 species had become extinct since 1980 and that population declines were ongoing.</a:t>
            </a:r>
          </a:p>
        </p:txBody>
      </p:sp>
      <p:pic>
        <p:nvPicPr>
          <p:cNvPr id="8194" name="Picture 2" descr="http://cas.bellarmine.edu/tietjen/Laboratories/DeadFrog01.gif"/>
          <p:cNvPicPr>
            <a:picLocks noChangeAspect="1" noChangeArrowheads="1"/>
          </p:cNvPicPr>
          <p:nvPr/>
        </p:nvPicPr>
        <p:blipFill>
          <a:blip r:embed="rId2" cstate="print"/>
          <a:srcRect/>
          <a:stretch>
            <a:fillRect/>
          </a:stretch>
        </p:blipFill>
        <p:spPr bwMode="auto">
          <a:xfrm>
            <a:off x="6324600" y="0"/>
            <a:ext cx="2819400" cy="34444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pPr eaLnBrk="1" hangingPunct="1">
              <a:defRPr/>
            </a:pPr>
            <a:r>
              <a:rPr lang="en-US" smtClean="0"/>
              <a:t>Disappearing Amphibians</a:t>
            </a:r>
          </a:p>
        </p:txBody>
      </p:sp>
      <p:sp>
        <p:nvSpPr>
          <p:cNvPr id="766979" name="Rectangle 3"/>
          <p:cNvSpPr>
            <a:spLocks noGrp="1" noChangeArrowheads="1"/>
          </p:cNvSpPr>
          <p:nvPr>
            <p:ph type="body" idx="1"/>
          </p:nvPr>
        </p:nvSpPr>
        <p:spPr/>
        <p:txBody>
          <a:bodyPr/>
          <a:lstStyle/>
          <a:p>
            <a:pPr eaLnBrk="1" hangingPunct="1">
              <a:lnSpc>
                <a:spcPct val="90000"/>
              </a:lnSpc>
              <a:defRPr/>
            </a:pPr>
            <a:r>
              <a:rPr lang="en-US" smtClean="0"/>
              <a:t>Localized causes of  declines that have been identified include:</a:t>
            </a:r>
          </a:p>
          <a:p>
            <a:pPr lvl="1" eaLnBrk="1" hangingPunct="1">
              <a:lnSpc>
                <a:spcPct val="90000"/>
              </a:lnSpc>
              <a:defRPr/>
            </a:pPr>
            <a:r>
              <a:rPr lang="en-US" smtClean="0"/>
              <a:t>microclimate changes due to logging, which results in less forest humid environments that suit amphibians. </a:t>
            </a:r>
          </a:p>
          <a:p>
            <a:pPr lvl="1" eaLnBrk="1" hangingPunct="1">
              <a:lnSpc>
                <a:spcPct val="90000"/>
              </a:lnSpc>
              <a:defRPr/>
            </a:pPr>
            <a:r>
              <a:rPr lang="en-US" smtClean="0"/>
              <a:t>mining which often employs toxic chemicals that amphibians are especially sensitive to.</a:t>
            </a:r>
          </a:p>
          <a:p>
            <a:pPr lvl="1" eaLnBrk="1" hangingPunct="1">
              <a:lnSpc>
                <a:spcPct val="90000"/>
              </a:lnSpc>
              <a:defRPr/>
            </a:pPr>
            <a:r>
              <a:rPr lang="en-US" smtClean="0"/>
              <a:t>Habitat destruction by cattle around breeding ponds: young anurans e.g. become trapped in hoofprints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pPr eaLnBrk="1" hangingPunct="1">
              <a:defRPr/>
            </a:pPr>
            <a:r>
              <a:rPr lang="en-US" smtClean="0"/>
              <a:t>Disappearing Amphibians</a:t>
            </a:r>
          </a:p>
        </p:txBody>
      </p:sp>
      <p:sp>
        <p:nvSpPr>
          <p:cNvPr id="768003" name="Rectangle 3"/>
          <p:cNvSpPr>
            <a:spLocks noGrp="1" noChangeArrowheads="1"/>
          </p:cNvSpPr>
          <p:nvPr>
            <p:ph type="body" idx="1"/>
          </p:nvPr>
        </p:nvSpPr>
        <p:spPr/>
        <p:txBody>
          <a:bodyPr/>
          <a:lstStyle/>
          <a:p>
            <a:pPr eaLnBrk="1" hangingPunct="1">
              <a:defRPr/>
            </a:pPr>
            <a:r>
              <a:rPr lang="en-US" smtClean="0"/>
              <a:t>On a global level however there are a number of factors that appear to be associated with amphibian declines.  These include</a:t>
            </a:r>
          </a:p>
          <a:p>
            <a:pPr lvl="1" eaLnBrk="1" hangingPunct="1">
              <a:defRPr/>
            </a:pPr>
            <a:r>
              <a:rPr lang="en-US" smtClean="0"/>
              <a:t>Global warming</a:t>
            </a:r>
          </a:p>
          <a:p>
            <a:pPr lvl="1" eaLnBrk="1" hangingPunct="1">
              <a:defRPr/>
            </a:pPr>
            <a:r>
              <a:rPr lang="en-US" smtClean="0"/>
              <a:t>Acid rain</a:t>
            </a:r>
          </a:p>
          <a:p>
            <a:pPr lvl="1" eaLnBrk="1" hangingPunct="1">
              <a:defRPr/>
            </a:pPr>
            <a:r>
              <a:rPr lang="en-US" smtClean="0"/>
              <a:t>UV radiation</a:t>
            </a:r>
          </a:p>
          <a:p>
            <a:pPr lvl="1" eaLnBrk="1" hangingPunct="1">
              <a:defRPr/>
            </a:pPr>
            <a:r>
              <a:rPr lang="en-US" smtClean="0"/>
              <a:t>Disease</a:t>
            </a:r>
          </a:p>
          <a:p>
            <a:pPr eaLnBrk="1" hangingPunct="1">
              <a:defRPr/>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TotalTime>
  <Words>694</Words>
  <Application>Microsoft Office PowerPoint</Application>
  <PresentationFormat>On-screen Show (4:3)</PresentationFormat>
  <Paragraphs>104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Trek</vt:lpstr>
      <vt:lpstr>Amphibian Diseases </vt:lpstr>
      <vt:lpstr>Red leg </vt:lpstr>
      <vt:lpstr>REDLEG</vt:lpstr>
      <vt:lpstr>Gross Signs:</vt:lpstr>
      <vt:lpstr>Red leg </vt:lpstr>
      <vt:lpstr>Rx</vt:lpstr>
      <vt:lpstr>Disappearing Amphibians</vt:lpstr>
      <vt:lpstr>Disappearing Amphibians</vt:lpstr>
      <vt:lpstr>Disappearing Amphibians</vt:lpstr>
      <vt:lpstr>Distribution of Global Amphibian Declines</vt:lpstr>
      <vt:lpstr>Disease</vt:lpstr>
      <vt:lpstr>Slide 12</vt:lpstr>
      <vt:lpstr>Panamanian Golden frog</vt:lpstr>
      <vt:lpstr>Slide 14</vt:lpstr>
      <vt:lpstr>Disease</vt:lpstr>
      <vt:lpstr>Slide 16</vt:lpstr>
      <vt:lpstr>Slide 17</vt:lpstr>
      <vt:lpstr>Meeting with the Panamanian government </vt:lpstr>
      <vt:lpstr>Media</vt:lpstr>
      <vt:lpstr>Rescue                                               Volunteers </vt:lpstr>
      <vt:lpstr>Slide 21</vt:lpstr>
      <vt:lpstr>Slide 22</vt:lpstr>
      <vt:lpstr>Slide 23</vt:lpstr>
      <vt:lpstr>Slide 24</vt:lpstr>
      <vt:lpstr>Slide 25</vt:lpstr>
      <vt:lpstr>Slide 26</vt:lpstr>
      <vt:lpstr>Set up </vt:lpstr>
      <vt:lpstr>Slide 28</vt:lpstr>
      <vt:lpstr>PCR Test</vt:lpstr>
      <vt:lpstr>Slide 30</vt:lpstr>
      <vt:lpstr>Slide 31</vt:lpstr>
      <vt:lpstr>husbandry</vt:lpstr>
      <vt:lpstr>Slide 33</vt:lpstr>
      <vt:lpstr>EVACC</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Amphibian Diseases </dc:title>
  <dc:creator>alberto</dc:creator>
  <cp:lastModifiedBy>alberto</cp:lastModifiedBy>
  <cp:revision>33</cp:revision>
  <dcterms:created xsi:type="dcterms:W3CDTF">2010-04-10T17:47:01Z</dcterms:created>
  <dcterms:modified xsi:type="dcterms:W3CDTF">2014-08-06T17:49:30Z</dcterms:modified>
</cp:coreProperties>
</file>