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8" r:id="rId3"/>
    <p:sldId id="301" r:id="rId4"/>
    <p:sldId id="304" r:id="rId5"/>
    <p:sldId id="305" r:id="rId6"/>
    <p:sldId id="306" r:id="rId7"/>
    <p:sldId id="308" r:id="rId8"/>
    <p:sldId id="307" r:id="rId9"/>
    <p:sldId id="309" r:id="rId10"/>
    <p:sldId id="302" r:id="rId11"/>
    <p:sldId id="257" r:id="rId12"/>
    <p:sldId id="261" r:id="rId13"/>
    <p:sldId id="262" r:id="rId14"/>
    <p:sldId id="264" r:id="rId15"/>
    <p:sldId id="265" r:id="rId16"/>
    <p:sldId id="266" r:id="rId17"/>
    <p:sldId id="267" r:id="rId18"/>
    <p:sldId id="310" r:id="rId19"/>
    <p:sldId id="269" r:id="rId20"/>
    <p:sldId id="270" r:id="rId21"/>
    <p:sldId id="271" r:id="rId22"/>
    <p:sldId id="272" r:id="rId23"/>
    <p:sldId id="273" r:id="rId24"/>
    <p:sldId id="274" r:id="rId25"/>
    <p:sldId id="277" r:id="rId26"/>
    <p:sldId id="278" r:id="rId27"/>
    <p:sldId id="311" r:id="rId28"/>
    <p:sldId id="279" r:id="rId29"/>
    <p:sldId id="280" r:id="rId30"/>
    <p:sldId id="281" r:id="rId31"/>
    <p:sldId id="282" r:id="rId32"/>
    <p:sldId id="284" r:id="rId33"/>
    <p:sldId id="286" r:id="rId34"/>
    <p:sldId id="287" r:id="rId35"/>
    <p:sldId id="292" r:id="rId36"/>
    <p:sldId id="293" r:id="rId37"/>
    <p:sldId id="25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5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85CD5-7DA7-40B9-BD21-7C259453013C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B9270-80F6-4E6C-8E51-1ACCB5A25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6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Persisitent</a:t>
            </a:r>
            <a:r>
              <a:rPr lang="en-US" dirty="0" smtClean="0"/>
              <a:t> mating- numerous</a:t>
            </a:r>
            <a:r>
              <a:rPr lang="en-US" baseline="0" dirty="0" smtClean="0"/>
              <a:t> foals, over 14, poor </a:t>
            </a:r>
            <a:r>
              <a:rPr lang="en-US" baseline="0" dirty="0" err="1" smtClean="0"/>
              <a:t>perineal</a:t>
            </a:r>
            <a:r>
              <a:rPr lang="en-US" baseline="0" dirty="0" smtClean="0"/>
              <a:t> conformation</a:t>
            </a:r>
          </a:p>
          <a:p>
            <a:r>
              <a:rPr lang="en-US" baseline="0" dirty="0" smtClean="0"/>
              <a:t>Chronic- poor </a:t>
            </a:r>
            <a:r>
              <a:rPr lang="en-US" baseline="0" dirty="0" err="1" smtClean="0"/>
              <a:t>perineal</a:t>
            </a:r>
            <a:r>
              <a:rPr lang="en-US" baseline="0" dirty="0" smtClean="0"/>
              <a:t> conformation</a:t>
            </a:r>
            <a:br>
              <a:rPr lang="en-US" baseline="0" dirty="0" smtClean="0"/>
            </a:br>
            <a:r>
              <a:rPr lang="en-US" baseline="0" dirty="0" smtClean="0"/>
              <a:t>endometriosis- chronic degenerative condition in older mares. </a:t>
            </a:r>
            <a:r>
              <a:rPr lang="en-US" baseline="0" smtClean="0"/>
              <a:t>irreversible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B9270-80F6-4E6C-8E51-1ACCB5A25F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4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B76C-7B34-413C-B5C1-14A2B67EA1E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379474-A6DC-4802-A85E-384D6E818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B76C-7B34-413C-B5C1-14A2B67EA1E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9474-A6DC-4802-A85E-384D6E818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5379474-A6DC-4802-A85E-384D6E818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B76C-7B34-413C-B5C1-14A2B67EA1E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B76C-7B34-413C-B5C1-14A2B67EA1E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5379474-A6DC-4802-A85E-384D6E818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B76C-7B34-413C-B5C1-14A2B67EA1E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379474-A6DC-4802-A85E-384D6E818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83AB76C-7B34-413C-B5C1-14A2B67EA1E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9474-A6DC-4802-A85E-384D6E818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B76C-7B34-413C-B5C1-14A2B67EA1E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5379474-A6DC-4802-A85E-384D6E818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B76C-7B34-413C-B5C1-14A2B67EA1E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5379474-A6DC-4802-A85E-384D6E818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B76C-7B34-413C-B5C1-14A2B67EA1E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379474-A6DC-4802-A85E-384D6E818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379474-A6DC-4802-A85E-384D6E818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B76C-7B34-413C-B5C1-14A2B67EA1E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5379474-A6DC-4802-A85E-384D6E818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83AB76C-7B34-413C-B5C1-14A2B67EA1E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83AB76C-7B34-413C-B5C1-14A2B67EA1E8}" type="datetimeFigureOut">
              <a:rPr lang="en-US" smtClean="0"/>
              <a:pPr/>
              <a:t>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5379474-A6DC-4802-A85E-384D6E818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horse.com/Video.aspx?vID=15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horse.com/Video.aspx?vID=15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Contagious Equine </a:t>
            </a:r>
            <a:r>
              <a:rPr lang="en-US" dirty="0" err="1" smtClean="0"/>
              <a:t>Metritis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(CEM) </a:t>
            </a:r>
            <a:endParaRPr lang="en-US" dirty="0"/>
          </a:p>
        </p:txBody>
      </p:sp>
      <p:pic>
        <p:nvPicPr>
          <p:cNvPr id="1026" name="Picture 2" descr="C:\Users\user\AppData\Local\Microsoft\Windows\Temporary Internet Files\Content.IE5\D8U0VED1\MM90029524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200400"/>
            <a:ext cx="1907564" cy="120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Dignostic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Swabs for bacteriologic cultures from mares </a:t>
            </a:r>
            <a:r>
              <a:rPr lang="en-US" dirty="0" smtClean="0"/>
              <a:t>are taken </a:t>
            </a:r>
            <a:r>
              <a:rPr lang="en-US" dirty="0"/>
              <a:t>from the cervix or </a:t>
            </a:r>
            <a:r>
              <a:rPr lang="en-US" dirty="0" err="1"/>
              <a:t>endometrium</a:t>
            </a:r>
            <a:r>
              <a:rPr lang="en-US" dirty="0"/>
              <a:t> of the </a:t>
            </a:r>
            <a:r>
              <a:rPr lang="en-US" dirty="0" smtClean="0"/>
              <a:t>uterus during </a:t>
            </a:r>
            <a:r>
              <a:rPr lang="en-US" dirty="0"/>
              <a:t>estrus, clitoral </a:t>
            </a:r>
            <a:r>
              <a:rPr lang="en-US" dirty="0" err="1"/>
              <a:t>fossa</a:t>
            </a:r>
            <a:r>
              <a:rPr lang="en-US" dirty="0"/>
              <a:t>, and clitoral sinuses.</a:t>
            </a:r>
          </a:p>
          <a:p>
            <a:r>
              <a:rPr lang="en-US" dirty="0"/>
              <a:t>Swabs from stallions should be taken from the </a:t>
            </a:r>
            <a:r>
              <a:rPr lang="en-US" dirty="0" smtClean="0"/>
              <a:t>penile sheath</a:t>
            </a:r>
            <a:r>
              <a:rPr lang="en-US" dirty="0"/>
              <a:t>, </a:t>
            </a:r>
            <a:r>
              <a:rPr lang="en-US" dirty="0" err="1"/>
              <a:t>fossa</a:t>
            </a:r>
            <a:r>
              <a:rPr lang="en-US" dirty="0"/>
              <a:t> </a:t>
            </a:r>
            <a:r>
              <a:rPr lang="en-US" dirty="0" err="1"/>
              <a:t>glandis</a:t>
            </a:r>
            <a:r>
              <a:rPr lang="en-US" dirty="0"/>
              <a:t>, and urethral sinus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Dignostic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 pitchFamily="34" charset="0"/>
              </a:rPr>
              <a:t>3 sets of clitoral sinus and </a:t>
            </a:r>
            <a:r>
              <a:rPr lang="en-US" dirty="0" err="1" smtClean="0">
                <a:latin typeface="Century Gothic" pitchFamily="34" charset="0"/>
              </a:rPr>
              <a:t>fossa</a:t>
            </a:r>
            <a:r>
              <a:rPr lang="en-US" dirty="0" smtClean="0">
                <a:latin typeface="Century Gothic" pitchFamily="34" charset="0"/>
              </a:rPr>
              <a:t> cultures</a:t>
            </a:r>
          </a:p>
          <a:p>
            <a:r>
              <a:rPr lang="en-US" dirty="0" smtClean="0">
                <a:latin typeface="Century Gothic" pitchFamily="34" charset="0"/>
              </a:rPr>
              <a:t>Interval – 3 days between cultures</a:t>
            </a:r>
          </a:p>
          <a:p>
            <a:r>
              <a:rPr lang="en-US" dirty="0" smtClean="0">
                <a:latin typeface="Century Gothic" pitchFamily="34" charset="0"/>
              </a:rPr>
              <a:t>Current regulations -  1, 4, and 7 days of a 7 day period</a:t>
            </a:r>
          </a:p>
          <a:p>
            <a:r>
              <a:rPr lang="en-US" dirty="0" smtClean="0">
                <a:latin typeface="Century Gothic" pitchFamily="34" charset="0"/>
              </a:rPr>
              <a:t>Proposed guidelines</a:t>
            </a:r>
          </a:p>
          <a:p>
            <a:pPr>
              <a:buFontTx/>
              <a:buNone/>
            </a:pPr>
            <a:r>
              <a:rPr lang="en-US" dirty="0" smtClean="0">
                <a:latin typeface="Century Gothic" pitchFamily="34" charset="0"/>
              </a:rPr>
              <a:t>    Complete cultures by 12 days after 1</a:t>
            </a:r>
            <a:r>
              <a:rPr lang="en-US" baseline="30000" dirty="0" smtClean="0">
                <a:latin typeface="Century Gothic" pitchFamily="34" charset="0"/>
              </a:rPr>
              <a:t>st</a:t>
            </a:r>
            <a:r>
              <a:rPr lang="en-US" dirty="0" smtClean="0">
                <a:latin typeface="Century Gothic" pitchFamily="34" charset="0"/>
              </a:rPr>
              <a:t> culture</a:t>
            </a:r>
          </a:p>
          <a:p>
            <a:pPr>
              <a:buFontTx/>
              <a:buNone/>
            </a:pPr>
            <a:r>
              <a:rPr lang="en-US" dirty="0" smtClean="0">
                <a:latin typeface="Century Gothic" pitchFamily="34" charset="0"/>
              </a:rPr>
              <a:t>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site Mare</a:t>
            </a:r>
            <a:endParaRPr lang="en-US" dirty="0"/>
          </a:p>
        </p:txBody>
      </p:sp>
      <p:pic>
        <p:nvPicPr>
          <p:cNvPr id="4" name="Picture 8" descr="Cem Breeding 03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38749" y="1550035"/>
            <a:ext cx="3029989" cy="452628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Century Gothic" pitchFamily="34" charset="0"/>
              </a:rPr>
              <a:t>Culture sites mares</a:t>
            </a:r>
          </a:p>
        </p:txBody>
      </p:sp>
      <p:pic>
        <p:nvPicPr>
          <p:cNvPr id="25609" name="Picture 9" descr="figure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447800"/>
            <a:ext cx="3009900" cy="4525963"/>
          </a:xfrm>
          <a:noFill/>
          <a:ln/>
        </p:spPr>
      </p:pic>
      <p:pic>
        <p:nvPicPr>
          <p:cNvPr id="25611" name="Picture 11" descr="clitoral foss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447800"/>
            <a:ext cx="3009900" cy="4525963"/>
          </a:xfrm>
          <a:noFill/>
          <a:ln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5607" name="Picture 7" descr="Vet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6205538"/>
            <a:ext cx="1685925" cy="403225"/>
          </a:xfrm>
          <a:prstGeom prst="rect">
            <a:avLst/>
          </a:prstGeom>
          <a:noFill/>
        </p:spPr>
      </p:pic>
      <p:sp>
        <p:nvSpPr>
          <p:cNvPr id="25608" name="Freeform 8"/>
          <p:cNvSpPr>
            <a:spLocks noChangeArrowheads="1"/>
          </p:cNvSpPr>
          <p:nvPr/>
        </p:nvSpPr>
        <p:spPr bwMode="auto">
          <a:xfrm rot="10800000" flipH="1" flipV="1">
            <a:off x="457200" y="457200"/>
            <a:ext cx="1295400" cy="11430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8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Century Gothic" pitchFamily="34" charset="0"/>
              </a:rPr>
              <a:t>Import mares - after third cultures </a:t>
            </a:r>
            <a:br>
              <a:rPr lang="en-US" sz="3200" b="1" dirty="0">
                <a:latin typeface="Century Gothic" pitchFamily="34" charset="0"/>
              </a:rPr>
            </a:br>
            <a:r>
              <a:rPr lang="en-US" sz="3200" b="1" dirty="0">
                <a:latin typeface="Century Gothic" pitchFamily="34" charset="0"/>
              </a:rPr>
              <a:t>Day 1/5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2133600"/>
            <a:ext cx="6934200" cy="2971800"/>
          </a:xfrm>
        </p:spPr>
        <p:txBody>
          <a:bodyPr/>
          <a:lstStyle/>
          <a:p>
            <a:r>
              <a:rPr lang="en-US" sz="2400" dirty="0" smtClean="0">
                <a:latin typeface="Century Gothic" pitchFamily="34" charset="0"/>
              </a:rPr>
              <a:t>Flush beans from clitoral sinuses with </a:t>
            </a:r>
            <a:r>
              <a:rPr lang="en-US" sz="2400" dirty="0" err="1" smtClean="0">
                <a:latin typeface="Century Gothic" pitchFamily="34" charset="0"/>
              </a:rPr>
              <a:t>Cerumene</a:t>
            </a:r>
            <a:r>
              <a:rPr lang="en-US" sz="2400" dirty="0" smtClean="0">
                <a:latin typeface="Century Gothic" pitchFamily="34" charset="0"/>
              </a:rPr>
              <a:t>® (*6-10 cc syringe)</a:t>
            </a:r>
          </a:p>
          <a:p>
            <a:r>
              <a:rPr lang="en-US" sz="2400" dirty="0" smtClean="0">
                <a:latin typeface="Century Gothic" pitchFamily="34" charset="0"/>
              </a:rPr>
              <a:t>Use </a:t>
            </a:r>
            <a:r>
              <a:rPr lang="en-US" sz="2400" dirty="0">
                <a:latin typeface="Century Gothic" pitchFamily="34" charset="0"/>
              </a:rPr>
              <a:t>4% </a:t>
            </a:r>
            <a:r>
              <a:rPr lang="en-US" sz="2400" dirty="0" err="1">
                <a:latin typeface="Century Gothic" pitchFamily="34" charset="0"/>
              </a:rPr>
              <a:t>Chlorhexidine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Gluconate</a:t>
            </a:r>
            <a:r>
              <a:rPr lang="en-US" sz="2400" dirty="0">
                <a:latin typeface="Century Gothic" pitchFamily="34" charset="0"/>
              </a:rPr>
              <a:t> scrub to flush sinuses (*10 cc syringe)</a:t>
            </a:r>
          </a:p>
          <a:p>
            <a:r>
              <a:rPr lang="en-US" sz="2400" dirty="0">
                <a:latin typeface="Century Gothic" pitchFamily="34" charset="0"/>
              </a:rPr>
              <a:t>Scrub sinus and </a:t>
            </a:r>
            <a:r>
              <a:rPr lang="en-US" sz="2400" dirty="0" err="1">
                <a:latin typeface="Century Gothic" pitchFamily="34" charset="0"/>
              </a:rPr>
              <a:t>fossa</a:t>
            </a:r>
            <a:r>
              <a:rPr lang="en-US" sz="2400" dirty="0">
                <a:latin typeface="Century Gothic" pitchFamily="34" charset="0"/>
              </a:rPr>
              <a:t> area with 4% </a:t>
            </a:r>
            <a:r>
              <a:rPr lang="en-US" sz="2400" dirty="0" err="1">
                <a:latin typeface="Century Gothic" pitchFamily="34" charset="0"/>
              </a:rPr>
              <a:t>Chlorohexidine</a:t>
            </a:r>
            <a:r>
              <a:rPr lang="en-US" sz="2400" dirty="0">
                <a:latin typeface="Century Gothic" pitchFamily="34" charset="0"/>
              </a:rPr>
              <a:t> scrub</a:t>
            </a:r>
          </a:p>
          <a:p>
            <a:r>
              <a:rPr lang="en-US" sz="2400" dirty="0">
                <a:latin typeface="Century Gothic" pitchFamily="34" charset="0"/>
              </a:rPr>
              <a:t>Pack with .2 % </a:t>
            </a:r>
            <a:r>
              <a:rPr lang="en-US" sz="2400" dirty="0" err="1">
                <a:latin typeface="Century Gothic" pitchFamily="34" charset="0"/>
              </a:rPr>
              <a:t>Nitrofurazone</a:t>
            </a:r>
            <a:r>
              <a:rPr lang="en-US" sz="2400" dirty="0">
                <a:latin typeface="Century Gothic" pitchFamily="34" charset="0"/>
              </a:rPr>
              <a:t> ointment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7655" name="Picture 7" descr="Vet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205538"/>
            <a:ext cx="1685925" cy="40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Century Gothic" pitchFamily="34" charset="0"/>
              </a:rPr>
              <a:t>Flushing beans with Cerumene®</a:t>
            </a:r>
          </a:p>
        </p:txBody>
      </p:sp>
      <p:pic>
        <p:nvPicPr>
          <p:cNvPr id="89096" name="Picture 8" descr="Cem Breeding 03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38749" y="1550035"/>
            <a:ext cx="3029989" cy="4526280"/>
          </a:xfrm>
          <a:noFill/>
          <a:ln/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9094" name="Picture 6" descr="Ve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205538"/>
            <a:ext cx="1685925" cy="403225"/>
          </a:xfrm>
          <a:prstGeom prst="rect">
            <a:avLst/>
          </a:prstGeom>
          <a:noFill/>
        </p:spPr>
      </p:pic>
      <p:sp>
        <p:nvSpPr>
          <p:cNvPr id="89095" name="Freeform 7"/>
          <p:cNvSpPr>
            <a:spLocks noChangeArrowheads="1"/>
          </p:cNvSpPr>
          <p:nvPr/>
        </p:nvSpPr>
        <p:spPr bwMode="auto">
          <a:xfrm rot="10800000" flipH="1" flipV="1">
            <a:off x="457200" y="457200"/>
            <a:ext cx="1295400" cy="11430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8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3733800" y="4267200"/>
            <a:ext cx="685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Flushing beans with Cerumene</a:t>
            </a:r>
            <a:r>
              <a:rPr lang="en-US" sz="4000">
                <a:cs typeface="Arial" charset="0"/>
              </a:rPr>
              <a:t>®</a:t>
            </a:r>
          </a:p>
        </p:txBody>
      </p:sp>
      <p:pic>
        <p:nvPicPr>
          <p:cNvPr id="95235" name="Picture 3" descr="Cem Breeding lo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06450" y="1450181"/>
            <a:ext cx="3028950" cy="4524375"/>
          </a:xfrm>
          <a:noFill/>
          <a:ln/>
        </p:spPr>
      </p:pic>
      <p:pic>
        <p:nvPicPr>
          <p:cNvPr id="95241" name="Picture 9" descr="Cem Breeding lo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05425" y="1450181"/>
            <a:ext cx="3028950" cy="4524375"/>
          </a:xfrm>
          <a:noFill/>
          <a:ln/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5240" name="Freeform 8"/>
          <p:cNvSpPr>
            <a:spLocks noChangeArrowheads="1"/>
          </p:cNvSpPr>
          <p:nvPr/>
        </p:nvSpPr>
        <p:spPr bwMode="auto">
          <a:xfrm rot="10800000" flipH="1" flipV="1">
            <a:off x="457200" y="457200"/>
            <a:ext cx="1295400" cy="11430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8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 flipV="1">
            <a:off x="1905000" y="4191000"/>
            <a:ext cx="609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 flipH="1">
            <a:off x="7086600" y="3733800"/>
            <a:ext cx="3048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Century Gothic" pitchFamily="34" charset="0"/>
              </a:rPr>
              <a:t>Import mares procedures - Days 2-5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2133600"/>
            <a:ext cx="6934200" cy="2971800"/>
          </a:xfrm>
        </p:spPr>
        <p:txBody>
          <a:bodyPr/>
          <a:lstStyle/>
          <a:p>
            <a:r>
              <a:rPr lang="en-US" sz="2400">
                <a:latin typeface="Century Gothic" pitchFamily="34" charset="0"/>
              </a:rPr>
              <a:t>Scrub sinus and fossa area with 4% Chlorhexidine scrub</a:t>
            </a:r>
          </a:p>
          <a:p>
            <a:endParaRPr lang="en-US" sz="2400">
              <a:latin typeface="Century Gothic" pitchFamily="34" charset="0"/>
            </a:endParaRPr>
          </a:p>
          <a:p>
            <a:r>
              <a:rPr lang="en-US" sz="2400">
                <a:latin typeface="Century Gothic" pitchFamily="34" charset="0"/>
              </a:rPr>
              <a:t>Pack with .2% Nitrofurazone ointment</a:t>
            </a:r>
          </a:p>
          <a:p>
            <a:endParaRPr lang="en-US" sz="2400">
              <a:latin typeface="Century Gothic" pitchFamily="34" charset="0"/>
            </a:endParaRPr>
          </a:p>
          <a:p>
            <a:r>
              <a:rPr lang="en-US" sz="2400">
                <a:latin typeface="Century Gothic" pitchFamily="34" charset="0"/>
              </a:rPr>
              <a:t>Mares released 7 days after 3</a:t>
            </a:r>
            <a:r>
              <a:rPr lang="en-US" sz="2400" baseline="30000">
                <a:latin typeface="Century Gothic" pitchFamily="34" charset="0"/>
              </a:rPr>
              <a:t>rd</a:t>
            </a:r>
            <a:r>
              <a:rPr lang="en-US" sz="2400">
                <a:latin typeface="Century Gothic" pitchFamily="34" charset="0"/>
              </a:rPr>
              <a:t> set of cultures are read as negative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680" name="Freeform 8"/>
          <p:cNvSpPr>
            <a:spLocks noChangeArrowheads="1"/>
          </p:cNvSpPr>
          <p:nvPr/>
        </p:nvSpPr>
        <p:spPr bwMode="auto">
          <a:xfrm rot="10800000" flipH="1" flipV="1">
            <a:off x="457200" y="457200"/>
            <a:ext cx="1295400" cy="11430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8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http://www.thehorse.com/Video.aspx?vID=158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Century Gothic" pitchFamily="34" charset="0"/>
              </a:rPr>
              <a:t>Import stallions - Procedures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2133600"/>
            <a:ext cx="6934200" cy="2971800"/>
          </a:xfrm>
        </p:spPr>
        <p:txBody>
          <a:bodyPr/>
          <a:lstStyle/>
          <a:p>
            <a:r>
              <a:rPr lang="en-US" sz="2400">
                <a:latin typeface="Century Gothic" pitchFamily="34" charset="0"/>
              </a:rPr>
              <a:t>3 culture sites</a:t>
            </a:r>
          </a:p>
          <a:p>
            <a:pPr>
              <a:buFontTx/>
              <a:buNone/>
            </a:pPr>
            <a:r>
              <a:rPr lang="en-US" sz="2400">
                <a:latin typeface="Century Gothic" pitchFamily="34" charset="0"/>
              </a:rPr>
              <a:t>    Urethal sinus, fossa and prepuce</a:t>
            </a:r>
          </a:p>
          <a:p>
            <a:endParaRPr lang="en-US" sz="2400">
              <a:latin typeface="Century Gothic" pitchFamily="34" charset="0"/>
            </a:endParaRPr>
          </a:p>
          <a:p>
            <a:r>
              <a:rPr lang="en-US" sz="2400">
                <a:latin typeface="Century Gothic" pitchFamily="34" charset="0"/>
              </a:rPr>
              <a:t>Tease or *tranquilize (200 mg Xylazine IV)</a:t>
            </a:r>
          </a:p>
          <a:p>
            <a:endParaRPr lang="en-US" sz="2400">
              <a:latin typeface="Century Gothic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28" name="Freeform 8"/>
          <p:cNvSpPr>
            <a:spLocks noChangeArrowheads="1"/>
          </p:cNvSpPr>
          <p:nvPr/>
        </p:nvSpPr>
        <p:spPr bwMode="auto">
          <a:xfrm rot="10800000" flipH="1" flipV="1">
            <a:off x="457200" y="457200"/>
            <a:ext cx="1295400" cy="11430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8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Contagious equine </a:t>
            </a:r>
            <a:r>
              <a:rPr lang="en-US" dirty="0" err="1"/>
              <a:t>metritis</a:t>
            </a:r>
            <a:r>
              <a:rPr lang="en-US" dirty="0"/>
              <a:t> (CEM) is a </a:t>
            </a:r>
            <a:r>
              <a:rPr lang="en-US" dirty="0" smtClean="0"/>
              <a:t>transmissible, exotic</a:t>
            </a:r>
            <a:r>
              <a:rPr lang="en-US" dirty="0"/>
              <a:t>, venereal disease of horses caused by </a:t>
            </a:r>
            <a:r>
              <a:rPr lang="en-US" dirty="0" smtClean="0"/>
              <a:t>the bacterium </a:t>
            </a:r>
            <a:r>
              <a:rPr lang="en-US" i="1" dirty="0" err="1"/>
              <a:t>Taylorella</a:t>
            </a:r>
            <a:r>
              <a:rPr lang="en-US" i="1" dirty="0"/>
              <a:t> </a:t>
            </a:r>
            <a:r>
              <a:rPr lang="en-US" i="1" dirty="0" err="1"/>
              <a:t>equigenitalis</a:t>
            </a:r>
            <a:r>
              <a:rPr lang="en-US" i="1" dirty="0" smtClean="0"/>
              <a:t>.</a:t>
            </a:r>
          </a:p>
          <a:p>
            <a:r>
              <a:rPr lang="en-US" dirty="0"/>
              <a:t>Because animals </a:t>
            </a:r>
            <a:r>
              <a:rPr lang="en-US" dirty="0" smtClean="0"/>
              <a:t>may be </a:t>
            </a:r>
            <a:r>
              <a:rPr lang="en-US" dirty="0"/>
              <a:t>asymptomatic, the disease is difficult to </a:t>
            </a:r>
            <a:r>
              <a:rPr lang="en-US" dirty="0" smtClean="0"/>
              <a:t>detect and </a:t>
            </a:r>
            <a:r>
              <a:rPr lang="en-US" dirty="0"/>
              <a:t>control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(persistent mating-induced </a:t>
            </a:r>
            <a:r>
              <a:rPr lang="en-US" dirty="0" err="1" smtClean="0"/>
              <a:t>endometritis</a:t>
            </a:r>
            <a:r>
              <a:rPr lang="en-US" dirty="0" smtClean="0"/>
              <a:t>, chronic infectious </a:t>
            </a:r>
            <a:r>
              <a:rPr lang="en-US" dirty="0" err="1" smtClean="0"/>
              <a:t>endometritis</a:t>
            </a:r>
            <a:r>
              <a:rPr lang="en-US" dirty="0" smtClean="0"/>
              <a:t>, endometriosis)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Century Gothic" pitchFamily="34" charset="0"/>
              </a:rPr>
              <a:t>Stallions – culture site – urethral sinus</a:t>
            </a:r>
          </a:p>
        </p:txBody>
      </p:sp>
      <p:pic>
        <p:nvPicPr>
          <p:cNvPr id="98312" name="Picture 8" descr="Cem Breeding 0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6758247" cy="4526280"/>
          </a:xfrm>
          <a:noFill/>
          <a:ln/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8311" name="Freeform 7"/>
          <p:cNvSpPr>
            <a:spLocks noChangeArrowheads="1"/>
          </p:cNvSpPr>
          <p:nvPr/>
        </p:nvSpPr>
        <p:spPr bwMode="auto">
          <a:xfrm rot="10800000" flipH="1" flipV="1">
            <a:off x="0" y="152400"/>
            <a:ext cx="1295400" cy="11430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8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4191000" y="2895600"/>
            <a:ext cx="10668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Century Gothic" pitchFamily="34" charset="0"/>
              </a:rPr>
              <a:t>Stallions – culture site – urethral sinus</a:t>
            </a:r>
          </a:p>
        </p:txBody>
      </p:sp>
      <p:pic>
        <p:nvPicPr>
          <p:cNvPr id="99336" name="Picture 8" descr="Cem Breeding 0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77131" y="1550987"/>
            <a:ext cx="6753225" cy="4524375"/>
          </a:xfrm>
          <a:noFill/>
          <a:ln/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9334" name="Picture 6" descr="Ve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205538"/>
            <a:ext cx="1685925" cy="403225"/>
          </a:xfrm>
          <a:prstGeom prst="rect">
            <a:avLst/>
          </a:prstGeom>
          <a:noFill/>
        </p:spPr>
      </p:pic>
      <p:sp>
        <p:nvSpPr>
          <p:cNvPr id="99335" name="Freeform 7"/>
          <p:cNvSpPr>
            <a:spLocks noChangeArrowheads="1"/>
          </p:cNvSpPr>
          <p:nvPr/>
        </p:nvSpPr>
        <p:spPr bwMode="auto">
          <a:xfrm rot="10800000" flipH="1" flipV="1">
            <a:off x="152400" y="228600"/>
            <a:ext cx="1295400" cy="11430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8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Century Gothic" pitchFamily="34" charset="0"/>
              </a:rPr>
              <a:t>Stallions – culture sites - Fossa</a:t>
            </a:r>
          </a:p>
        </p:txBody>
      </p:sp>
      <p:pic>
        <p:nvPicPr>
          <p:cNvPr id="32780" name="Picture 12" descr="Figure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982" y="1551270"/>
            <a:ext cx="3009524" cy="4523810"/>
          </a:xfrm>
          <a:noFill/>
          <a:ln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776" name="Freeform 8"/>
          <p:cNvSpPr>
            <a:spLocks noChangeArrowheads="1"/>
          </p:cNvSpPr>
          <p:nvPr/>
        </p:nvSpPr>
        <p:spPr bwMode="auto">
          <a:xfrm rot="10800000" flipH="1" flipV="1">
            <a:off x="457200" y="457200"/>
            <a:ext cx="1295400" cy="11430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8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Century Gothic" pitchFamily="34" charset="0"/>
              </a:rPr>
              <a:t>Stallions – culture site - prepuce</a:t>
            </a:r>
          </a:p>
        </p:txBody>
      </p:sp>
      <p:pic>
        <p:nvPicPr>
          <p:cNvPr id="31764" name="Picture 20" descr="DSC_018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53319" y="1550987"/>
            <a:ext cx="6800850" cy="4524375"/>
          </a:xfrm>
          <a:noFill/>
          <a:ln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52" name="Freeform 8"/>
          <p:cNvSpPr>
            <a:spLocks noChangeArrowheads="1"/>
          </p:cNvSpPr>
          <p:nvPr/>
        </p:nvSpPr>
        <p:spPr bwMode="auto">
          <a:xfrm rot="10800000" flipH="1" flipV="1">
            <a:off x="0" y="152400"/>
            <a:ext cx="1295400" cy="11430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8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Century Gothic" pitchFamily="34" charset="0"/>
              </a:rPr>
              <a:t>Stallions – culture site - prepuce</a:t>
            </a:r>
          </a:p>
        </p:txBody>
      </p:sp>
      <p:pic>
        <p:nvPicPr>
          <p:cNvPr id="61449" name="Picture 9" descr="Figure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53744" y="1551270"/>
            <a:ext cx="6800000" cy="4523810"/>
          </a:xfrm>
          <a:noFill/>
          <a:ln/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48" name="Freeform 8"/>
          <p:cNvSpPr>
            <a:spLocks noChangeArrowheads="1"/>
          </p:cNvSpPr>
          <p:nvPr/>
        </p:nvSpPr>
        <p:spPr bwMode="auto">
          <a:xfrm rot="10800000" flipH="1" flipV="1">
            <a:off x="0" y="152400"/>
            <a:ext cx="1295400" cy="11430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8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Century Gothic" pitchFamily="34" charset="0"/>
              </a:rPr>
              <a:t>Culture handling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2133600"/>
            <a:ext cx="69342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entury Gothic" pitchFamily="34" charset="0"/>
              </a:rPr>
              <a:t>Special media – </a:t>
            </a:r>
            <a:r>
              <a:rPr lang="en-US" sz="2400" dirty="0" err="1">
                <a:latin typeface="Century Gothic" pitchFamily="34" charset="0"/>
              </a:rPr>
              <a:t>Amies</a:t>
            </a:r>
            <a:r>
              <a:rPr lang="en-US" sz="2400" dirty="0">
                <a:latin typeface="Century Gothic" pitchFamily="34" charset="0"/>
              </a:rPr>
              <a:t> charcoal media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entury Gothic" pitchFamily="34" charset="0"/>
              </a:rPr>
              <a:t>Refrigerate right away (4º C)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entury Gothic" pitchFamily="34" charset="0"/>
              </a:rPr>
              <a:t>Needs to arrive to lab within 48 hours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entury Gothic" pitchFamily="34" charset="0"/>
              </a:rPr>
              <a:t>Approved lab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entury Gothic" pitchFamily="34" charset="0"/>
              </a:rPr>
              <a:t>Cultures read at 7 days after plating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solidFill>
                  <a:schemeClr val="bg2"/>
                </a:solidFill>
                <a:latin typeface="Century Gothic" pitchFamily="34" charset="0"/>
              </a:rPr>
              <a:t>Proposed clarification – read by hours -168 hrs </a:t>
            </a:r>
            <a:r>
              <a:rPr lang="en-US" sz="2400" dirty="0" smtClean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Century Gothic" pitchFamily="34" charset="0"/>
              </a:rPr>
              <a:t>7 days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Century Gothic" pitchFamily="34" charset="0"/>
              </a:rPr>
              <a:t>Test breeding of stallions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2133600"/>
            <a:ext cx="6934200" cy="2971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entury Gothic" pitchFamily="34" charset="0"/>
              </a:rPr>
              <a:t>After negative cultures – at least 7 days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entury Gothic" pitchFamily="34" charset="0"/>
              </a:rPr>
              <a:t>Breed stallion to two qualified test mares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entury Gothic" pitchFamily="34" charset="0"/>
              </a:rPr>
              <a:t>Clean vulva and place tail bandage on test mare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entury Gothic" pitchFamily="34" charset="0"/>
              </a:rPr>
              <a:t>Tease stallion before breeding to see if test mare is in heat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entury Gothic" pitchFamily="34" charset="0"/>
              </a:rPr>
              <a:t>Need </a:t>
            </a:r>
            <a:r>
              <a:rPr lang="en-US" sz="2400" dirty="0">
                <a:latin typeface="Century Gothic" pitchFamily="34" charset="0"/>
              </a:rPr>
              <a:t>20-30 minutes between </a:t>
            </a:r>
            <a:r>
              <a:rPr lang="en-US" sz="2400" dirty="0" err="1">
                <a:latin typeface="Century Gothic" pitchFamily="34" charset="0"/>
              </a:rPr>
              <a:t>breedings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http://www.thehorse.com/Video.aspx?vID=159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Century Gothic" pitchFamily="34" charset="0"/>
              </a:rPr>
              <a:t>Teasing</a:t>
            </a:r>
          </a:p>
        </p:txBody>
      </p:sp>
      <p:pic>
        <p:nvPicPr>
          <p:cNvPr id="101384" name="Picture 8" descr="Cem Breeding 02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77131" y="1550987"/>
            <a:ext cx="6753225" cy="4524375"/>
          </a:xfrm>
          <a:noFill/>
          <a:ln/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1382" name="Picture 6" descr="Ve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205538"/>
            <a:ext cx="1685925" cy="40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Teasing</a:t>
            </a:r>
          </a:p>
        </p:txBody>
      </p:sp>
      <p:pic>
        <p:nvPicPr>
          <p:cNvPr id="103432" name="Picture 8" descr="Cem Breeding 02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39269" y="1550987"/>
            <a:ext cx="3028950" cy="4524375"/>
          </a:xfrm>
          <a:noFill/>
          <a:ln/>
        </p:spPr>
      </p:pic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3430" name="Picture 6" descr="Ve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205538"/>
            <a:ext cx="1685925" cy="40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first case was diagnosed in England in </a:t>
            </a:r>
            <a:r>
              <a:rPr lang="en-US" dirty="0" smtClean="0"/>
              <a:t>1977. Because </a:t>
            </a:r>
            <a:r>
              <a:rPr lang="en-US" dirty="0"/>
              <a:t>of the insidious nature of the </a:t>
            </a:r>
            <a:r>
              <a:rPr lang="en-US" dirty="0" smtClean="0"/>
              <a:t>disease, it </a:t>
            </a:r>
            <a:r>
              <a:rPr lang="en-US" dirty="0"/>
              <a:t>is difficult to determine its origin or how </a:t>
            </a:r>
            <a:r>
              <a:rPr lang="en-US" dirty="0" smtClean="0"/>
              <a:t>widely it </a:t>
            </a:r>
            <a:r>
              <a:rPr lang="en-US" dirty="0"/>
              <a:t>is distributed throughout the world</a:t>
            </a:r>
            <a:r>
              <a:rPr lang="en-US" dirty="0" smtClean="0"/>
              <a:t>.</a:t>
            </a:r>
          </a:p>
          <a:p>
            <a:r>
              <a:rPr lang="en-US" dirty="0"/>
              <a:t>The first cases of CEM in the United States </a:t>
            </a:r>
            <a:r>
              <a:rPr lang="en-US" dirty="0" smtClean="0"/>
              <a:t>were diagnosed </a:t>
            </a:r>
            <a:r>
              <a:rPr lang="en-US" dirty="0"/>
              <a:t>on March 9, 1978, on thoroughbred </a:t>
            </a:r>
            <a:r>
              <a:rPr lang="en-US" dirty="0" smtClean="0"/>
              <a:t>farms in </a:t>
            </a:r>
            <a:r>
              <a:rPr lang="en-US" dirty="0"/>
              <a:t>central Kentucky. In April of the following </a:t>
            </a:r>
            <a:r>
              <a:rPr lang="en-US" dirty="0" smtClean="0"/>
              <a:t>year, an </a:t>
            </a:r>
            <a:r>
              <a:rPr lang="en-US" dirty="0"/>
              <a:t>outbreak occurred in </a:t>
            </a:r>
            <a:r>
              <a:rPr lang="en-US" dirty="0" smtClean="0"/>
              <a:t>Missouri.</a:t>
            </a:r>
          </a:p>
          <a:p>
            <a:r>
              <a:rPr lang="en-US" dirty="0" smtClean="0"/>
              <a:t> The most recent outbreak was first diagnosed in December 2008 in a Quarter Horse stallion in Kentucky.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entury Gothic" pitchFamily="34" charset="0"/>
              </a:rPr>
              <a:t>Test Breeding 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77836" name="Picture 12" descr="Figure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7375" y="1527175"/>
            <a:ext cx="4852737" cy="4572000"/>
          </a:xfrm>
          <a:noFill/>
          <a:ln/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7831" name="Picture 7" descr="Ve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205538"/>
            <a:ext cx="1685925" cy="40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>
                <a:latin typeface="Century Gothic" pitchFamily="34" charset="0"/>
              </a:rPr>
              <a:t>Scrub (Chlorhexidine 4%) and pack (Nitrofurazone) for 5 days after breeding</a:t>
            </a:r>
          </a:p>
        </p:txBody>
      </p:sp>
      <p:pic>
        <p:nvPicPr>
          <p:cNvPr id="38924" name="Picture 12" descr="DSC_018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53319" y="1550987"/>
            <a:ext cx="6800850" cy="4524375"/>
          </a:xfrm>
          <a:noFill/>
          <a:ln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Century Gothic" pitchFamily="34" charset="0"/>
              </a:rPr>
              <a:t>Treatment </a:t>
            </a:r>
            <a:r>
              <a:rPr lang="en-US" sz="3200" b="1" dirty="0">
                <a:latin typeface="Century Gothic" pitchFamily="34" charset="0"/>
              </a:rPr>
              <a:t>protocols – Positive import mares and test mares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2133600"/>
            <a:ext cx="69342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>
                <a:latin typeface="Century Gothic" pitchFamily="34" charset="0"/>
              </a:rPr>
              <a:t>Sulfamethoxazole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Trimethoprim</a:t>
            </a:r>
            <a:r>
              <a:rPr lang="en-US" sz="2400" dirty="0">
                <a:latin typeface="Century Gothic" pitchFamily="34" charset="0"/>
              </a:rPr>
              <a:t> (TMS) – Systemic (30mg/kg PO) 5 days</a:t>
            </a:r>
          </a:p>
          <a:p>
            <a:r>
              <a:rPr lang="en-US" sz="2400" dirty="0">
                <a:latin typeface="Century Gothic" pitchFamily="34" charset="0"/>
              </a:rPr>
              <a:t>1500 mg </a:t>
            </a:r>
            <a:r>
              <a:rPr lang="en-US" sz="2400" dirty="0" err="1">
                <a:latin typeface="Century Gothic" pitchFamily="34" charset="0"/>
              </a:rPr>
              <a:t>Gentamicin</a:t>
            </a:r>
            <a:r>
              <a:rPr lang="en-US" sz="2400" dirty="0">
                <a:latin typeface="Century Gothic" pitchFamily="34" charset="0"/>
              </a:rPr>
              <a:t> + 20 cc 8.4% Sodium Bicarbonate + 25 cc saline – IU for 3 days</a:t>
            </a:r>
          </a:p>
          <a:p>
            <a:r>
              <a:rPr lang="en-US" sz="2400" dirty="0">
                <a:latin typeface="Century Gothic" pitchFamily="34" charset="0"/>
              </a:rPr>
              <a:t>Flush beans (</a:t>
            </a:r>
            <a:r>
              <a:rPr lang="en-US" sz="2400" dirty="0" err="1">
                <a:latin typeface="Century Gothic" pitchFamily="34" charset="0"/>
              </a:rPr>
              <a:t>Cerumene</a:t>
            </a:r>
            <a:r>
              <a:rPr lang="en-US" sz="2400" dirty="0">
                <a:latin typeface="Century Gothic" pitchFamily="34" charset="0"/>
              </a:rPr>
              <a:t>®) &amp; sinuses (4% </a:t>
            </a:r>
            <a:r>
              <a:rPr lang="en-US" sz="2400" dirty="0" err="1">
                <a:latin typeface="Century Gothic" pitchFamily="34" charset="0"/>
              </a:rPr>
              <a:t>Chlorhexidine</a:t>
            </a:r>
            <a:r>
              <a:rPr lang="en-US" sz="2400" dirty="0">
                <a:latin typeface="Century Gothic" pitchFamily="34" charset="0"/>
              </a:rPr>
              <a:t>) day 1</a:t>
            </a:r>
          </a:p>
          <a:p>
            <a:r>
              <a:rPr lang="en-US" sz="2400" dirty="0">
                <a:latin typeface="Century Gothic" pitchFamily="34" charset="0"/>
              </a:rPr>
              <a:t>Scrub area for 2-5 days – 4% </a:t>
            </a:r>
            <a:r>
              <a:rPr lang="en-US" sz="2400" dirty="0" err="1">
                <a:latin typeface="Century Gothic" pitchFamily="34" charset="0"/>
              </a:rPr>
              <a:t>Chlorhexidine</a:t>
            </a:r>
            <a:r>
              <a:rPr lang="en-US" sz="2400" dirty="0">
                <a:latin typeface="Century Gothic" pitchFamily="34" charset="0"/>
              </a:rPr>
              <a:t> </a:t>
            </a:r>
          </a:p>
          <a:p>
            <a:r>
              <a:rPr lang="en-US" sz="2400" dirty="0">
                <a:latin typeface="Century Gothic" pitchFamily="34" charset="0"/>
              </a:rPr>
              <a:t>Pack area with 1% Silver Sulfadiazine 5 days</a:t>
            </a:r>
          </a:p>
          <a:p>
            <a:pPr>
              <a:buFontTx/>
              <a:buNone/>
            </a:pPr>
            <a:endParaRPr lang="en-US" sz="2400" dirty="0">
              <a:latin typeface="Century Gothic" pitchFamily="34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8135" name="Picture 7" descr="Vet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205538"/>
            <a:ext cx="1685925" cy="40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Century Gothic" pitchFamily="34" charset="0"/>
              </a:rPr>
              <a:t>Positive </a:t>
            </a:r>
            <a:r>
              <a:rPr lang="en-US" sz="3200" b="1" dirty="0">
                <a:latin typeface="Century Gothic" pitchFamily="34" charset="0"/>
              </a:rPr>
              <a:t>import stallion on initial culture or after test breeding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2133600"/>
            <a:ext cx="69342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Century Gothic" pitchFamily="34" charset="0"/>
              </a:rPr>
              <a:t>TMS – 30mg/kg PO for 7 days</a:t>
            </a:r>
          </a:p>
          <a:p>
            <a:r>
              <a:rPr lang="en-US" sz="2400" dirty="0">
                <a:latin typeface="Century Gothic" pitchFamily="34" charset="0"/>
              </a:rPr>
              <a:t>Scrub penis for 10 days with 4% </a:t>
            </a:r>
            <a:r>
              <a:rPr lang="en-US" sz="2400" dirty="0" err="1">
                <a:latin typeface="Century Gothic" pitchFamily="34" charset="0"/>
              </a:rPr>
              <a:t>Chlorhexidine</a:t>
            </a:r>
            <a:r>
              <a:rPr lang="en-US" sz="2400" dirty="0">
                <a:latin typeface="Century Gothic" pitchFamily="34" charset="0"/>
              </a:rPr>
              <a:t> scrub</a:t>
            </a:r>
          </a:p>
          <a:p>
            <a:r>
              <a:rPr lang="en-US" sz="2400" dirty="0">
                <a:latin typeface="Century Gothic" pitchFamily="34" charset="0"/>
              </a:rPr>
              <a:t>Pack penis for 10 days with 1% Silver Sulfadiazine Cream</a:t>
            </a:r>
          </a:p>
          <a:p>
            <a:r>
              <a:rPr lang="en-US" sz="2400" dirty="0">
                <a:latin typeface="Century Gothic" pitchFamily="34" charset="0"/>
              </a:rPr>
              <a:t>Wait 21 days before culturing</a:t>
            </a:r>
          </a:p>
          <a:p>
            <a:r>
              <a:rPr lang="en-US" sz="2400" dirty="0">
                <a:latin typeface="Century Gothic" pitchFamily="34" charset="0"/>
              </a:rPr>
              <a:t>Culture at 21, 28 and 35 days after treatment</a:t>
            </a:r>
          </a:p>
          <a:p>
            <a:r>
              <a:rPr lang="en-US" sz="2400" dirty="0">
                <a:latin typeface="Century Gothic" pitchFamily="34" charset="0"/>
              </a:rPr>
              <a:t>Breed two test mares and follow previously stated protocols – starting over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9159" name="Picture 7" descr="Vet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205538"/>
            <a:ext cx="1685925" cy="40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Century Gothic" pitchFamily="34" charset="0"/>
              </a:rPr>
              <a:t>Reporting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2133600"/>
            <a:ext cx="6934200" cy="2971800"/>
          </a:xfrm>
        </p:spPr>
        <p:txBody>
          <a:bodyPr/>
          <a:lstStyle/>
          <a:p>
            <a:r>
              <a:rPr lang="en-US" sz="2400" dirty="0"/>
              <a:t>Veterinarians and equine owners who </a:t>
            </a:r>
            <a:r>
              <a:rPr lang="en-US" sz="2400" dirty="0" smtClean="0"/>
              <a:t>suspect that </a:t>
            </a:r>
            <a:r>
              <a:rPr lang="en-US" sz="2400" dirty="0"/>
              <a:t>an animal may have CEM or any other </a:t>
            </a:r>
            <a:r>
              <a:rPr lang="en-US" sz="2400" dirty="0" smtClean="0"/>
              <a:t>foreign animal </a:t>
            </a:r>
            <a:r>
              <a:rPr lang="en-US" sz="2400" dirty="0"/>
              <a:t>disease should immediately contact State </a:t>
            </a:r>
            <a:r>
              <a:rPr lang="en-US" sz="2400" dirty="0" smtClean="0"/>
              <a:t>or Federal </a:t>
            </a:r>
            <a:r>
              <a:rPr lang="en-US" sz="2400" dirty="0"/>
              <a:t>animal health authorities.</a:t>
            </a:r>
            <a:endParaRPr lang="en-US" sz="2400" dirty="0">
              <a:latin typeface="Century Gothic" pitchFamily="34" charset="0"/>
            </a:endParaRPr>
          </a:p>
          <a:p>
            <a:pPr>
              <a:buFontTx/>
              <a:buNone/>
            </a:pPr>
            <a:endParaRPr lang="en-US" sz="2400" dirty="0">
              <a:latin typeface="Century Gothic" pitchFamily="34" charset="0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Century Gothic" pitchFamily="34" charset="0"/>
              </a:rPr>
              <a:t>Incidence data </a:t>
            </a:r>
            <a:r>
              <a:rPr lang="en-US" sz="3200" b="1" dirty="0">
                <a:latin typeface="Century Gothic" pitchFamily="34" charset="0"/>
              </a:rPr>
              <a:t>since 1998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2133600"/>
            <a:ext cx="6934200" cy="2971800"/>
          </a:xfrm>
        </p:spPr>
        <p:txBody>
          <a:bodyPr/>
          <a:lstStyle/>
          <a:p>
            <a:r>
              <a:rPr lang="en-US" sz="2400" dirty="0">
                <a:latin typeface="Century Gothic" pitchFamily="34" charset="0"/>
              </a:rPr>
              <a:t>9 positive stallions and 1 positive mare</a:t>
            </a:r>
          </a:p>
          <a:p>
            <a:r>
              <a:rPr lang="en-US" sz="2400" dirty="0">
                <a:latin typeface="Century Gothic" pitchFamily="34" charset="0"/>
              </a:rPr>
              <a:t>1.9% stallions positive (9/473 stallions)</a:t>
            </a:r>
          </a:p>
          <a:p>
            <a:r>
              <a:rPr lang="en-US" sz="2400" dirty="0">
                <a:latin typeface="Century Gothic" pitchFamily="34" charset="0"/>
              </a:rPr>
              <a:t>.07% mares positive (1/1484 mares)</a:t>
            </a:r>
          </a:p>
          <a:p>
            <a:pPr>
              <a:buFontTx/>
              <a:buNone/>
            </a:pPr>
            <a:endParaRPr lang="en-US" sz="2400" dirty="0">
              <a:latin typeface="Century Gothic" pitchFamily="34" charset="0"/>
            </a:endParaRPr>
          </a:p>
          <a:p>
            <a:endParaRPr lang="en-US" sz="2400" dirty="0">
              <a:latin typeface="Century Gothic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4279" name="Picture 7" descr="Vet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205538"/>
            <a:ext cx="1685925" cy="40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Century Gothic" pitchFamily="34" charset="0"/>
              </a:rPr>
              <a:t>Country </a:t>
            </a:r>
            <a:r>
              <a:rPr lang="en-US" sz="3200" b="1" dirty="0">
                <a:latin typeface="Century Gothic" pitchFamily="34" charset="0"/>
              </a:rPr>
              <a:t>of origin data since 1998 for positive stallions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2133600"/>
            <a:ext cx="6934200" cy="2971800"/>
          </a:xfrm>
        </p:spPr>
        <p:txBody>
          <a:bodyPr/>
          <a:lstStyle/>
          <a:p>
            <a:r>
              <a:rPr lang="en-US" sz="2400" dirty="0">
                <a:latin typeface="Century Gothic" pitchFamily="34" charset="0"/>
              </a:rPr>
              <a:t>3 – Germany (34% horses from Germany)</a:t>
            </a:r>
          </a:p>
          <a:p>
            <a:r>
              <a:rPr lang="en-US" sz="2400" dirty="0">
                <a:latin typeface="Century Gothic" pitchFamily="34" charset="0"/>
              </a:rPr>
              <a:t>1 – Holland</a:t>
            </a:r>
          </a:p>
          <a:p>
            <a:r>
              <a:rPr lang="en-US" sz="2400" dirty="0">
                <a:latin typeface="Century Gothic" pitchFamily="34" charset="0"/>
              </a:rPr>
              <a:t>1 – UK</a:t>
            </a:r>
          </a:p>
          <a:p>
            <a:r>
              <a:rPr lang="en-US" sz="2400" dirty="0">
                <a:latin typeface="Century Gothic" pitchFamily="34" charset="0"/>
              </a:rPr>
              <a:t>1 – Denmark</a:t>
            </a:r>
          </a:p>
          <a:p>
            <a:r>
              <a:rPr lang="en-US" sz="2400" dirty="0">
                <a:latin typeface="Century Gothic" pitchFamily="34" charset="0"/>
              </a:rPr>
              <a:t>2 – Austria</a:t>
            </a:r>
          </a:p>
          <a:p>
            <a:r>
              <a:rPr lang="en-US" sz="2400" dirty="0">
                <a:latin typeface="Century Gothic" pitchFamily="34" charset="0"/>
              </a:rPr>
              <a:t>1 - Slovenia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5303" name="Picture 7" descr="Vet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205538"/>
            <a:ext cx="1685925" cy="40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Michaela </a:t>
            </a:r>
            <a:r>
              <a:rPr lang="en-US" dirty="0" err="1" smtClean="0">
                <a:latin typeface="Century Gothic" pitchFamily="34" charset="0"/>
              </a:rPr>
              <a:t>Kristula</a:t>
            </a:r>
            <a:r>
              <a:rPr lang="en-US" dirty="0" smtClean="0">
                <a:latin typeface="Century Gothic" pitchFamily="34" charset="0"/>
              </a:rPr>
              <a:t>, DVM, MS</a:t>
            </a:r>
          </a:p>
          <a:p>
            <a:pPr>
              <a:buNone/>
            </a:pPr>
            <a:r>
              <a:rPr lang="en-US" dirty="0" smtClean="0"/>
              <a:t>	Penn State University, College of veterinary Medicine</a:t>
            </a:r>
          </a:p>
          <a:p>
            <a:r>
              <a:rPr lang="en-US" dirty="0" smtClean="0"/>
              <a:t>TheHorse.com</a:t>
            </a:r>
          </a:p>
          <a:p>
            <a:r>
              <a:rPr lang="en-US" dirty="0" smtClean="0"/>
              <a:t> </a:t>
            </a:r>
            <a:r>
              <a:rPr lang="en-US" smtClean="0"/>
              <a:t>APHIS Factsheet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CEM is commonly transmitted directly </a:t>
            </a:r>
            <a:r>
              <a:rPr lang="en-US" dirty="0" smtClean="0"/>
              <a:t>during sexual </a:t>
            </a:r>
            <a:r>
              <a:rPr lang="en-US" dirty="0"/>
              <a:t>intercourse between undetected </a:t>
            </a:r>
            <a:r>
              <a:rPr lang="en-US" dirty="0" smtClean="0"/>
              <a:t>CEM positive breeding </a:t>
            </a:r>
            <a:r>
              <a:rPr lang="en-US" dirty="0"/>
              <a:t>mares and stallions. </a:t>
            </a:r>
            <a:endParaRPr lang="en-US" dirty="0" smtClean="0"/>
          </a:p>
          <a:p>
            <a:r>
              <a:rPr lang="en-US" dirty="0" smtClean="0"/>
              <a:t>Transmission may </a:t>
            </a:r>
            <a:r>
              <a:rPr lang="en-US" dirty="0"/>
              <a:t>also occur indirectly by artificial insemination </a:t>
            </a:r>
            <a:r>
              <a:rPr lang="en-US" dirty="0" smtClean="0"/>
              <a:t>or contact </a:t>
            </a:r>
            <a:r>
              <a:rPr lang="en-US" dirty="0"/>
              <a:t>with </a:t>
            </a:r>
            <a:r>
              <a:rPr lang="en-US" dirty="0" err="1"/>
              <a:t>fomites</a:t>
            </a:r>
            <a:r>
              <a:rPr lang="en-US" dirty="0"/>
              <a:t>, such as contaminated </a:t>
            </a:r>
            <a:r>
              <a:rPr lang="en-US" dirty="0" smtClean="0"/>
              <a:t>hands or </a:t>
            </a:r>
            <a:r>
              <a:rPr lang="en-US" dirty="0"/>
              <a:t>instruments. Outbreaks usually occur at </a:t>
            </a:r>
            <a:r>
              <a:rPr lang="en-US" dirty="0" smtClean="0"/>
              <a:t>breeding facilities </a:t>
            </a:r>
            <a:r>
              <a:rPr lang="en-US" dirty="0"/>
              <a:t>following international horse shipments.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Signs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exposure to the disease usually </a:t>
            </a:r>
            <a:r>
              <a:rPr lang="en-US" dirty="0" smtClean="0"/>
              <a:t>results in </a:t>
            </a:r>
            <a:r>
              <a:rPr lang="en-US" dirty="0"/>
              <a:t>infertility. An infected mare may fail to </a:t>
            </a:r>
            <a:r>
              <a:rPr lang="en-US" dirty="0" smtClean="0"/>
              <a:t>conceive (revealed </a:t>
            </a:r>
            <a:r>
              <a:rPr lang="en-US" dirty="0"/>
              <a:t>by an early return to estrus after </a:t>
            </a:r>
            <a:r>
              <a:rPr lang="en-US" dirty="0" smtClean="0"/>
              <a:t>breeding) or </a:t>
            </a:r>
            <a:r>
              <a:rPr lang="en-US" dirty="0"/>
              <a:t>she may spontaneously abort. Abortions </a:t>
            </a:r>
            <a:r>
              <a:rPr lang="en-US" dirty="0" smtClean="0"/>
              <a:t>related to </a:t>
            </a:r>
            <a:r>
              <a:rPr lang="en-US" dirty="0"/>
              <a:t>CEM are rare, however. Stallions exhibit no </a:t>
            </a:r>
            <a:r>
              <a:rPr lang="en-US" dirty="0" smtClean="0"/>
              <a:t>clinical signs </a:t>
            </a:r>
            <a:r>
              <a:rPr lang="en-US" dirty="0"/>
              <a:t>but can carry the CEM bacteria on </a:t>
            </a:r>
            <a:r>
              <a:rPr lang="en-US" dirty="0" smtClean="0"/>
              <a:t>their external </a:t>
            </a:r>
            <a:r>
              <a:rPr lang="en-US" dirty="0"/>
              <a:t>genitalia for years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534400" cy="682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are three general degrees of infection in mares.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dirty="0"/>
              <a:t>Acute: Active inflammation of the </a:t>
            </a:r>
            <a:r>
              <a:rPr lang="en-US" sz="2400" dirty="0" smtClean="0"/>
              <a:t>uterus causes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   an </a:t>
            </a:r>
            <a:r>
              <a:rPr lang="en-US" sz="2400" dirty="0"/>
              <a:t>obvious thick, milky, </a:t>
            </a:r>
            <a:r>
              <a:rPr lang="en-US" sz="2400" dirty="0" err="1"/>
              <a:t>mucoid</a:t>
            </a:r>
            <a:r>
              <a:rPr lang="en-US" sz="2400" dirty="0"/>
              <a:t> </a:t>
            </a:r>
            <a:r>
              <a:rPr lang="en-US" sz="2400" dirty="0" err="1"/>
              <a:t>vulvar</a:t>
            </a:r>
            <a:r>
              <a:rPr lang="en-US" sz="2400" dirty="0"/>
              <a:t> discharge</a:t>
            </a:r>
          </a:p>
          <a:p>
            <a:pPr>
              <a:buNone/>
            </a:pPr>
            <a:r>
              <a:rPr lang="en-US" sz="2400" dirty="0" smtClean="0"/>
              <a:t>   10 </a:t>
            </a:r>
            <a:r>
              <a:rPr lang="en-US" sz="2400" dirty="0"/>
              <a:t>to 14 days after breeding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• Chronic: Milder uterine inflammation causes less</a:t>
            </a:r>
          </a:p>
          <a:p>
            <a:pPr>
              <a:buNone/>
            </a:pPr>
            <a:r>
              <a:rPr lang="en-US" sz="2400" dirty="0" smtClean="0"/>
              <a:t>   obvious </a:t>
            </a:r>
            <a:r>
              <a:rPr lang="en-US" sz="2400" dirty="0" err="1"/>
              <a:t>vulvar</a:t>
            </a:r>
            <a:r>
              <a:rPr lang="en-US" sz="2400" dirty="0"/>
              <a:t> discharge, and infection may be</a:t>
            </a:r>
          </a:p>
          <a:p>
            <a:pPr>
              <a:buNone/>
            </a:pPr>
            <a:r>
              <a:rPr lang="en-US" sz="2400" dirty="0" smtClean="0"/>
              <a:t>   more </a:t>
            </a:r>
            <a:r>
              <a:rPr lang="en-US" sz="2400" dirty="0"/>
              <a:t>difficult to eliminate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• Carrier: The bacteria are established </a:t>
            </a:r>
            <a:r>
              <a:rPr lang="en-US" sz="2400" dirty="0" smtClean="0"/>
              <a:t>in the </a:t>
            </a:r>
            <a:r>
              <a:rPr lang="en-US" sz="2400" dirty="0"/>
              <a:t>reproductive tract. The mare, </a:t>
            </a:r>
            <a:r>
              <a:rPr lang="en-US" sz="2400" dirty="0" smtClean="0"/>
              <a:t>though asymptomatic</a:t>
            </a:r>
            <a:r>
              <a:rPr lang="en-US" sz="2400" dirty="0"/>
              <a:t>, is </a:t>
            </a:r>
            <a:r>
              <a:rPr lang="en-US" sz="2400" dirty="0" smtClean="0"/>
              <a:t>still infectious </a:t>
            </a:r>
            <a:r>
              <a:rPr lang="en-US" sz="2400" dirty="0"/>
              <a:t>and can remain </a:t>
            </a:r>
            <a:r>
              <a:rPr lang="en-US" sz="2400" dirty="0" smtClean="0"/>
              <a:t>a carrier </a:t>
            </a:r>
            <a:r>
              <a:rPr lang="en-US" sz="2400" dirty="0"/>
              <a:t>for several months or longer.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Mucopurulent</a:t>
            </a:r>
            <a:r>
              <a:rPr lang="en-US" dirty="0" smtClean="0"/>
              <a:t> </a:t>
            </a:r>
            <a:r>
              <a:rPr lang="en-US" dirty="0" err="1" smtClean="0"/>
              <a:t>exudate</a:t>
            </a:r>
            <a:r>
              <a:rPr lang="en-US" dirty="0" smtClean="0"/>
              <a:t> drains from the vulva </a:t>
            </a:r>
            <a:endParaRPr lang="en-US" dirty="0"/>
          </a:p>
        </p:txBody>
      </p:sp>
      <p:pic>
        <p:nvPicPr>
          <p:cNvPr id="2050" name="Picture 2" descr="C:\Users\user\Desktop\Pictures\Documents\Vet Tech Institute\Horses\Horse, vulva. Mucopurulent exudate drains from the vulv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510" y="1527175"/>
            <a:ext cx="821446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Positive test mares - discharge</a:t>
            </a:r>
          </a:p>
        </p:txBody>
      </p:sp>
      <p:pic>
        <p:nvPicPr>
          <p:cNvPr id="86019" name="Picture 3" descr="ma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1775" y="2507456"/>
            <a:ext cx="1638300" cy="2409825"/>
          </a:xfrm>
          <a:noFill/>
          <a:ln/>
        </p:spPr>
      </p:pic>
      <p:pic>
        <p:nvPicPr>
          <p:cNvPr id="86025" name="Picture 9" descr="Figur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307431"/>
            <a:ext cx="4038600" cy="2809875"/>
          </a:xfrm>
          <a:noFill/>
          <a:ln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209800" y="541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81292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6024" name="Freeform 8"/>
          <p:cNvSpPr>
            <a:spLocks noChangeArrowheads="1"/>
          </p:cNvSpPr>
          <p:nvPr/>
        </p:nvSpPr>
        <p:spPr bwMode="auto">
          <a:xfrm rot="10800000" flipH="1" flipV="1">
            <a:off x="457200" y="457200"/>
            <a:ext cx="1295400" cy="11430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8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Uterus containing </a:t>
            </a:r>
            <a:r>
              <a:rPr lang="en-US" dirty="0" err="1" smtClean="0"/>
              <a:t>mucopurulent</a:t>
            </a:r>
            <a:r>
              <a:rPr lang="en-US" dirty="0" smtClean="0"/>
              <a:t> </a:t>
            </a:r>
            <a:r>
              <a:rPr lang="en-US" dirty="0" err="1" smtClean="0"/>
              <a:t>exudate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C:\Users\user\Desktop\Pictures\Documents\Vet Tech Institute\Horses\Uterus containing mucupurulent exudat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744" y="1527175"/>
            <a:ext cx="54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107</TotalTime>
  <Words>966</Words>
  <Application>Microsoft Office PowerPoint</Application>
  <PresentationFormat>On-screen Show (4:3)</PresentationFormat>
  <Paragraphs>116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Civic</vt:lpstr>
      <vt:lpstr>Contagious Equine Metritis (CEM) </vt:lpstr>
      <vt:lpstr>Etiology </vt:lpstr>
      <vt:lpstr>History </vt:lpstr>
      <vt:lpstr>Transmission </vt:lpstr>
      <vt:lpstr>Clinical Signs </vt:lpstr>
      <vt:lpstr>       There are three general degrees of infection in mares. </vt:lpstr>
      <vt:lpstr>Mucopurulent exudate drains from the vulva </vt:lpstr>
      <vt:lpstr>Positive test mares - discharge</vt:lpstr>
      <vt:lpstr>Uterus containing mucopurulent exudate </vt:lpstr>
      <vt:lpstr>Dignostic </vt:lpstr>
      <vt:lpstr>Dignostic </vt:lpstr>
      <vt:lpstr>Culture site Mare</vt:lpstr>
      <vt:lpstr>Culture sites mares</vt:lpstr>
      <vt:lpstr>Import mares - after third cultures  Day 1/5 </vt:lpstr>
      <vt:lpstr>Flushing beans with Cerumene®</vt:lpstr>
      <vt:lpstr>Flushing beans with Cerumene®</vt:lpstr>
      <vt:lpstr>Import mares procedures - Days 2-5 </vt:lpstr>
      <vt:lpstr>video</vt:lpstr>
      <vt:lpstr>Import stallions - Procedures</vt:lpstr>
      <vt:lpstr>Stallions – culture site – urethral sinus</vt:lpstr>
      <vt:lpstr>Stallions – culture site – urethral sinus</vt:lpstr>
      <vt:lpstr>Stallions – culture sites - Fossa</vt:lpstr>
      <vt:lpstr>Stallions – culture site - prepuce</vt:lpstr>
      <vt:lpstr>Stallions – culture site - prepuce</vt:lpstr>
      <vt:lpstr>Culture handling</vt:lpstr>
      <vt:lpstr>Test breeding of stallions</vt:lpstr>
      <vt:lpstr>video</vt:lpstr>
      <vt:lpstr>Teasing</vt:lpstr>
      <vt:lpstr>Teasing</vt:lpstr>
      <vt:lpstr>Test Breeding </vt:lpstr>
      <vt:lpstr>Scrub (Chlorhexidine 4%) and pack (Nitrofurazone) for 5 days after breeding</vt:lpstr>
      <vt:lpstr>Treatment protocols – Positive import mares and test mares</vt:lpstr>
      <vt:lpstr>Positive import stallion on initial culture or after test breeding</vt:lpstr>
      <vt:lpstr>Reporting</vt:lpstr>
      <vt:lpstr>Incidence data since 1998</vt:lpstr>
      <vt:lpstr>Country of origin data since 1998 for positive stallions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Contagious Equine Metritis </dc:title>
  <dc:creator>alberto</dc:creator>
  <cp:lastModifiedBy>Kristin</cp:lastModifiedBy>
  <cp:revision>21</cp:revision>
  <dcterms:created xsi:type="dcterms:W3CDTF">2011-02-15T20:48:53Z</dcterms:created>
  <dcterms:modified xsi:type="dcterms:W3CDTF">2013-01-04T22:58:44Z</dcterms:modified>
</cp:coreProperties>
</file>