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75" r:id="rId3"/>
  </p:sldMasterIdLst>
  <p:notesMasterIdLst>
    <p:notesMasterId r:id="rId65"/>
  </p:notesMasterIdLst>
  <p:handoutMasterIdLst>
    <p:handoutMasterId r:id="rId66"/>
  </p:handoutMasterIdLst>
  <p:sldIdLst>
    <p:sldId id="256" r:id="rId4"/>
    <p:sldId id="332" r:id="rId5"/>
    <p:sldId id="259" r:id="rId6"/>
    <p:sldId id="260" r:id="rId7"/>
    <p:sldId id="366" r:id="rId8"/>
    <p:sldId id="358" r:id="rId9"/>
    <p:sldId id="343" r:id="rId10"/>
    <p:sldId id="359" r:id="rId11"/>
    <p:sldId id="360" r:id="rId12"/>
    <p:sldId id="261" r:id="rId13"/>
    <p:sldId id="262" r:id="rId14"/>
    <p:sldId id="362" r:id="rId15"/>
    <p:sldId id="334" r:id="rId16"/>
    <p:sldId id="365" r:id="rId17"/>
    <p:sldId id="263" r:id="rId18"/>
    <p:sldId id="378" r:id="rId19"/>
    <p:sldId id="379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264" r:id="rId32"/>
    <p:sldId id="265" r:id="rId33"/>
    <p:sldId id="380" r:id="rId34"/>
    <p:sldId id="381" r:id="rId35"/>
    <p:sldId id="382" r:id="rId36"/>
    <p:sldId id="383" r:id="rId37"/>
    <p:sldId id="384" r:id="rId38"/>
    <p:sldId id="385" r:id="rId39"/>
    <p:sldId id="266" r:id="rId40"/>
    <p:sldId id="335" r:id="rId41"/>
    <p:sldId id="344" r:id="rId42"/>
    <p:sldId id="345" r:id="rId43"/>
    <p:sldId id="271" r:id="rId44"/>
    <p:sldId id="272" r:id="rId45"/>
    <p:sldId id="346" r:id="rId46"/>
    <p:sldId id="336" r:id="rId47"/>
    <p:sldId id="347" r:id="rId48"/>
    <p:sldId id="337" r:id="rId49"/>
    <p:sldId id="348" r:id="rId50"/>
    <p:sldId id="273" r:id="rId51"/>
    <p:sldId id="349" r:id="rId52"/>
    <p:sldId id="350" r:id="rId53"/>
    <p:sldId id="351" r:id="rId54"/>
    <p:sldId id="338" r:id="rId55"/>
    <p:sldId id="352" r:id="rId56"/>
    <p:sldId id="274" r:id="rId57"/>
    <p:sldId id="275" r:id="rId58"/>
    <p:sldId id="339" r:id="rId59"/>
    <p:sldId id="330" r:id="rId60"/>
    <p:sldId id="342" r:id="rId61"/>
    <p:sldId id="355" r:id="rId62"/>
    <p:sldId id="356" r:id="rId63"/>
    <p:sldId id="357" r:id="rId64"/>
  </p:sldIdLst>
  <p:sldSz cx="9144000" cy="6858000" type="screen4x3"/>
  <p:notesSz cx="7077075" cy="9363075"/>
  <p:custDataLst>
    <p:tags r:id="rId6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4636" autoAdjust="0"/>
  </p:normalViewPr>
  <p:slideViewPr>
    <p:cSldViewPr>
      <p:cViewPr>
        <p:scale>
          <a:sx n="75" d="100"/>
          <a:sy n="75" d="100"/>
        </p:scale>
        <p:origin x="-1392" y="-84"/>
      </p:cViewPr>
      <p:guideLst>
        <p:guide orient="horz" pos="4032"/>
        <p:guide orient="horz" pos="288"/>
        <p:guide orient="horz" pos="1056"/>
        <p:guide orient="horz" pos="960"/>
        <p:guide pos="432"/>
        <p:guide pos="53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5836294-AC5A-4A56-BFF8-FB4B3673AF9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348F68C-ED76-4806-8F16-605D74C9D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006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DE5EC0-DA22-4E19-B359-C196A1203FEF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C7D08C-C5E1-4B00-B784-11E94ECAF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5263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5B27D9A-66C2-434E-B385-D20FF97EC4AE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488974-F19D-4F3D-B48E-17336A570B4D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968D53F-3A4F-4B24-8A07-7ECF32FE3AD0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0AF974-6E0A-48D9-96C9-B3CAB5C91536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09EDCF-9500-43CC-83A6-D7AA0E60507A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B570FC-6FD2-4F73-BFB7-D90FCEFA6A81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6871C1-A164-4ED5-864C-D60262D7E83B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9D1EC9-CD82-46DA-9C65-065F90A3055B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EDAE99-5672-4CC9-94BC-1880FCC3C3E2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925BE0-4D92-442A-9A9A-D847D132EA05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72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2235200" algn="l"/>
              </a:tabLst>
              <a:defRPr/>
            </a:pPr>
            <a:r>
              <a:rPr lang="en-US"/>
              <a:t>Copyright © 2012, 2006 by Mosby, Inc., an affiliate of Elsevier Inc. All rights reserved.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7696200" y="6477000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0002079D-82D6-4D25-94A1-C088B504C8BB}" type="slidenum">
              <a:rPr lang="en-US">
                <a:cs typeface="Arial" charset="0"/>
              </a:rPr>
              <a:pPr algn="r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72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2235200" algn="l"/>
              </a:tabLst>
              <a:defRPr/>
            </a:pPr>
            <a:r>
              <a:rPr lang="en-US"/>
              <a:t>Copyright © 2012, 2006 by Mosby, Inc., an affiliate of Elsevier Inc. All rights reserved.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96200" y="6477000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F647D6C9-3204-430E-B143-5A089D4DBC60}" type="slidenum">
              <a:rPr lang="en-US">
                <a:cs typeface="Arial" charset="0"/>
              </a:rPr>
              <a:pPr algn="r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2/20/2014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2235200" algn="l"/>
              </a:tabLst>
              <a:defRPr/>
            </a:pPr>
            <a:r>
              <a:rPr lang="en-US"/>
              <a:t>Copyright © 2012, 2006 by Mosby, Inc., an affiliate of Elsevier Inc. All rights reserved.</a:t>
            </a: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7696200" y="6477000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0002079D-82D6-4D25-94A1-C088B504C8BB}" type="slidenum">
              <a:rPr lang="en-US">
                <a:cs typeface="Arial" charset="0"/>
              </a:rPr>
              <a:pPr algn="r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685800" y="31019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3600" dirty="0" smtClean="0"/>
              <a:t>Wound Management and</a:t>
            </a:r>
          </a:p>
          <a:p>
            <a:pPr eaLnBrk="0" hangingPunct="0"/>
            <a:r>
              <a:rPr lang="en-US" sz="3600" dirty="0" smtClean="0"/>
              <a:t>Equine </a:t>
            </a:r>
            <a:r>
              <a:rPr lang="en-US" sz="3600" dirty="0"/>
              <a:t>Surgical </a:t>
            </a:r>
            <a:r>
              <a:rPr lang="en-US" sz="3600" dirty="0" smtClean="0"/>
              <a:t>Procedures</a:t>
            </a:r>
          </a:p>
          <a:p>
            <a:pPr eaLnBrk="0" hangingPunct="0"/>
            <a:endParaRPr lang="en-US" sz="3600" dirty="0"/>
          </a:p>
          <a:p>
            <a:pPr eaLnBrk="0" hangingPunct="0"/>
            <a:r>
              <a:rPr lang="en-US" sz="2400" dirty="0" smtClean="0"/>
              <a:t>Chapter 8 LACP</a:t>
            </a:r>
          </a:p>
          <a:p>
            <a:pPr eaLnBrk="0" hangingPunct="0"/>
            <a:r>
              <a:rPr lang="en-US" sz="2400" dirty="0" smtClean="0"/>
              <a:t>Page #270</a:t>
            </a:r>
            <a:endParaRPr lang="en-US" sz="2400" dirty="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endParaRPr lang="en-US" sz="4400" dirty="0">
              <a:solidFill>
                <a:schemeClr val="tx2"/>
              </a:solidFill>
            </a:endParaRPr>
          </a:p>
        </p:txBody>
      </p:sp>
      <p:sp useBgFill="1">
        <p:nvSpPr>
          <p:cNvPr id="3076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Standing Surgery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1336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Must be safe</a:t>
            </a:r>
          </a:p>
          <a:p>
            <a:pPr eaLnBrk="1" hangingPunct="1"/>
            <a:r>
              <a:rPr lang="en-GB" dirty="0" smtClean="0"/>
              <a:t>Beneficial for sick, debilitated, or elderly patients</a:t>
            </a:r>
            <a:endParaRPr lang="en-US" dirty="0" smtClean="0"/>
          </a:p>
          <a:p>
            <a:pPr eaLnBrk="1" hangingPunct="1"/>
            <a:r>
              <a:rPr lang="en-US" dirty="0" smtClean="0"/>
              <a:t>None of the risks of recumbent anesthesia</a:t>
            </a:r>
          </a:p>
          <a:p>
            <a:pPr eaLnBrk="1" hangingPunct="1"/>
            <a:r>
              <a:rPr lang="en-US" dirty="0" smtClean="0"/>
              <a:t>History of problems under general anesthesia</a:t>
            </a:r>
          </a:p>
          <a:p>
            <a:pPr eaLnBrk="1" hangingPunct="1"/>
            <a:r>
              <a:rPr lang="en-US" dirty="0" smtClean="0"/>
              <a:t>Less expensive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7620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Standing Surgery (cont’d)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133600"/>
            <a:ext cx="7772400" cy="4724400"/>
          </a:xfrm>
        </p:spPr>
        <p:txBody>
          <a:bodyPr/>
          <a:lstStyle/>
          <a:p>
            <a:pPr eaLnBrk="1" hangingPunct="1"/>
            <a:r>
              <a:rPr lang="en-GB" dirty="0" smtClean="0"/>
              <a:t>Drawbacks</a:t>
            </a:r>
          </a:p>
          <a:p>
            <a:pPr lvl="1" eaLnBrk="1" hangingPunct="1"/>
            <a:r>
              <a:rPr lang="en-GB" dirty="0" smtClean="0"/>
              <a:t>Surgeon comfort</a:t>
            </a:r>
          </a:p>
          <a:p>
            <a:pPr lvl="1" eaLnBrk="1" hangingPunct="1"/>
            <a:r>
              <a:rPr lang="en-GB" dirty="0" smtClean="0"/>
              <a:t>Surgeon’s visualization of the surgical field</a:t>
            </a:r>
          </a:p>
          <a:p>
            <a:pPr lvl="1" eaLnBrk="1" hangingPunct="1"/>
            <a:r>
              <a:rPr lang="en-GB" dirty="0" smtClean="0"/>
              <a:t>Difficult to maintain sterile field</a:t>
            </a:r>
          </a:p>
          <a:p>
            <a:pPr lvl="1" eaLnBrk="1" hangingPunct="1"/>
            <a:r>
              <a:rPr lang="en-US" dirty="0" smtClean="0"/>
              <a:t>The patient can move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Standing Surgery (cont’d)</a:t>
            </a:r>
            <a:endParaRPr lang="en-US" dirty="0"/>
          </a:p>
        </p:txBody>
      </p:sp>
      <p:pic>
        <p:nvPicPr>
          <p:cNvPr id="99331" name="Picture 3" descr="C:\Users\user\Desktop\Pictures\NRoyals farm\DSC044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1200"/>
            <a:ext cx="4894792" cy="3671094"/>
          </a:xfrm>
        </p:spPr>
      </p:pic>
      <p:pic>
        <p:nvPicPr>
          <p:cNvPr id="99330" name="Picture 2" descr="C:\Users\user\Desktop\Pictures\NRoyals farm\DSC04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219200"/>
            <a:ext cx="4038600" cy="3028950"/>
          </a:xfrm>
        </p:spPr>
      </p:pic>
      <p:pic>
        <p:nvPicPr>
          <p:cNvPr id="99332" name="Picture 4" descr="C:\Users\user\Desktop\Pictures\NRoyals farm\DSC04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14800"/>
            <a:ext cx="3657600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62200" y="60198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pictures N Royals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08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900" y="811213"/>
            <a:ext cx="59182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3" name="Picture 3" descr="C:\Users\user\Desktop\Pictures\Phone pictures\photo 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3325416" cy="4433888"/>
          </a:xfrm>
          <a:prstGeom prst="rect">
            <a:avLst/>
          </a:prstGeom>
          <a:noFill/>
        </p:spPr>
      </p:pic>
      <p:pic>
        <p:nvPicPr>
          <p:cNvPr id="102404" name="Picture 4" descr="C:\Users\user\Desktop\Pictures\Phone pictures\photo 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4038600" cy="3028950"/>
          </a:xfrm>
          <a:prstGeom prst="rect">
            <a:avLst/>
          </a:prstGeom>
          <a:noFill/>
        </p:spPr>
      </p:pic>
      <p:pic>
        <p:nvPicPr>
          <p:cNvPr id="102405" name="Picture 5" descr="C:\Users\user\Desktop\Pictures\Phone pictures\photo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624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Standing Surgery (cont’d)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GB" dirty="0" smtClean="0"/>
              <a:t>Patient preparation</a:t>
            </a:r>
          </a:p>
          <a:p>
            <a:pPr lvl="1" eaLnBrk="1" hangingPunct="1"/>
            <a:r>
              <a:rPr lang="en-GB" dirty="0" smtClean="0"/>
              <a:t>Withhold grain 12 hours</a:t>
            </a:r>
          </a:p>
          <a:p>
            <a:pPr lvl="1" eaLnBrk="1" hangingPunct="1"/>
            <a:r>
              <a:rPr lang="en-GB" dirty="0" smtClean="0"/>
              <a:t>Withhold hay for 2 to 6 hours</a:t>
            </a:r>
          </a:p>
          <a:p>
            <a:pPr lvl="1" eaLnBrk="1" hangingPunct="1"/>
            <a:r>
              <a:rPr lang="en-GB" dirty="0" smtClean="0"/>
              <a:t>Water is not withheld</a:t>
            </a:r>
            <a:endParaRPr lang="en-US" dirty="0" smtClean="0"/>
          </a:p>
        </p:txBody>
      </p:sp>
      <p:pic>
        <p:nvPicPr>
          <p:cNvPr id="13316" name="Picture 4" descr="008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505200"/>
            <a:ext cx="37846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C:\Users\user\Desktop\Pictures\Phone pictures\photo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100355" name="Picture 3" descr="C:\Users\user\Desktop\Pictures\Phone pictures\photo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26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C:\Users\user\Desktop\Pictures\Phone pictures\scare fa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101379" name="Picture 3" descr="C:\Users\user\Desktop\Pictures\Phone pictures\Scare face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22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 Castration?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Removal of the testicles reduces or prevents sexual behavior and aggressive behavior and prevents reproduction by individuals judged to have inferior or undesirable genetic traits.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Treats certain malignancies, testicular trauma, or inguinal or scrotal hernias.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Most commonly done between 1 and 2 yrs</a:t>
            </a:r>
          </a:p>
        </p:txBody>
      </p:sp>
    </p:spTree>
    <p:extLst>
      <p:ext uri="{BB962C8B-B14F-4D97-AF65-F5344CB8AC3E}">
        <p14:creationId xmlns="" xmlns:p14="http://schemas.microsoft.com/office/powerpoint/2010/main" val="39709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Prerequisite for Castration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You need two fully descended testicles; equines have a high incidence of retained testicles=cryptorchid.  Sometimes they are located in the abdomen or the inguinal area. Retained testicles do not produce sperm as the temperature in the body is too high.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Retained testicles do produce testosterone and these horses will exhibit stallion like behavior.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Retained abdominal testicles can become tumorous.</a:t>
            </a:r>
          </a:p>
        </p:txBody>
      </p:sp>
    </p:spTree>
    <p:extLst>
      <p:ext uri="{BB962C8B-B14F-4D97-AF65-F5344CB8AC3E}">
        <p14:creationId xmlns="" xmlns:p14="http://schemas.microsoft.com/office/powerpoint/2010/main" val="22430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7772400" cy="472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Understand the basic differences between standing surgical procedures and general anesthesia procedures. </a:t>
            </a:r>
          </a:p>
          <a:p>
            <a:pPr eaLnBrk="1" hangingPunct="1"/>
            <a:r>
              <a:rPr lang="en-US" sz="2400" dirty="0" smtClean="0"/>
              <a:t>Prepare a patient for surgery. </a:t>
            </a:r>
          </a:p>
          <a:p>
            <a:pPr eaLnBrk="1" hangingPunct="1"/>
            <a:r>
              <a:rPr lang="en-US" sz="2400" dirty="0" smtClean="0"/>
              <a:t>Assist with or perform induction and maintenance of anesthesia.</a:t>
            </a:r>
          </a:p>
          <a:p>
            <a:pPr eaLnBrk="1" hangingPunct="1"/>
            <a:r>
              <a:rPr lang="en-US" sz="2400" dirty="0" smtClean="0"/>
              <a:t>Provide anesthetic monitoring. </a:t>
            </a:r>
          </a:p>
          <a:p>
            <a:pPr eaLnBrk="1" hangingPunct="1"/>
            <a:r>
              <a:rPr lang="en-US" sz="2400" dirty="0" smtClean="0"/>
              <a:t>Manage the patient during recovery and immediate postoperative periods. </a:t>
            </a:r>
          </a:p>
          <a:p>
            <a:pPr eaLnBrk="1" hangingPunct="1"/>
            <a:r>
              <a:rPr lang="en-US" sz="2400" dirty="0" smtClean="0"/>
              <a:t>Understand the basic risks and possible complications associated with anesthesia and surgery, and implement preventative measures when indicated.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Castration (cont’d)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Age</a:t>
            </a:r>
          </a:p>
          <a:p>
            <a:pPr lvl="1" eaLnBrk="1" hangingPunct="1">
              <a:defRPr/>
            </a:pPr>
            <a:r>
              <a:rPr lang="en-US" dirty="0" smtClean="0"/>
              <a:t>12 to 24 months of age</a:t>
            </a:r>
          </a:p>
          <a:p>
            <a:pPr lvl="1" eaLnBrk="1" hangingPunct="1">
              <a:defRPr/>
            </a:pPr>
            <a:r>
              <a:rPr lang="en-US" dirty="0" smtClean="0"/>
              <a:t>Can be done later to see how it develops</a:t>
            </a:r>
          </a:p>
          <a:p>
            <a:pPr eaLnBrk="1" hangingPunct="1">
              <a:defRPr/>
            </a:pPr>
            <a:r>
              <a:rPr lang="en-US" dirty="0" smtClean="0"/>
              <a:t>Anesthesia</a:t>
            </a:r>
          </a:p>
          <a:p>
            <a:pPr lvl="1" eaLnBrk="1" hangingPunct="1">
              <a:defRPr/>
            </a:pPr>
            <a:r>
              <a:rPr lang="en-US" dirty="0" smtClean="0"/>
              <a:t>Standing castration</a:t>
            </a:r>
          </a:p>
          <a:p>
            <a:pPr lvl="2" eaLnBrk="1" hangingPunct="1">
              <a:defRPr/>
            </a:pPr>
            <a:r>
              <a:rPr lang="en-US" dirty="0" smtClean="0"/>
              <a:t>Tranquilizers</a:t>
            </a:r>
          </a:p>
          <a:p>
            <a:pPr lvl="2" eaLnBrk="1" hangingPunct="1">
              <a:defRPr/>
            </a:pPr>
            <a:r>
              <a:rPr lang="en-US" dirty="0" smtClean="0"/>
              <a:t>Local anesthetics, directly into the testicles and the spermatic cord using a long 18- to 20-gauge needle.</a:t>
            </a:r>
          </a:p>
          <a:p>
            <a:pPr lvl="1" eaLnBrk="1" hangingPunct="1">
              <a:defRPr/>
            </a:pPr>
            <a:r>
              <a:rPr lang="en-US" dirty="0" smtClean="0"/>
              <a:t>Recumbent animals</a:t>
            </a:r>
          </a:p>
          <a:p>
            <a:pPr lvl="2" eaLnBrk="1" hangingPunct="1">
              <a:defRPr/>
            </a:pPr>
            <a:r>
              <a:rPr lang="en-US" dirty="0" smtClean="0"/>
              <a:t>Triple drip combination of </a:t>
            </a:r>
            <a:r>
              <a:rPr lang="en-US" dirty="0" err="1" smtClean="0"/>
              <a:t>guaifenesin-ketamine-xylazine</a:t>
            </a:r>
            <a:r>
              <a:rPr lang="en-US" dirty="0" smtClean="0"/>
              <a:t> (GKX)</a:t>
            </a:r>
          </a:p>
          <a:p>
            <a:pPr lvl="2" eaLnBrk="1" hangingPunct="1">
              <a:defRPr/>
            </a:pPr>
            <a:r>
              <a:rPr lang="en-US" dirty="0" err="1" smtClean="0"/>
              <a:t>Ketamine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Thiopental</a:t>
            </a:r>
          </a:p>
        </p:txBody>
      </p:sp>
    </p:spTree>
    <p:extLst>
      <p:ext uri="{BB962C8B-B14F-4D97-AF65-F5344CB8AC3E}">
        <p14:creationId xmlns="" xmlns:p14="http://schemas.microsoft.com/office/powerpoint/2010/main" val="10004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Castration (cont’d)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Prepping</a:t>
            </a:r>
          </a:p>
          <a:p>
            <a:pPr lvl="1" eaLnBrk="1" hangingPunct="1">
              <a:defRPr/>
            </a:pPr>
            <a:r>
              <a:rPr lang="en-US" smtClean="0"/>
              <a:t>The recumbent animal will have its legs tied or held out of the way.</a:t>
            </a:r>
          </a:p>
          <a:p>
            <a:pPr lvl="1" eaLnBrk="1" hangingPunct="1">
              <a:defRPr/>
            </a:pPr>
            <a:r>
              <a:rPr lang="en-US" smtClean="0"/>
              <a:t>Hold the head down on the recumbent animal; may want to put towel over the animal’s eye.</a:t>
            </a:r>
          </a:p>
          <a:p>
            <a:pPr lvl="1" eaLnBrk="1" hangingPunct="1">
              <a:defRPr/>
            </a:pPr>
            <a:r>
              <a:rPr lang="en-US" smtClean="0"/>
              <a:t>No clipping or shaving is necessary.</a:t>
            </a:r>
          </a:p>
          <a:p>
            <a:pPr lvl="1" eaLnBrk="1" hangingPunct="1">
              <a:defRPr/>
            </a:pPr>
            <a:r>
              <a:rPr lang="en-US" smtClean="0"/>
              <a:t>Scrub the surgical area.</a:t>
            </a:r>
          </a:p>
        </p:txBody>
      </p:sp>
    </p:spTree>
    <p:extLst>
      <p:ext uri="{BB962C8B-B14F-4D97-AF65-F5344CB8AC3E}">
        <p14:creationId xmlns="" xmlns:p14="http://schemas.microsoft.com/office/powerpoint/2010/main" val="29026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Castration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mtClean="0"/>
              <a:t>(cont’d)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  <a:p>
            <a:pPr lvl="1" eaLnBrk="1" hangingPunct="1">
              <a:defRPr/>
            </a:pPr>
            <a:r>
              <a:rPr lang="en-US" smtClean="0"/>
              <a:t>Closed castration</a:t>
            </a:r>
          </a:p>
          <a:p>
            <a:pPr lvl="2" eaLnBrk="1" hangingPunct="1">
              <a:defRPr/>
            </a:pPr>
            <a:r>
              <a:rPr lang="en-US" smtClean="0"/>
              <a:t>Spermatic cord and vaginal tunic are emasculated.</a:t>
            </a:r>
          </a:p>
          <a:p>
            <a:pPr lvl="2" eaLnBrk="1" hangingPunct="1">
              <a:defRPr/>
            </a:pPr>
            <a:r>
              <a:rPr lang="en-US" smtClean="0"/>
              <a:t>Greater chance that a vessel will emasculate improperly for this procedure; more bleeding.</a:t>
            </a:r>
          </a:p>
          <a:p>
            <a:pPr lvl="1" eaLnBrk="1" hangingPunct="1">
              <a:defRPr/>
            </a:pPr>
            <a:r>
              <a:rPr lang="en-US" smtClean="0"/>
              <a:t>Open castration</a:t>
            </a:r>
          </a:p>
          <a:p>
            <a:pPr lvl="2" eaLnBrk="1" hangingPunct="1">
              <a:defRPr/>
            </a:pPr>
            <a:r>
              <a:rPr lang="en-US" smtClean="0"/>
              <a:t>Incision is made over each testicle.</a:t>
            </a:r>
          </a:p>
          <a:p>
            <a:pPr lvl="2" eaLnBrk="1" hangingPunct="1">
              <a:defRPr/>
            </a:pPr>
            <a:r>
              <a:rPr lang="en-US" smtClean="0"/>
              <a:t>Dissecting out the testis and the spermatic cord separating them from the common vaginal tunic.</a:t>
            </a:r>
          </a:p>
          <a:p>
            <a:pPr lvl="2" eaLnBrk="1" hangingPunct="1">
              <a:defRPr/>
            </a:pPr>
            <a:r>
              <a:rPr lang="en-US" smtClean="0"/>
              <a:t>The spermatic cord is then crushed with the emasculators, and the testicles are torn away.</a:t>
            </a:r>
          </a:p>
        </p:txBody>
      </p:sp>
    </p:spTree>
    <p:extLst>
      <p:ext uri="{BB962C8B-B14F-4D97-AF65-F5344CB8AC3E}">
        <p14:creationId xmlns="" xmlns:p14="http://schemas.microsoft.com/office/powerpoint/2010/main" val="36718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 smtClean="0">
                <a:effectLst/>
              </a:rPr>
              <a:t>Emasculators</a:t>
            </a:r>
            <a:br>
              <a:rPr lang="en-US" sz="4000" smtClean="0">
                <a:effectLst/>
              </a:rPr>
            </a:br>
            <a:endParaRPr lang="en-US" sz="4000" smtClean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68437"/>
            <a:ext cx="4038600" cy="52165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Reimer </a:t>
            </a:r>
            <a:r>
              <a:rPr lang="en-US" b="1" dirty="0" smtClean="0">
                <a:effectLst/>
              </a:rPr>
              <a:t>(A)</a:t>
            </a:r>
            <a:r>
              <a:rPr lang="en-US" dirty="0" smtClean="0">
                <a:effectLst/>
              </a:rPr>
              <a:t> and Serra </a:t>
            </a:r>
            <a:r>
              <a:rPr lang="en-US" b="1" dirty="0" smtClean="0">
                <a:effectLst/>
              </a:rPr>
              <a:t>(B)</a:t>
            </a:r>
            <a:r>
              <a:rPr lang="en-US" dirty="0" smtClean="0">
                <a:effectLst/>
              </a:rPr>
              <a:t> emasculators. (From Auer JA: </a:t>
            </a:r>
            <a:r>
              <a:rPr lang="en-US" i="1" dirty="0" smtClean="0">
                <a:effectLst/>
              </a:rPr>
              <a:t>Equine surgery,</a:t>
            </a:r>
            <a:r>
              <a:rPr lang="en-US" dirty="0" smtClean="0">
                <a:effectLst/>
              </a:rPr>
              <a:t> St Louis, 1992, Saunders.) </a:t>
            </a:r>
          </a:p>
        </p:txBody>
      </p:sp>
      <p:pic>
        <p:nvPicPr>
          <p:cNvPr id="17412" name="Picture 5" descr="11FF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36893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42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008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962025"/>
            <a:ext cx="6477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98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Castration Henderson tool </a:t>
            </a:r>
            <a:endParaRPr lang="en-US" dirty="0"/>
          </a:p>
        </p:txBody>
      </p:sp>
      <p:pic>
        <p:nvPicPr>
          <p:cNvPr id="19459" name="Content Placeholder 6" descr="http://www.stonemfg.net/images/tool_w_drill_big%20resized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3932238" cy="3124200"/>
          </a:xfrm>
        </p:spPr>
      </p:pic>
      <p:pic>
        <p:nvPicPr>
          <p:cNvPr id="19460" name="Content Placeholder 7" descr="http://farm3.static.flickr.com/2758/4170679309_f6479f8d02_z.jpg?zz=1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39259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Castration video..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76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Castration (cont’d)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Postoperative care</a:t>
            </a:r>
          </a:p>
          <a:p>
            <a:pPr lvl="1" eaLnBrk="1" hangingPunct="1">
              <a:defRPr/>
            </a:pPr>
            <a:r>
              <a:rPr lang="en-US" dirty="0" smtClean="0"/>
              <a:t>Check for hemorrhaging for several hours after.</a:t>
            </a:r>
          </a:p>
          <a:p>
            <a:pPr lvl="1" eaLnBrk="1" hangingPunct="1">
              <a:defRPr/>
            </a:pPr>
            <a:r>
              <a:rPr lang="en-US" dirty="0" smtClean="0"/>
              <a:t>Recheck site periodically for one week for bleeding or swelling.</a:t>
            </a:r>
          </a:p>
          <a:p>
            <a:pPr lvl="1" eaLnBrk="1" hangingPunct="1">
              <a:defRPr/>
            </a:pPr>
            <a:r>
              <a:rPr lang="en-US" dirty="0" smtClean="0"/>
              <a:t>Exercise two times a day until healed, as this will promote drainage and healing.</a:t>
            </a:r>
          </a:p>
          <a:p>
            <a:pPr lvl="1" eaLnBrk="1" hangingPunct="1">
              <a:defRPr/>
            </a:pPr>
            <a:r>
              <a:rPr lang="en-US" dirty="0" smtClean="0"/>
              <a:t>If needed, rinse with hose to open and promote drainage.</a:t>
            </a:r>
          </a:p>
          <a:p>
            <a:pPr lvl="1" eaLnBrk="1" hangingPunct="1">
              <a:defRPr/>
            </a:pPr>
            <a:r>
              <a:rPr lang="en-US" dirty="0" smtClean="0"/>
              <a:t>Separate from other horses until healed.</a:t>
            </a:r>
          </a:p>
          <a:p>
            <a:pPr lvl="1" eaLnBrk="1" hangingPunct="1">
              <a:defRPr/>
            </a:pPr>
            <a:r>
              <a:rPr lang="en-US" dirty="0" smtClean="0"/>
              <a:t>Fly control is very important (spring or fall).</a:t>
            </a:r>
          </a:p>
          <a:p>
            <a:pPr lvl="1" eaLnBrk="1" hangingPunct="1">
              <a:defRPr/>
            </a:pPr>
            <a:r>
              <a:rPr lang="en-US" dirty="0" smtClean="0"/>
              <a:t>No medications should be needed.</a:t>
            </a:r>
          </a:p>
        </p:txBody>
      </p:sp>
    </p:spTree>
    <p:extLst>
      <p:ext uri="{BB962C8B-B14F-4D97-AF65-F5344CB8AC3E}">
        <p14:creationId xmlns="" xmlns:p14="http://schemas.microsoft.com/office/powerpoint/2010/main" val="23295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Castration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mtClean="0"/>
              <a:t>(cont’d)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Complications from castrations</a:t>
            </a:r>
          </a:p>
          <a:p>
            <a:pPr lvl="1" eaLnBrk="1" hangingPunct="1">
              <a:defRPr/>
            </a:pPr>
            <a:r>
              <a:rPr lang="en-US" smtClean="0"/>
              <a:t>Severe hemorrhaging</a:t>
            </a:r>
          </a:p>
          <a:p>
            <a:pPr lvl="1" eaLnBrk="1" hangingPunct="1">
              <a:defRPr/>
            </a:pPr>
            <a:r>
              <a:rPr lang="en-US" smtClean="0"/>
              <a:t>Excessive swelling from inadequate drainage</a:t>
            </a:r>
          </a:p>
          <a:p>
            <a:pPr lvl="1" eaLnBrk="1" hangingPunct="1">
              <a:defRPr/>
            </a:pPr>
            <a:r>
              <a:rPr lang="en-US" smtClean="0"/>
              <a:t>Acute wound infection and septicemia</a:t>
            </a:r>
          </a:p>
          <a:p>
            <a:pPr lvl="1" eaLnBrk="1" hangingPunct="1">
              <a:defRPr/>
            </a:pPr>
            <a:r>
              <a:rPr lang="en-US" smtClean="0"/>
              <a:t>Protrusion of abdominal viscera</a:t>
            </a:r>
          </a:p>
          <a:p>
            <a:pPr lvl="1" eaLnBrk="1" hangingPunct="1">
              <a:defRPr/>
            </a:pPr>
            <a:r>
              <a:rPr lang="en-US" smtClean="0"/>
              <a:t>Persistent masculine behavior</a:t>
            </a:r>
          </a:p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7377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906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Standing Surgery (cont’d)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4384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Clean quiet place</a:t>
            </a:r>
          </a:p>
          <a:p>
            <a:pPr eaLnBrk="1" hangingPunct="1"/>
            <a:r>
              <a:rPr lang="en-US" dirty="0" smtClean="0"/>
              <a:t>Surgical instruments within reach but away from the horse</a:t>
            </a:r>
          </a:p>
          <a:p>
            <a:pPr eaLnBrk="1" hangingPunct="1"/>
            <a:r>
              <a:rPr lang="en-US" dirty="0" smtClean="0"/>
              <a:t>Restraint: Halter and lead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Equine Surgery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Availability of surgical procedures</a:t>
            </a:r>
          </a:p>
          <a:p>
            <a:pPr lvl="1" eaLnBrk="1" hangingPunct="1"/>
            <a:r>
              <a:rPr lang="en-GB" dirty="0" smtClean="0"/>
              <a:t>Availability of surgical facilities</a:t>
            </a:r>
            <a:endParaRPr lang="en-US" dirty="0" smtClean="0"/>
          </a:p>
          <a:p>
            <a:pPr lvl="1" eaLnBrk="1" hangingPunct="1"/>
            <a:r>
              <a:rPr lang="en-GB" dirty="0" smtClean="0"/>
              <a:t>Expertise of available surgeons</a:t>
            </a:r>
            <a:endParaRPr lang="en-US" dirty="0" smtClean="0"/>
          </a:p>
          <a:p>
            <a:pPr lvl="1" eaLnBrk="1" hangingPunct="1"/>
            <a:r>
              <a:rPr lang="en-GB" dirty="0" smtClean="0"/>
              <a:t>Patient health status</a:t>
            </a:r>
            <a:endParaRPr lang="en-US" dirty="0" smtClean="0"/>
          </a:p>
          <a:p>
            <a:pPr lvl="1" eaLnBrk="1" hangingPunct="1"/>
            <a:r>
              <a:rPr lang="en-GB" dirty="0" smtClean="0"/>
              <a:t>Ability to provide aftercare and follow-up</a:t>
            </a:r>
            <a:endParaRPr lang="en-US" dirty="0" smtClean="0"/>
          </a:p>
          <a:p>
            <a:pPr lvl="1" eaLnBrk="1" hangingPunct="1"/>
            <a:r>
              <a:rPr lang="en-GB" dirty="0" smtClean="0"/>
              <a:t>Prognosis</a:t>
            </a:r>
            <a:endParaRPr lang="en-US" dirty="0" smtClean="0"/>
          </a:p>
          <a:p>
            <a:pPr lvl="1" eaLnBrk="1" hangingPunct="1"/>
            <a:r>
              <a:rPr lang="en-GB" dirty="0" smtClean="0"/>
              <a:t>Economic constraints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Standing Surgery (cont’d)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37338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Nerve blocks</a:t>
            </a:r>
          </a:p>
          <a:p>
            <a:pPr eaLnBrk="1" hangingPunct="1"/>
            <a:r>
              <a:rPr lang="en-US" dirty="0" smtClean="0"/>
              <a:t>Field blocks</a:t>
            </a:r>
          </a:p>
          <a:p>
            <a:pPr eaLnBrk="1" hangingPunct="1"/>
            <a:r>
              <a:rPr lang="en-US" dirty="0" smtClean="0"/>
              <a:t>Epidural anesthesia</a:t>
            </a:r>
          </a:p>
        </p:txBody>
      </p:sp>
      <p:pic>
        <p:nvPicPr>
          <p:cNvPr id="15364" name="Picture 4" descr="008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3624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43800" y="1828800"/>
            <a:ext cx="137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Intercoccygeal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Space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Caslick</a:t>
            </a:r>
            <a:r>
              <a:rPr lang="en-US" dirty="0" smtClean="0"/>
              <a:t> (</a:t>
            </a:r>
            <a:r>
              <a:rPr lang="en-US" dirty="0" err="1" smtClean="0"/>
              <a:t>Pneumovagina</a:t>
            </a:r>
            <a:r>
              <a:rPr lang="en-US" dirty="0" smtClean="0"/>
              <a:t> Repair)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8288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Reasons</a:t>
            </a:r>
          </a:p>
          <a:p>
            <a:pPr lvl="1" eaLnBrk="1" hangingPunct="1"/>
            <a:r>
              <a:rPr lang="en-US" dirty="0" smtClean="0"/>
              <a:t>Prevents involuntary aspiration of air into the vagina.</a:t>
            </a:r>
          </a:p>
          <a:p>
            <a:pPr eaLnBrk="1" hangingPunct="1"/>
            <a:r>
              <a:rPr lang="en-US" dirty="0" smtClean="0"/>
              <a:t>Causes</a:t>
            </a:r>
          </a:p>
          <a:p>
            <a:pPr lvl="1" eaLnBrk="1" hangingPunct="1"/>
            <a:r>
              <a:rPr lang="en-US" dirty="0" smtClean="0"/>
              <a:t>Poor conformation</a:t>
            </a:r>
          </a:p>
          <a:p>
            <a:pPr lvl="1" eaLnBrk="1" hangingPunct="1"/>
            <a:r>
              <a:rPr lang="en-US" dirty="0" smtClean="0"/>
              <a:t>Injury, breeding, foaling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Caslick</a:t>
            </a:r>
            <a:r>
              <a:rPr lang="en-US" sz="3600" dirty="0" smtClean="0"/>
              <a:t> (</a:t>
            </a:r>
            <a:r>
              <a:rPr lang="en-US" sz="3600" dirty="0" err="1" smtClean="0"/>
              <a:t>Pneumovagina</a:t>
            </a:r>
            <a:r>
              <a:rPr lang="en-US" sz="3600" dirty="0" smtClean="0"/>
              <a:t> Repair) (cont’d)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828800"/>
            <a:ext cx="7772400" cy="47244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800" dirty="0" smtClean="0"/>
              <a:t>Horses that need </a:t>
            </a:r>
            <a:r>
              <a:rPr lang="en-US" sz="2800" dirty="0" err="1" smtClean="0"/>
              <a:t>Caslick</a:t>
            </a:r>
            <a:endParaRPr lang="en-US" sz="2800" dirty="0" smtClean="0"/>
          </a:p>
          <a:p>
            <a:pPr lvl="2" eaLnBrk="1" hangingPunct="1">
              <a:defRPr/>
            </a:pPr>
            <a:r>
              <a:rPr lang="en-US" sz="2400" dirty="0" smtClean="0"/>
              <a:t>Old thin mares with sunken anuses</a:t>
            </a:r>
          </a:p>
          <a:p>
            <a:pPr lvl="2" eaLnBrk="1" hangingPunct="1">
              <a:defRPr/>
            </a:pPr>
            <a:r>
              <a:rPr lang="en-US" sz="2400" dirty="0" smtClean="0"/>
              <a:t>Racing mares that aspirate air</a:t>
            </a:r>
          </a:p>
          <a:p>
            <a:pPr lvl="2" eaLnBrk="1" hangingPunct="1">
              <a:defRPr/>
            </a:pPr>
            <a:r>
              <a:rPr lang="en-US" sz="2400" dirty="0" smtClean="0"/>
              <a:t>Breeding mares</a:t>
            </a:r>
          </a:p>
          <a:p>
            <a:pPr lvl="2" eaLnBrk="1" hangingPunct="1">
              <a:defRPr/>
            </a:pPr>
            <a:r>
              <a:rPr lang="en-US" sz="2400" dirty="0" smtClean="0"/>
              <a:t>Mares foaling</a:t>
            </a:r>
          </a:p>
          <a:p>
            <a:pPr lvl="1" eaLnBrk="1" hangingPunct="1">
              <a:defRPr/>
            </a:pPr>
            <a:r>
              <a:rPr lang="en-US" sz="2800" dirty="0" smtClean="0"/>
              <a:t>AX</a:t>
            </a:r>
          </a:p>
          <a:p>
            <a:pPr lvl="2" eaLnBrk="1" hangingPunct="1">
              <a:defRPr/>
            </a:pPr>
            <a:r>
              <a:rPr lang="en-US" sz="2400" dirty="0" smtClean="0"/>
              <a:t>Tranquilize</a:t>
            </a:r>
          </a:p>
          <a:p>
            <a:pPr lvl="2" eaLnBrk="1" hangingPunct="1">
              <a:defRPr/>
            </a:pPr>
            <a:r>
              <a:rPr lang="en-US" sz="2400" dirty="0" smtClean="0"/>
              <a:t>Local ax: Vulva region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Caslick</a:t>
            </a:r>
            <a:r>
              <a:rPr lang="en-US" sz="3600" dirty="0" smtClean="0"/>
              <a:t> (</a:t>
            </a:r>
            <a:r>
              <a:rPr lang="en-US" sz="3600" dirty="0" err="1" smtClean="0"/>
              <a:t>Pneumovagina</a:t>
            </a:r>
            <a:r>
              <a:rPr lang="en-US" sz="3600" dirty="0" smtClean="0"/>
              <a:t> Repair) (cont’d)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336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Preparation</a:t>
            </a:r>
          </a:p>
          <a:p>
            <a:pPr lvl="1" eaLnBrk="1" hangingPunct="1"/>
            <a:r>
              <a:rPr lang="en-US" dirty="0" smtClean="0"/>
              <a:t>Remove feces from rectum</a:t>
            </a:r>
          </a:p>
          <a:p>
            <a:pPr lvl="1" eaLnBrk="1" hangingPunct="1"/>
            <a:r>
              <a:rPr lang="en-US" dirty="0" smtClean="0"/>
              <a:t>Tail bandage (keep out of the way)</a:t>
            </a:r>
          </a:p>
          <a:p>
            <a:pPr lvl="1" eaLnBrk="1" hangingPunct="1"/>
            <a:r>
              <a:rPr lang="en-US" dirty="0" smtClean="0"/>
              <a:t>Scrub region and rinse thoroughly</a:t>
            </a:r>
          </a:p>
          <a:p>
            <a:pPr lvl="1" eaLnBrk="1" hangingPunct="1"/>
            <a:r>
              <a:rPr lang="en-US" dirty="0" smtClean="0"/>
              <a:t>Use nonirritating scrub and 4 × 4 gauze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Caslick</a:t>
            </a:r>
            <a:r>
              <a:rPr lang="en-US" sz="3600" dirty="0" smtClean="0"/>
              <a:t> (</a:t>
            </a:r>
            <a:r>
              <a:rPr lang="en-US" sz="3600" dirty="0" err="1" smtClean="0"/>
              <a:t>Pneumovagina</a:t>
            </a:r>
            <a:r>
              <a:rPr lang="en-US" sz="3600" dirty="0" smtClean="0"/>
              <a:t> Repair) (cont’d)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5000"/>
            <a:ext cx="5867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Procedure</a:t>
            </a:r>
          </a:p>
          <a:p>
            <a:pPr lvl="1" eaLnBrk="1" hangingPunct="1"/>
            <a:r>
              <a:rPr lang="en-US" dirty="0" smtClean="0"/>
              <a:t>Remove a ribbon of mucosa tissue about 3 mm wide from each edge of the vulva labium (lips of vulva); done with tissue scissors.</a:t>
            </a:r>
          </a:p>
          <a:p>
            <a:pPr lvl="1" eaLnBrk="1" hangingPunct="1"/>
            <a:r>
              <a:rPr lang="en-US" dirty="0" smtClean="0"/>
              <a:t>Cut halfway down or as much as two thirds the length of the vulva.</a:t>
            </a:r>
          </a:p>
          <a:p>
            <a:pPr lvl="1" eaLnBrk="1" hangingPunct="1"/>
            <a:r>
              <a:rPr lang="en-US" dirty="0" smtClean="0"/>
              <a:t>Close raw edges together using a simple interrupted pattern.</a:t>
            </a:r>
          </a:p>
          <a:p>
            <a:pPr lvl="1" eaLnBrk="1" hangingPunct="1"/>
            <a:r>
              <a:rPr lang="en-US" dirty="0" smtClean="0"/>
              <a:t>Use </a:t>
            </a:r>
            <a:r>
              <a:rPr lang="en-US" dirty="0" err="1" smtClean="0"/>
              <a:t>nonabsorbable</a:t>
            </a:r>
            <a:r>
              <a:rPr lang="en-US" dirty="0" smtClean="0"/>
              <a:t> or absorbable sutures.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242" name="Picture 2" descr="http://unicorn.wereanimal.net/Kondor/Animals/Horse/Photo/Mare/J-L/j_mar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0"/>
            <a:ext cx="2612465" cy="39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008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0" y="1371600"/>
            <a:ext cx="75692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Caslick</a:t>
            </a:r>
            <a:r>
              <a:rPr lang="en-US" sz="3600" dirty="0" smtClean="0"/>
              <a:t> (</a:t>
            </a:r>
            <a:r>
              <a:rPr lang="en-US" sz="3600" dirty="0" err="1" smtClean="0"/>
              <a:t>Pneumovagina</a:t>
            </a:r>
            <a:r>
              <a:rPr lang="en-US" sz="3600" dirty="0" smtClean="0"/>
              <a:t> Repair)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smtClean="0"/>
              <a:t>(cont’d)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Postoperative care</a:t>
            </a:r>
          </a:p>
          <a:p>
            <a:pPr lvl="1" eaLnBrk="1" hangingPunct="1"/>
            <a:r>
              <a:rPr lang="en-US" dirty="0" smtClean="0"/>
              <a:t>Remove sutures in 7 to 10 days.</a:t>
            </a:r>
          </a:p>
          <a:p>
            <a:pPr lvl="1" eaLnBrk="1" hangingPunct="1"/>
            <a:r>
              <a:rPr lang="en-US" dirty="0" smtClean="0"/>
              <a:t>Leave area alone until healed.</a:t>
            </a:r>
          </a:p>
          <a:p>
            <a:pPr lvl="1" eaLnBrk="1" hangingPunct="1"/>
            <a:r>
              <a:rPr lang="en-US" dirty="0" smtClean="0"/>
              <a:t>Check periodically to make sure sutures or skin is intact.</a:t>
            </a:r>
          </a:p>
          <a:p>
            <a:pPr eaLnBrk="1" hangingPunct="1"/>
            <a:r>
              <a:rPr lang="en-US" dirty="0" smtClean="0"/>
              <a:t>Complications</a:t>
            </a:r>
          </a:p>
          <a:p>
            <a:pPr lvl="1" eaLnBrk="1" hangingPunct="1"/>
            <a:r>
              <a:rPr lang="en-US" dirty="0" smtClean="0"/>
              <a:t>Sutures may tear out.</a:t>
            </a:r>
          </a:p>
          <a:p>
            <a:pPr lvl="1" eaLnBrk="1" hangingPunct="1"/>
            <a:r>
              <a:rPr lang="en-US" dirty="0" smtClean="0"/>
              <a:t>Too much tissue can be removed (hard to close); must be opened before parturition or breeding.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General Anesthesia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133600"/>
            <a:ext cx="7772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Risks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 smtClean="0"/>
              <a:t>Prone to ventilation problems</a:t>
            </a:r>
          </a:p>
          <a:p>
            <a:pPr lvl="1" eaLnBrk="1" hangingPunct="1">
              <a:defRPr/>
            </a:pPr>
            <a:r>
              <a:rPr lang="en-US" dirty="0" smtClean="0"/>
              <a:t>Compartment syndrome. Page 276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UNF8-3-9780323077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879475"/>
            <a:ext cx="38322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08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1009650"/>
            <a:ext cx="65055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Equine Surgery (cont’d)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772400" cy="4724400"/>
          </a:xfrm>
        </p:spPr>
        <p:txBody>
          <a:bodyPr/>
          <a:lstStyle/>
          <a:p>
            <a:pPr eaLnBrk="1" hangingPunct="1"/>
            <a:r>
              <a:rPr lang="en-GB" dirty="0" smtClean="0"/>
              <a:t>Standing surgery procedures</a:t>
            </a:r>
          </a:p>
          <a:p>
            <a:pPr lvl="1" eaLnBrk="1" hangingPunct="1"/>
            <a:r>
              <a:rPr lang="en-GB" dirty="0" smtClean="0"/>
              <a:t>Most common</a:t>
            </a:r>
          </a:p>
          <a:p>
            <a:pPr lvl="1" eaLnBrk="1" hangingPunct="1"/>
            <a:r>
              <a:rPr lang="en-GB" dirty="0" smtClean="0"/>
              <a:t>In the patient’s best interest if possible</a:t>
            </a:r>
          </a:p>
          <a:p>
            <a:pPr eaLnBrk="1" hangingPunct="1"/>
            <a:r>
              <a:rPr lang="en-GB" dirty="0" smtClean="0"/>
              <a:t>General </a:t>
            </a:r>
            <a:r>
              <a:rPr lang="en-GB" dirty="0" err="1" smtClean="0"/>
              <a:t>anesthesia</a:t>
            </a:r>
            <a:r>
              <a:rPr lang="en-GB" dirty="0" smtClean="0"/>
              <a:t> (recumbent) procedures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008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781050"/>
            <a:ext cx="6908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9144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General Anesthesia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 eaLnBrk="1" hangingPunct="1"/>
            <a:r>
              <a:rPr lang="en-GB" dirty="0" smtClean="0"/>
              <a:t>Induction</a:t>
            </a:r>
          </a:p>
          <a:p>
            <a:pPr lvl="1" eaLnBrk="1" hangingPunct="1"/>
            <a:r>
              <a:rPr lang="en-GB" dirty="0" smtClean="0"/>
              <a:t>Commonly use injectable drugs, as well as for maintenance </a:t>
            </a:r>
            <a:endParaRPr lang="en-US" dirty="0" smtClean="0"/>
          </a:p>
          <a:p>
            <a:pPr lvl="1" eaLnBrk="1" hangingPunct="1"/>
            <a:r>
              <a:rPr lang="en-GB" dirty="0" smtClean="0"/>
              <a:t>Injectable drugs and maintenance with gas </a:t>
            </a:r>
            <a:r>
              <a:rPr lang="en-GB" dirty="0" err="1" smtClean="0"/>
              <a:t>anesthesia</a:t>
            </a:r>
            <a:endParaRPr lang="en-US" dirty="0" smtClean="0"/>
          </a:p>
          <a:p>
            <a:pPr lvl="1" eaLnBrk="1" hangingPunct="1"/>
            <a:r>
              <a:rPr lang="en-GB" dirty="0" smtClean="0"/>
              <a:t>Induction with gas </a:t>
            </a:r>
            <a:r>
              <a:rPr lang="en-GB" dirty="0" err="1" smtClean="0"/>
              <a:t>anesthesia</a:t>
            </a:r>
            <a:r>
              <a:rPr lang="en-GB" dirty="0" smtClean="0"/>
              <a:t> and maintenance with gas </a:t>
            </a:r>
            <a:r>
              <a:rPr lang="en-GB" dirty="0" err="1" smtClean="0"/>
              <a:t>anesthesia</a:t>
            </a:r>
            <a:r>
              <a:rPr lang="en-GB" dirty="0" smtClean="0"/>
              <a:t> (</a:t>
            </a:r>
            <a:r>
              <a:rPr lang="en-GB" dirty="0" err="1" smtClean="0"/>
              <a:t>Isoflurane</a:t>
            </a:r>
            <a:r>
              <a:rPr lang="en-GB" dirty="0" smtClean="0"/>
              <a:t>) foals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General Anesthesia (cont’d)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Intubation </a:t>
            </a:r>
          </a:p>
          <a:p>
            <a:pPr lvl="1" eaLnBrk="1" hangingPunct="1">
              <a:buSzTx/>
            </a:pPr>
            <a:r>
              <a:rPr lang="en-US" dirty="0" err="1" smtClean="0"/>
              <a:t>Orotracheal</a:t>
            </a:r>
            <a:endParaRPr lang="en-US" dirty="0" smtClean="0"/>
          </a:p>
          <a:p>
            <a:pPr lvl="1" eaLnBrk="1" hangingPunct="1">
              <a:buSzTx/>
            </a:pPr>
            <a:r>
              <a:rPr lang="en-US" dirty="0" err="1" smtClean="0"/>
              <a:t>Nasotracheal</a:t>
            </a:r>
            <a:r>
              <a:rPr lang="en-US" dirty="0" smtClean="0"/>
              <a:t> </a:t>
            </a:r>
          </a:p>
          <a:p>
            <a:pPr lvl="1" eaLnBrk="1" hangingPunct="1">
              <a:buSzTx/>
            </a:pPr>
            <a:r>
              <a:rPr lang="en-US" dirty="0" smtClean="0"/>
              <a:t>Direct tracheal intubation</a:t>
            </a:r>
          </a:p>
          <a:p>
            <a:pPr lvl="1" eaLnBrk="1" hangingPunct="1">
              <a:buSzTx/>
            </a:pPr>
            <a:r>
              <a:rPr lang="en-US" dirty="0" smtClean="0"/>
              <a:t>Tracheotomy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General Anesthesia (cont’d)</a:t>
            </a:r>
          </a:p>
        </p:txBody>
      </p:sp>
      <p:pic>
        <p:nvPicPr>
          <p:cNvPr id="22531" name="Picture 5" descr="00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275" y="2444750"/>
            <a:ext cx="40830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UNF8-2-9780323077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32035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008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20800"/>
            <a:ext cx="762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008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838200"/>
            <a:ext cx="56896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008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762000"/>
            <a:ext cx="57658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008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898525"/>
            <a:ext cx="7264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General Anesthesia (cont’d)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GB" dirty="0" smtClean="0"/>
              <a:t>What to monitor </a:t>
            </a:r>
            <a:endParaRPr lang="en-US" dirty="0" smtClean="0"/>
          </a:p>
          <a:p>
            <a:pPr lvl="1" eaLnBrk="1" hangingPunct="1">
              <a:buSzTx/>
            </a:pPr>
            <a:r>
              <a:rPr lang="en-GB" dirty="0" smtClean="0"/>
              <a:t>Temperature</a:t>
            </a:r>
          </a:p>
          <a:p>
            <a:pPr lvl="1" eaLnBrk="1" hangingPunct="1">
              <a:buSzTx/>
            </a:pPr>
            <a:r>
              <a:rPr lang="en-GB" dirty="0" smtClean="0"/>
              <a:t>Pulse rate and rhythm</a:t>
            </a:r>
          </a:p>
          <a:p>
            <a:pPr lvl="1" eaLnBrk="1" hangingPunct="1">
              <a:buSzTx/>
            </a:pPr>
            <a:r>
              <a:rPr lang="en-GB" dirty="0" smtClean="0"/>
              <a:t>Respiratory rate and depth</a:t>
            </a:r>
          </a:p>
          <a:p>
            <a:pPr lvl="1" eaLnBrk="1" hangingPunct="1">
              <a:buSzTx/>
            </a:pPr>
            <a:r>
              <a:rPr lang="en-GB" dirty="0" smtClean="0"/>
              <a:t>Capillary refill time</a:t>
            </a:r>
          </a:p>
          <a:p>
            <a:pPr lvl="1" eaLnBrk="1" hangingPunct="1">
              <a:buSzTx/>
            </a:pPr>
            <a:r>
              <a:rPr lang="en-GB" dirty="0" smtClean="0"/>
              <a:t>Mucous membrane </a:t>
            </a:r>
            <a:r>
              <a:rPr lang="en-GB" dirty="0" err="1" smtClean="0"/>
              <a:t>color</a:t>
            </a:r>
            <a:endParaRPr lang="en-GB" dirty="0" smtClean="0"/>
          </a:p>
          <a:p>
            <a:pPr lvl="1" eaLnBrk="1" hangingPunct="1">
              <a:buSzTx/>
            </a:pPr>
            <a:r>
              <a:rPr lang="en-GB" dirty="0" smtClean="0"/>
              <a:t>ECG</a:t>
            </a:r>
          </a:p>
          <a:p>
            <a:pPr lvl="1" eaLnBrk="1" hangingPunct="1">
              <a:buSzTx/>
            </a:pPr>
            <a:r>
              <a:rPr lang="en-GB" dirty="0" smtClean="0"/>
              <a:t>Blood pressure </a:t>
            </a:r>
          </a:p>
          <a:p>
            <a:pPr lvl="1" eaLnBrk="1" hangingPunct="1">
              <a:buSzTx/>
            </a:pPr>
            <a:r>
              <a:rPr lang="en-GB" dirty="0" smtClean="0"/>
              <a:t>Oxygenation/ventilation</a:t>
            </a:r>
          </a:p>
          <a:p>
            <a:pPr lvl="1" eaLnBrk="1" hangingPunct="1">
              <a:buSzTx/>
            </a:pPr>
            <a:r>
              <a:rPr lang="en-GB" dirty="0" smtClean="0"/>
              <a:t>Depth of </a:t>
            </a:r>
            <a:r>
              <a:rPr lang="en-GB" dirty="0" err="1" smtClean="0"/>
              <a:t>anesthesia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General Anesthesia (speculum)</a:t>
            </a:r>
          </a:p>
        </p:txBody>
      </p:sp>
      <p:pic>
        <p:nvPicPr>
          <p:cNvPr id="28675" name="Picture 4" descr="008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860550"/>
            <a:ext cx="63246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Abrasions- partial thickness wounds (road rash, scraped knees).  They can be large and become quite contaminated, but they do not fully penetrated all the layers of the skin</a:t>
            </a:r>
          </a:p>
          <a:p>
            <a:r>
              <a:rPr lang="en-US" dirty="0" smtClean="0"/>
              <a:t>Puncture wounds- result from penetration with foreign objects- commonly nails, tree branches, or pieces of wire.  They are narrow in diameter relative to their depth</a:t>
            </a:r>
          </a:p>
          <a:p>
            <a:r>
              <a:rPr lang="en-US" dirty="0" smtClean="0"/>
              <a:t>Lacerations- full thickness wounds that transect the skin completely and often extend into underlying tissues.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37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General Anesthesia (</a:t>
            </a:r>
            <a:r>
              <a:rPr lang="en-US" sz="3600" dirty="0" smtClean="0"/>
              <a:t>size of tube p#281</a:t>
            </a:r>
            <a:r>
              <a:rPr lang="en-US" dirty="0" smtClean="0"/>
              <a:t>)</a:t>
            </a:r>
          </a:p>
        </p:txBody>
      </p:sp>
      <p:pic>
        <p:nvPicPr>
          <p:cNvPr id="29699" name="Picture 4" descr="00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797050"/>
            <a:ext cx="56896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General Anesthesia (cont’d)</a:t>
            </a:r>
          </a:p>
        </p:txBody>
      </p:sp>
      <p:pic>
        <p:nvPicPr>
          <p:cNvPr id="30723" name="Picture 4" descr="008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54200"/>
            <a:ext cx="762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008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300" y="901700"/>
            <a:ext cx="418782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Anesthesia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/>
              <a:t>(cont’d)</a:t>
            </a:r>
          </a:p>
        </p:txBody>
      </p:sp>
      <p:pic>
        <p:nvPicPr>
          <p:cNvPr id="33795" name="Picture 5" descr="008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2000250"/>
            <a:ext cx="68484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General Anesthesia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mtClean="0"/>
              <a:t>(cont’d)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Rolling the patient</a:t>
            </a:r>
            <a:endParaRPr lang="en-US" sz="3200" smtClean="0"/>
          </a:p>
          <a:p>
            <a:pPr lvl="1" eaLnBrk="1" hangingPunct="1"/>
            <a:r>
              <a:rPr lang="en-US" smtClean="0"/>
              <a:t>The down lung often partially collapses</a:t>
            </a:r>
          </a:p>
          <a:p>
            <a:pPr lvl="1" eaLnBrk="1" hangingPunct="1"/>
            <a:r>
              <a:rPr lang="en-US" smtClean="0"/>
              <a:t>Roll slowly</a:t>
            </a:r>
          </a:p>
          <a:p>
            <a:pPr eaLnBrk="1" hangingPunct="1"/>
            <a:r>
              <a:rPr lang="en-US" smtClean="0"/>
              <a:t>Control of bleeding</a:t>
            </a:r>
            <a:r>
              <a:rPr lang="en-US" sz="3200" smtClean="0"/>
              <a:t> 	</a:t>
            </a:r>
          </a:p>
          <a:p>
            <a:pPr lvl="1" eaLnBrk="1" hangingPunct="1"/>
            <a:r>
              <a:rPr lang="en-US" smtClean="0"/>
              <a:t>Tourniquet</a:t>
            </a:r>
          </a:p>
          <a:p>
            <a:pPr lvl="1" eaLnBrk="1" hangingPunct="1"/>
            <a:r>
              <a:rPr lang="en-US" smtClean="0"/>
              <a:t>Esmarch bandage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Anesthesia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/>
              <a:t>(cont’d)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7772400" cy="472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Recovery</a:t>
            </a:r>
          </a:p>
          <a:p>
            <a:pPr lvl="1" eaLnBrk="1" hangingPunct="1"/>
            <a:r>
              <a:rPr lang="en-GB" dirty="0" smtClean="0"/>
              <a:t>Lateral </a:t>
            </a:r>
            <a:r>
              <a:rPr lang="en-GB" dirty="0" err="1" smtClean="0"/>
              <a:t>recumbency</a:t>
            </a:r>
            <a:endParaRPr lang="en-US" dirty="0" smtClean="0"/>
          </a:p>
          <a:p>
            <a:pPr lvl="1" eaLnBrk="1" hangingPunct="1"/>
            <a:r>
              <a:rPr lang="en-GB" dirty="0" smtClean="0"/>
              <a:t>Do not encourage the patient to try to stand before the drugs have had sufficient time to wear off</a:t>
            </a:r>
          </a:p>
          <a:p>
            <a:pPr lvl="1" eaLnBrk="1" hangingPunct="1"/>
            <a:r>
              <a:rPr lang="en-GB" dirty="0" smtClean="0"/>
              <a:t>Avoid external stimuli </a:t>
            </a:r>
          </a:p>
          <a:p>
            <a:pPr lvl="1" eaLnBrk="1" hangingPunct="1"/>
            <a:r>
              <a:rPr lang="en-GB" dirty="0" smtClean="0"/>
              <a:t>Do not allow to eat or drink immediately</a:t>
            </a:r>
          </a:p>
          <a:p>
            <a:pPr lvl="2" eaLnBrk="1" hangingPunct="1">
              <a:buSzPct val="80000"/>
            </a:pPr>
            <a:r>
              <a:rPr lang="en-GB" dirty="0" smtClean="0"/>
              <a:t>Provide water first</a:t>
            </a:r>
          </a:p>
          <a:p>
            <a:pPr lvl="1" eaLnBrk="1" hangingPunct="1"/>
            <a:r>
              <a:rPr lang="en-GB" dirty="0" smtClean="0"/>
              <a:t>Supplemental oxygen </a:t>
            </a:r>
            <a:endParaRPr lang="en-US" dirty="0" smtClean="0"/>
          </a:p>
          <a:p>
            <a:pPr lvl="1" eaLnBrk="1" hangingPunct="1"/>
            <a:r>
              <a:rPr lang="en-GB" dirty="0" err="1" smtClean="0"/>
              <a:t>Extubate</a:t>
            </a:r>
            <a:r>
              <a:rPr lang="en-GB" dirty="0" smtClean="0"/>
              <a:t> horse until attempts to swallow are made</a:t>
            </a:r>
          </a:p>
          <a:p>
            <a:pPr lvl="1" eaLnBrk="1" hangingPunct="1"/>
            <a:r>
              <a:rPr lang="en-US" dirty="0" smtClean="0"/>
              <a:t>Assistance to stand may be necessary</a:t>
            </a:r>
          </a:p>
          <a:p>
            <a:pPr lvl="1" eaLnBrk="1" hangingPunct="1"/>
            <a:r>
              <a:rPr lang="en-US" dirty="0" smtClean="0"/>
              <a:t>Two people typically stay with foals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08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276600" cy="41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008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800" y="838200"/>
            <a:ext cx="66802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Abdominal Surgery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Ventral midline incision</a:t>
            </a:r>
          </a:p>
          <a:p>
            <a:pPr eaLnBrk="1" hangingPunct="1"/>
            <a:r>
              <a:rPr lang="en-US" dirty="0" smtClean="0"/>
              <a:t>Clip </a:t>
            </a:r>
          </a:p>
          <a:p>
            <a:pPr lvl="1" eaLnBrk="1" hangingPunct="1"/>
            <a:r>
              <a:rPr lang="en-US" dirty="0" err="1" smtClean="0"/>
              <a:t>Xiphoid</a:t>
            </a:r>
            <a:r>
              <a:rPr lang="en-US" dirty="0" smtClean="0"/>
              <a:t> to the udder/prepuce and laterally to each flank fold</a:t>
            </a:r>
          </a:p>
          <a:p>
            <a:pPr eaLnBrk="1" hangingPunct="1"/>
            <a:r>
              <a:rPr lang="en-US" dirty="0" smtClean="0"/>
              <a:t>Purse-string suture or place several towel clamps to close the prepuce</a:t>
            </a:r>
          </a:p>
          <a:p>
            <a:pPr lvl="1" eaLnBrk="1" hangingPunct="1"/>
            <a:r>
              <a:rPr lang="en-US" dirty="0" smtClean="0"/>
              <a:t>Pack with 4 × 4 gauze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008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488" y="736600"/>
            <a:ext cx="3629025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008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3" y="698500"/>
            <a:ext cx="701357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Equine Surgery (cont’d)</a:t>
            </a:r>
          </a:p>
        </p:txBody>
      </p:sp>
      <p:pic>
        <p:nvPicPr>
          <p:cNvPr id="8195" name="Picture 4" descr="UNF8-1-9780323077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300" y="1889125"/>
            <a:ext cx="56134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008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639763"/>
            <a:ext cx="6197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008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885825"/>
            <a:ext cx="59721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Equine Surgery (cont’d)</a:t>
            </a:r>
          </a:p>
        </p:txBody>
      </p:sp>
      <p:pic>
        <p:nvPicPr>
          <p:cNvPr id="9219" name="Picture 4" descr="008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38" y="1749425"/>
            <a:ext cx="577532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C:\Users\user\Desktop\Pictures\Phone pictures\yegua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96259" name="Picture 3" descr="C:\Users\user\Desktop\Pictures\Phone pictures\yegu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7282" name="Picture 2" descr="C:\Users\user\Desktop\Pictures\Phone pictures\photo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97283" name="Picture 3" descr="C:\Users\user\Desktop\Pictures\Phone pictures\photo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a57c43143167236cf612d8fcc68db3c742595a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ue Diagonal">
  <a:themeElements>
    <a:clrScheme name="1_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1_Blue Diago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_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Holtgrew-Bohling2e</Template>
  <TotalTime>1598</TotalTime>
  <Words>1221</Words>
  <Application>Microsoft Office PowerPoint</Application>
  <PresentationFormat>On-screen Show (4:3)</PresentationFormat>
  <Paragraphs>215</Paragraphs>
  <Slides>61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1_Blue Diagonal</vt:lpstr>
      <vt:lpstr>Blue Diagonal</vt:lpstr>
      <vt:lpstr>Flow</vt:lpstr>
      <vt:lpstr>Slide 1</vt:lpstr>
      <vt:lpstr>Objectives</vt:lpstr>
      <vt:lpstr>Equine Surgery</vt:lpstr>
      <vt:lpstr>Equine Surgery (cont’d)</vt:lpstr>
      <vt:lpstr>Wound Types</vt:lpstr>
      <vt:lpstr>Equine Surgery (cont’d)</vt:lpstr>
      <vt:lpstr>Equine Surgery (cont’d)</vt:lpstr>
      <vt:lpstr>Slide 8</vt:lpstr>
      <vt:lpstr>Slide 9</vt:lpstr>
      <vt:lpstr>Standing Surgery</vt:lpstr>
      <vt:lpstr>Standing Surgery (cont’d)</vt:lpstr>
      <vt:lpstr>Standing Surgery (cont’d)</vt:lpstr>
      <vt:lpstr>Slide 13</vt:lpstr>
      <vt:lpstr>Slide 14</vt:lpstr>
      <vt:lpstr>Standing Surgery (cont’d)</vt:lpstr>
      <vt:lpstr>Slide 16</vt:lpstr>
      <vt:lpstr>Slide 17</vt:lpstr>
      <vt:lpstr>Why Castration?</vt:lpstr>
      <vt:lpstr>Prerequisite for Castration</vt:lpstr>
      <vt:lpstr>Castration (cont’d)</vt:lpstr>
      <vt:lpstr>Castration (cont’d)</vt:lpstr>
      <vt:lpstr>Castration (cont’d)</vt:lpstr>
      <vt:lpstr>Emasculators </vt:lpstr>
      <vt:lpstr>Slide 24</vt:lpstr>
      <vt:lpstr>Castration Henderson tool </vt:lpstr>
      <vt:lpstr>Slide 26</vt:lpstr>
      <vt:lpstr>Castration (cont’d)</vt:lpstr>
      <vt:lpstr>Castration (cont’d)</vt:lpstr>
      <vt:lpstr>Standing Surgery (cont’d)</vt:lpstr>
      <vt:lpstr>Standing Surgery (cont’d)</vt:lpstr>
      <vt:lpstr>Caslick (Pneumovagina Repair)</vt:lpstr>
      <vt:lpstr>Caslick (Pneumovagina Repair) (cont’d)</vt:lpstr>
      <vt:lpstr>Caslick (Pneumovagina Repair) (cont’d)</vt:lpstr>
      <vt:lpstr>Caslick (Pneumovagina Repair) (cont’d)</vt:lpstr>
      <vt:lpstr>Slide 35</vt:lpstr>
      <vt:lpstr>Caslick (Pneumovagina Repair) (cont’d)</vt:lpstr>
      <vt:lpstr>General Anesthesia</vt:lpstr>
      <vt:lpstr>Slide 38</vt:lpstr>
      <vt:lpstr>Slide 39</vt:lpstr>
      <vt:lpstr>Slide 40</vt:lpstr>
      <vt:lpstr>General Anesthesia</vt:lpstr>
      <vt:lpstr>General Anesthesia (cont’d)</vt:lpstr>
      <vt:lpstr>General Anesthesia (cont’d)</vt:lpstr>
      <vt:lpstr>Slide 44</vt:lpstr>
      <vt:lpstr>Slide 45</vt:lpstr>
      <vt:lpstr>Slide 46</vt:lpstr>
      <vt:lpstr>Slide 47</vt:lpstr>
      <vt:lpstr>General Anesthesia (cont’d)</vt:lpstr>
      <vt:lpstr>General Anesthesia (speculum)</vt:lpstr>
      <vt:lpstr>General Anesthesia (size of tube p#281)</vt:lpstr>
      <vt:lpstr>General Anesthesia (cont’d)</vt:lpstr>
      <vt:lpstr>Slide 52</vt:lpstr>
      <vt:lpstr>General Anesthesia (cont’d)</vt:lpstr>
      <vt:lpstr>General Anesthesia (cont’d)</vt:lpstr>
      <vt:lpstr>General Anesthesia (cont’d)</vt:lpstr>
      <vt:lpstr>Slide 56</vt:lpstr>
      <vt:lpstr>Abdominal Surgery</vt:lpstr>
      <vt:lpstr>Slide 58</vt:lpstr>
      <vt:lpstr>Slide 59</vt:lpstr>
      <vt:lpstr>Slide 60</vt:lpstr>
      <vt:lpstr>Slide 61</vt:lpstr>
    </vt:vector>
  </TitlesOfParts>
  <Company>Vatterott Educational Centers,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SURGERY</dc:title>
  <dc:creator>kristin.bohling</dc:creator>
  <cp:lastModifiedBy>alberto</cp:lastModifiedBy>
  <cp:revision>163</cp:revision>
  <cp:lastPrinted>2012-10-15T00:13:30Z</cp:lastPrinted>
  <dcterms:created xsi:type="dcterms:W3CDTF">2010-08-06T14:44:22Z</dcterms:created>
  <dcterms:modified xsi:type="dcterms:W3CDTF">2014-02-20T19:17:31Z</dcterms:modified>
</cp:coreProperties>
</file>