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91" r:id="rId13"/>
    <p:sldId id="294" r:id="rId14"/>
    <p:sldId id="292" r:id="rId15"/>
    <p:sldId id="293" r:id="rId16"/>
    <p:sldId id="268" r:id="rId17"/>
    <p:sldId id="290" r:id="rId18"/>
    <p:sldId id="269" r:id="rId19"/>
    <p:sldId id="270" r:id="rId20"/>
    <p:sldId id="271" r:id="rId21"/>
    <p:sldId id="272" r:id="rId22"/>
    <p:sldId id="273" r:id="rId23"/>
    <p:sldId id="274" r:id="rId24"/>
    <p:sldId id="275" r:id="rId25"/>
    <p:sldId id="276" r:id="rId26"/>
    <p:sldId id="280" r:id="rId27"/>
    <p:sldId id="281" r:id="rId28"/>
    <p:sldId id="282" r:id="rId29"/>
    <p:sldId id="283" r:id="rId30"/>
    <p:sldId id="284" r:id="rId31"/>
    <p:sldId id="285" r:id="rId32"/>
    <p:sldId id="286" r:id="rId33"/>
    <p:sldId id="287" r:id="rId34"/>
    <p:sldId id="288" r:id="rId35"/>
    <p:sldId id="289" r:id="rId36"/>
    <p:sldId id="29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F5BEC6-EEE6-42F3-AF53-7BC1BA80E82C}" type="datetimeFigureOut">
              <a:rPr lang="en-US" smtClean="0"/>
              <a:pPr/>
              <a:t>2/12/2013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790301-6144-46F9-88F8-4FCBA6A94F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A1436AB-EA68-4AE4-99F8-75B0DD31E77E}" type="slidenum">
              <a:rPr lang="en-US" smtClean="0"/>
              <a:pPr/>
              <a:t>1</a:t>
            </a:fld>
            <a:endParaRPr lang="en-US" smtClean="0"/>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1FF7D9D7-976F-4040-AEC9-CC8D501ADD7E}" type="slidenum">
              <a:rPr lang="en-US" sz="1200">
                <a:latin typeface="Arial" charset="0"/>
              </a:rPr>
              <a:pPr algn="r" eaLnBrk="1" hangingPunct="1"/>
              <a:t>1</a:t>
            </a:fld>
            <a:endParaRPr lang="en-US" sz="1200">
              <a:latin typeface="Arial" charset="0"/>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lIns="91432" tIns="45716" rIns="91432" bIns="45716"/>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E97C100-1F00-4F03-A517-A00EDF831924}" type="slidenum">
              <a:rPr lang="en-US" smtClean="0"/>
              <a:pPr/>
              <a:t>11</a:t>
            </a:fld>
            <a:endParaRPr lang="en-US" smtClean="0"/>
          </a:p>
        </p:txBody>
      </p:sp>
      <p:sp>
        <p:nvSpPr>
          <p:cNvPr id="860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D6A8357C-3805-4B4E-AA0B-1B835A1C9E6C}" type="slidenum">
              <a:rPr lang="en-US" sz="1200">
                <a:latin typeface="Arial" charset="0"/>
              </a:rPr>
              <a:pPr algn="r" eaLnBrk="1" hangingPunct="1"/>
              <a:t>11</a:t>
            </a:fld>
            <a:endParaRPr lang="en-US" sz="1200">
              <a:latin typeface="Arial" charset="0"/>
            </a:endParaRPr>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a:ln/>
        </p:spPr>
        <p:txBody>
          <a:bodyPr lIns="91432" tIns="45716" rIns="91432" bIns="45716"/>
          <a:lstStyle/>
          <a:p>
            <a:pPr eaLnBrk="1" hangingPunct="1"/>
            <a:r>
              <a:rPr lang="en-US" sz="1400" smtClean="0">
                <a:latin typeface="Georgia" pitchFamily="18" charset="0"/>
              </a:rPr>
              <a:t>This is most commonly seen in young horses as a result of a very high parasite burden.  Colic caused by parasitism was once a significant problem, but with efficacy of  today’s dewormers this is not nearly as big of a problem.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AF6EC7B-2C44-4029-81A0-D796CB9C97A9}" type="slidenum">
              <a:rPr lang="en-US" smtClean="0"/>
              <a:pPr/>
              <a:t>14</a:t>
            </a:fld>
            <a:endParaRPr lang="en-US" smtClean="0"/>
          </a:p>
        </p:txBody>
      </p:sp>
      <p:sp>
        <p:nvSpPr>
          <p:cNvPr id="931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54067C06-6791-4D2B-8DB7-20A9E5012FFA}" type="slidenum">
              <a:rPr lang="en-US" sz="1200">
                <a:latin typeface="Arial" charset="0"/>
              </a:rPr>
              <a:pPr algn="r" eaLnBrk="1" hangingPunct="1"/>
              <a:t>14</a:t>
            </a:fld>
            <a:endParaRPr lang="en-US" sz="1200">
              <a:latin typeface="Arial" charset="0"/>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lIns="91432" tIns="45716" rIns="91432" bIns="45716"/>
          <a:lstStyle/>
          <a:p>
            <a:pPr eaLnBrk="1" hangingPunct="1"/>
            <a:r>
              <a:rPr lang="en-US" sz="2000" i="1" dirty="0" smtClean="0"/>
              <a:t>Obstruction of the intestines can be caused by </a:t>
            </a:r>
            <a:r>
              <a:rPr lang="en-US" sz="2000" i="1" dirty="0" err="1" smtClean="0"/>
              <a:t>enteroliths</a:t>
            </a:r>
            <a:r>
              <a:rPr lang="en-US" sz="2000" i="1" dirty="0" smtClean="0"/>
              <a:t>, </a:t>
            </a:r>
            <a:r>
              <a:rPr lang="en-US" sz="2000" i="1" dirty="0" err="1" smtClean="0"/>
              <a:t>fecaliths</a:t>
            </a:r>
            <a:r>
              <a:rPr lang="en-US" sz="2000" i="1" dirty="0" smtClean="0"/>
              <a:t>, or foreign bodies.  </a:t>
            </a:r>
            <a:r>
              <a:rPr lang="en-US" sz="2000" i="1" dirty="0" err="1" smtClean="0"/>
              <a:t>Enteroliths</a:t>
            </a:r>
            <a:r>
              <a:rPr lang="en-US" sz="2000" i="1" dirty="0" smtClean="0"/>
              <a:t> are mineral concretions composed primarily of magnesium ammonium phosphates that are deposited around a </a:t>
            </a:r>
            <a:r>
              <a:rPr lang="en-US" sz="2000" i="1" dirty="0" err="1" smtClean="0"/>
              <a:t>nidus</a:t>
            </a:r>
            <a:r>
              <a:rPr lang="en-US" sz="2000" i="1" dirty="0" smtClean="0"/>
              <a:t> such as hair, metal, or other foreign objects.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BC41C2C-B8A7-4C1F-9B0F-54601AD3ECD5}" type="slidenum">
              <a:rPr lang="en-US" smtClean="0"/>
              <a:pPr/>
              <a:t>15</a:t>
            </a:fld>
            <a:endParaRPr lang="en-US" smtClean="0"/>
          </a:p>
        </p:txBody>
      </p:sp>
      <p:sp>
        <p:nvSpPr>
          <p:cNvPr id="942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8A650508-2CE6-434C-8BD5-BAE3EE65E84C}" type="slidenum">
              <a:rPr lang="en-US" sz="1200">
                <a:latin typeface="Arial" charset="0"/>
              </a:rPr>
              <a:pPr algn="r" eaLnBrk="1" hangingPunct="1"/>
              <a:t>15</a:t>
            </a:fld>
            <a:endParaRPr lang="en-US" sz="1200">
              <a:latin typeface="Arial" charset="0"/>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p:spPr>
        <p:txBody>
          <a:bodyPr lIns="91432" tIns="45716" rIns="91432" bIns="45716"/>
          <a:lstStyle/>
          <a:p>
            <a:pPr eaLnBrk="1" hangingPunct="1"/>
            <a:r>
              <a:rPr lang="en-US" sz="2000" i="1" dirty="0" smtClean="0">
                <a:latin typeface="Georgia" pitchFamily="18" charset="0"/>
              </a:rPr>
              <a:t>They develop like a pearl, around a grain of sand in an oyster.  Many horses that develop </a:t>
            </a:r>
            <a:r>
              <a:rPr lang="en-US" sz="2000" i="1" dirty="0" err="1" smtClean="0">
                <a:latin typeface="Georgia" pitchFamily="18" charset="0"/>
              </a:rPr>
              <a:t>enteroliths</a:t>
            </a:r>
            <a:r>
              <a:rPr lang="en-US" sz="2000" i="1" dirty="0" smtClean="0">
                <a:latin typeface="Georgia" pitchFamily="18" charset="0"/>
              </a:rPr>
              <a:t> are fed a diet consisting mainly of alfalfa hay and the highest prevalence appears to be on the west coast.</a:t>
            </a:r>
            <a:endParaRPr lang="en-US" sz="2000" i="1" dirty="0" smtClean="0">
              <a:solidFill>
                <a:srgbClr val="D9D16D"/>
              </a:solidFill>
            </a:endParaRPr>
          </a:p>
          <a:p>
            <a:pPr eaLnBrk="1" hangingPunct="1"/>
            <a:endParaRPr lang="en-US" sz="2000" i="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A5056F1-3512-4EFE-B14C-2AD3FD45EFE2}" type="slidenum">
              <a:rPr lang="en-US" smtClean="0"/>
              <a:pPr/>
              <a:t>16</a:t>
            </a:fld>
            <a:endParaRPr lang="en-US" smtClean="0"/>
          </a:p>
        </p:txBody>
      </p:sp>
      <p:sp>
        <p:nvSpPr>
          <p:cNvPr id="849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474089AF-CB33-49E4-A287-3883E08E510E}" type="slidenum">
              <a:rPr lang="en-US" sz="1200">
                <a:latin typeface="Arial" charset="0"/>
              </a:rPr>
              <a:pPr algn="r" eaLnBrk="1" hangingPunct="1"/>
              <a:t>16</a:t>
            </a:fld>
            <a:endParaRPr lang="en-US" sz="1200">
              <a:latin typeface="Arial" charset="0"/>
            </a:endParaRPr>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a:ln/>
        </p:spPr>
        <p:txBody>
          <a:bodyPr lIns="91432" tIns="45716" rIns="91432" bIns="45716"/>
          <a:lstStyle/>
          <a:p>
            <a:pPr eaLnBrk="1" hangingPunct="1"/>
            <a:r>
              <a:rPr lang="en-US" sz="2000" i="1" dirty="0" smtClean="0"/>
              <a:t>Gas colic can be caused by microbial digestion of highly fermentable feedstuffs that results in increased gas production.  Grazing in lush pastures, highly fermentable grains or </a:t>
            </a:r>
            <a:r>
              <a:rPr lang="en-US" sz="2000" i="1" dirty="0" err="1" smtClean="0"/>
              <a:t>pelleted</a:t>
            </a:r>
            <a:r>
              <a:rPr lang="en-US" sz="2000" i="1" dirty="0" smtClean="0"/>
              <a:t> feeds have been associated with gas colic.  Horses experiencing  this condition can often take on a bloated appearance or be “blown-up like a tick”.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14118C2-8A80-4B17-B950-519AAF6DE258}" type="slidenum">
              <a:rPr lang="en-US" smtClean="0"/>
              <a:pPr/>
              <a:t>18</a:t>
            </a:fld>
            <a:endParaRPr lang="en-US" smtClean="0"/>
          </a:p>
        </p:txBody>
      </p:sp>
      <p:sp>
        <p:nvSpPr>
          <p:cNvPr id="829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1434496E-4B2E-4CDF-B4CF-6E059EC71A97}" type="slidenum">
              <a:rPr lang="en-US" sz="1200">
                <a:latin typeface="Arial" charset="0"/>
              </a:rPr>
              <a:pPr algn="r" eaLnBrk="1" hangingPunct="1"/>
              <a:t>18</a:t>
            </a:fld>
            <a:endParaRPr lang="en-US" sz="1200">
              <a:latin typeface="Arial" charset="0"/>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ln/>
        </p:spPr>
        <p:txBody>
          <a:bodyPr lIns="91432" tIns="45716" rIns="91432" bIns="45716"/>
          <a:lstStyle/>
          <a:p>
            <a:pPr eaLnBrk="1" hangingPunct="1"/>
            <a:r>
              <a:rPr lang="en-US" sz="2000" i="1" smtClean="0"/>
              <a:t>The ascending colon is  freely movable except for the right dorsal and ventral colons.  Rapid changes in gas and fluid volume may play a part in the migration during a displacement although the exact cause is unknown.</a:t>
            </a:r>
          </a:p>
          <a:p>
            <a:pPr eaLnBrk="1" hangingPunct="1"/>
            <a:endParaRPr lang="en-US" sz="2000" i="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6893FE5-7822-44B0-99D7-F00706807ABA}" type="slidenum">
              <a:rPr lang="en-US" smtClean="0"/>
              <a:pPr/>
              <a:t>19</a:t>
            </a:fld>
            <a:endParaRPr lang="en-US" smtClean="0"/>
          </a:p>
        </p:txBody>
      </p:sp>
      <p:sp>
        <p:nvSpPr>
          <p:cNvPr id="839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F45C0A3C-8D31-44EC-B1D3-BCB1E998FCCB}" type="slidenum">
              <a:rPr lang="en-US" sz="1200">
                <a:latin typeface="Arial" charset="0"/>
              </a:rPr>
              <a:pPr algn="r" eaLnBrk="1" hangingPunct="1"/>
              <a:t>19</a:t>
            </a:fld>
            <a:endParaRPr lang="en-US" sz="1200">
              <a:latin typeface="Arial" charset="0"/>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p:spPr>
        <p:txBody>
          <a:bodyPr lIns="91432" tIns="45716" rIns="91432" bIns="45716"/>
          <a:lstStyle/>
          <a:p>
            <a:pPr eaLnBrk="1" hangingPunct="1"/>
            <a:r>
              <a:rPr lang="en-US" sz="2000" i="1" smtClean="0"/>
              <a:t>Displacements of the ascending colon seem to be more prevalent in horses fed a high-concentrate, low roughage diet.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7C333C3-D7D3-4901-B6B0-01DFC147C26E}" type="slidenum">
              <a:rPr lang="en-US" smtClean="0"/>
              <a:pPr/>
              <a:t>20</a:t>
            </a:fld>
            <a:endParaRPr lang="en-US" smtClean="0"/>
          </a:p>
        </p:txBody>
      </p:sp>
      <p:sp>
        <p:nvSpPr>
          <p:cNvPr id="870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E2D583E0-7228-4765-B0F3-673A64F45C5E}" type="slidenum">
              <a:rPr lang="en-US" sz="1200">
                <a:latin typeface="Arial" charset="0"/>
              </a:rPr>
              <a:pPr algn="r" eaLnBrk="1" hangingPunct="1"/>
              <a:t>20</a:t>
            </a:fld>
            <a:endParaRPr lang="en-US" sz="1200">
              <a:latin typeface="Arial" charset="0"/>
            </a:endParaRP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p:spPr>
        <p:txBody>
          <a:bodyPr lIns="91432" tIns="45716" rIns="91432" bIns="45716"/>
          <a:lstStyle/>
          <a:p>
            <a:pPr eaLnBrk="1" hangingPunct="1"/>
            <a:r>
              <a:rPr lang="en-US" sz="2000" i="1" smtClean="0"/>
              <a:t>One of the most common and most dangerous colic conditions in the horse is torsion of the large colon.  This displacement consists of rotations of the double loop of dorsal and ventral colons about their long axis.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7A3B1F0-F43C-470D-A684-E48EC9954BCB}" type="slidenum">
              <a:rPr lang="en-US" smtClean="0"/>
              <a:pPr/>
              <a:t>21</a:t>
            </a:fld>
            <a:endParaRPr lang="en-US" smtClean="0"/>
          </a:p>
        </p:txBody>
      </p:sp>
      <p:sp>
        <p:nvSpPr>
          <p:cNvPr id="880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1DF52099-7F31-43A6-B4E5-59F49A74D13F}" type="slidenum">
              <a:rPr lang="en-US" sz="1200">
                <a:latin typeface="Arial" charset="0"/>
              </a:rPr>
              <a:pPr algn="r" eaLnBrk="1" hangingPunct="1"/>
              <a:t>21</a:t>
            </a:fld>
            <a:endParaRPr lang="en-US" sz="1200">
              <a:latin typeface="Arial" charset="0"/>
            </a:endParaRP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p:spPr>
        <p:txBody>
          <a:bodyPr lIns="91432" tIns="45716" rIns="91432" bIns="45716"/>
          <a:lstStyle/>
          <a:p>
            <a:pPr eaLnBrk="1" hangingPunct="1"/>
            <a:r>
              <a:rPr lang="en-US" sz="2000" i="1" smtClean="0"/>
              <a:t>Like I mentioned earlier, the exact cause of colonic displacement is unknown, but may be attributed to rapid changes in gas and fluid volume or alterations in motility.  The most commonly affected type of horse is the periparturient or post-foaling broodmare. This may be related to an increase in the volume of the abdomen during pregnancy.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D66B75C-9961-46B2-8D2D-5AC4F44B5673}" type="slidenum">
              <a:rPr lang="en-US" smtClean="0"/>
              <a:pPr/>
              <a:t>22</a:t>
            </a:fld>
            <a:endParaRPr lang="en-US" smtClean="0"/>
          </a:p>
        </p:txBody>
      </p:sp>
      <p:sp>
        <p:nvSpPr>
          <p:cNvPr id="890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98886F77-DD93-48E7-875F-BA2828437197}" type="slidenum">
              <a:rPr lang="en-US" sz="1200">
                <a:latin typeface="Arial" charset="0"/>
              </a:rPr>
              <a:pPr algn="r" eaLnBrk="1" hangingPunct="1"/>
              <a:t>22</a:t>
            </a:fld>
            <a:endParaRPr lang="en-US" sz="1200">
              <a:latin typeface="Arial" charset="0"/>
            </a:endParaRPr>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p:spPr>
        <p:txBody>
          <a:bodyPr lIns="91432" tIns="45716" rIns="91432" bIns="45716"/>
          <a:lstStyle/>
          <a:p>
            <a:pPr eaLnBrk="1" hangingPunct="1"/>
            <a:r>
              <a:rPr lang="en-US" sz="2000" i="1" smtClean="0"/>
              <a:t>Enteritis and colitis are characterized by severe inflammation of the lining of the small intestines and large intestines respectively.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A064B10-6ED0-4F2B-9DBF-E1F193AB9D06}" type="slidenum">
              <a:rPr lang="en-US" smtClean="0"/>
              <a:pPr/>
              <a:t>23</a:t>
            </a:fld>
            <a:endParaRPr lang="en-US" smtClean="0"/>
          </a:p>
        </p:txBody>
      </p:sp>
      <p:sp>
        <p:nvSpPr>
          <p:cNvPr id="901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69C19D63-D5D9-4A09-8A90-451140C98753}" type="slidenum">
              <a:rPr lang="en-US" sz="1200">
                <a:latin typeface="Arial" charset="0"/>
              </a:rPr>
              <a:pPr algn="r" eaLnBrk="1" hangingPunct="1"/>
              <a:t>23</a:t>
            </a:fld>
            <a:endParaRPr lang="en-US" sz="1200">
              <a:latin typeface="Arial" charset="0"/>
            </a:endParaRPr>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lIns="91432" tIns="45716" rIns="91432" bIns="45716"/>
          <a:lstStyle/>
          <a:p>
            <a:pPr eaLnBrk="1" hangingPunct="1"/>
            <a:r>
              <a:rPr lang="en-US" sz="2000" i="1" smtClean="0"/>
              <a:t>Both conditions commonly present with an initial fever and an acute onset of colic, with enteritis resulting in large amounts of gastric reflux and colitis resulting in profuse diarrhea.</a:t>
            </a:r>
          </a:p>
          <a:p>
            <a:pPr eaLnBrk="1" hangingPunct="1"/>
            <a:endParaRPr lang="en-US" sz="2000" i="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2CF8C2A-006C-40D0-AAED-8C3357C04409}" type="slidenum">
              <a:rPr lang="en-US" smtClean="0"/>
              <a:pPr/>
              <a:t>2</a:t>
            </a:fld>
            <a:endParaRPr lang="en-US" smtClean="0"/>
          </a:p>
        </p:txBody>
      </p:sp>
      <p:sp>
        <p:nvSpPr>
          <p:cNvPr id="737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45D1313F-4A5D-4B6C-90FB-5AC166A8F32C}" type="slidenum">
              <a:rPr lang="en-US" sz="1200">
                <a:latin typeface="Arial" charset="0"/>
              </a:rPr>
              <a:pPr algn="r" eaLnBrk="1" hangingPunct="1"/>
              <a:t>2</a:t>
            </a:fld>
            <a:endParaRPr lang="en-US" sz="1200">
              <a:latin typeface="Arial"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lIns="91432" tIns="45716" rIns="91432" bIns="45716"/>
          <a:lstStyle/>
          <a:p>
            <a:pPr eaLnBrk="1" hangingPunct="1"/>
            <a:r>
              <a:rPr lang="en-US" sz="2000" i="1" smtClean="0"/>
              <a:t>Colic is defined as acute abdominal pain in the horse</a:t>
            </a:r>
            <a:r>
              <a:rPr lang="en-US"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68E48C2-3AD2-4B60-89B8-A5A176D8516A}" type="slidenum">
              <a:rPr lang="en-US" smtClean="0"/>
              <a:pPr/>
              <a:t>24</a:t>
            </a:fld>
            <a:endParaRPr lang="en-US" smtClean="0"/>
          </a:p>
        </p:txBody>
      </p:sp>
      <p:sp>
        <p:nvSpPr>
          <p:cNvPr id="911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2C3533C2-6603-407F-BA64-26AE501544E2}" type="slidenum">
              <a:rPr lang="en-US" sz="1200">
                <a:latin typeface="Arial" charset="0"/>
              </a:rPr>
              <a:pPr algn="r" eaLnBrk="1" hangingPunct="1"/>
              <a:t>24</a:t>
            </a:fld>
            <a:endParaRPr lang="en-US" sz="1200">
              <a:latin typeface="Arial" charset="0"/>
            </a:endParaRPr>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p:spPr>
        <p:txBody>
          <a:bodyPr lIns="91432" tIns="45716" rIns="91432" bIns="45716"/>
          <a:lstStyle/>
          <a:p>
            <a:pPr eaLnBrk="1" hangingPunct="1"/>
            <a:r>
              <a:rPr lang="en-US" sz="2000" i="1" smtClean="0"/>
              <a:t>An intussusception occurs when a section of bowel telescopes inside the lumen of the adjacent distal segment of bowel.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2FC6661-1276-49D2-B9AB-895AEAEFCFF0}" type="slidenum">
              <a:rPr lang="en-US" smtClean="0"/>
              <a:pPr/>
              <a:t>25</a:t>
            </a:fld>
            <a:endParaRPr lang="en-US" smtClean="0"/>
          </a:p>
        </p:txBody>
      </p:sp>
      <p:sp>
        <p:nvSpPr>
          <p:cNvPr id="921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78CF9A29-8321-40B1-BB63-FB8463F2A618}" type="slidenum">
              <a:rPr lang="en-US" sz="1200">
                <a:latin typeface="Arial" charset="0"/>
              </a:rPr>
              <a:pPr algn="r" eaLnBrk="1" hangingPunct="1"/>
              <a:t>25</a:t>
            </a:fld>
            <a:endParaRPr lang="en-US" sz="1200">
              <a:latin typeface="Arial" charset="0"/>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p:spPr>
        <p:txBody>
          <a:bodyPr lIns="91432" tIns="45716" rIns="91432" bIns="45716"/>
          <a:lstStyle/>
          <a:p>
            <a:pPr eaLnBrk="1" hangingPunct="1"/>
            <a:r>
              <a:rPr lang="en-US" sz="2000" i="1" smtClean="0"/>
              <a:t>This condition is presumed to be a result of abnormal peristalsis and occurs most commonly in foals and horses less than 3 years of age.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EB01E58-2089-4B25-9F59-7CA07247FFE5}" type="slidenum">
              <a:rPr lang="en-US" smtClean="0"/>
              <a:pPr/>
              <a:t>26</a:t>
            </a:fld>
            <a:endParaRPr lang="en-US" smtClean="0"/>
          </a:p>
        </p:txBody>
      </p:sp>
      <p:sp>
        <p:nvSpPr>
          <p:cNvPr id="952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42648D70-1324-4632-9715-9519D5AFA261}" type="slidenum">
              <a:rPr lang="en-US" sz="1200">
                <a:latin typeface="Arial" charset="0"/>
              </a:rPr>
              <a:pPr algn="r" eaLnBrk="1" hangingPunct="1"/>
              <a:t>26</a:t>
            </a:fld>
            <a:endParaRPr lang="en-US" sz="1200">
              <a:latin typeface="Arial" charset="0"/>
            </a:endParaRPr>
          </a:p>
        </p:txBody>
      </p:sp>
      <p:sp>
        <p:nvSpPr>
          <p:cNvPr id="95236" name="Rectangle 2"/>
          <p:cNvSpPr>
            <a:spLocks noGrp="1" noRot="1" noChangeAspect="1" noChangeArrowheads="1" noTextEdit="1"/>
          </p:cNvSpPr>
          <p:nvPr>
            <p:ph type="sldImg"/>
          </p:nvPr>
        </p:nvSpPr>
        <p:spPr>
          <a:ln/>
        </p:spPr>
      </p:sp>
      <p:sp>
        <p:nvSpPr>
          <p:cNvPr id="95237" name="Rectangle 3"/>
          <p:cNvSpPr>
            <a:spLocks noGrp="1" noChangeArrowheads="1"/>
          </p:cNvSpPr>
          <p:nvPr>
            <p:ph type="body" idx="1"/>
          </p:nvPr>
        </p:nvSpPr>
        <p:spPr>
          <a:noFill/>
          <a:ln/>
        </p:spPr>
        <p:txBody>
          <a:bodyPr lIns="91432" tIns="45716" rIns="91432" bIns="45716"/>
          <a:lstStyle/>
          <a:p>
            <a:pPr eaLnBrk="1" hangingPunct="1"/>
            <a:r>
              <a:rPr lang="en-US" sz="2000" i="1" smtClean="0"/>
              <a:t>Signs of colic may be presented in a multitude of ways and no two horses are like in their presentation. The pain threshold may vary from horse to horse and the severity of the clinical signs does not always correlate to the severity of the colic and vice versa.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FB6C2B1-1D0F-4638-A801-3B294415260B}" type="slidenum">
              <a:rPr lang="en-US" smtClean="0"/>
              <a:pPr/>
              <a:t>28</a:t>
            </a:fld>
            <a:endParaRPr lang="en-US" smtClean="0"/>
          </a:p>
        </p:txBody>
      </p:sp>
      <p:sp>
        <p:nvSpPr>
          <p:cNvPr id="962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5A156A83-204C-442F-BF5E-DF77294B5F1E}" type="slidenum">
              <a:rPr lang="en-US" sz="1200">
                <a:latin typeface="Arial" charset="0"/>
              </a:rPr>
              <a:pPr algn="r" eaLnBrk="1" hangingPunct="1"/>
              <a:t>28</a:t>
            </a:fld>
            <a:endParaRPr lang="en-US" sz="1200">
              <a:latin typeface="Arial" charset="0"/>
            </a:endParaRPr>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p:spPr>
        <p:txBody>
          <a:bodyPr lIns="91432" tIns="45716" rIns="91432" bIns="45716"/>
          <a:lstStyle/>
          <a:p>
            <a:pPr eaLnBrk="1" hangingPunct="1"/>
            <a:r>
              <a:rPr lang="en-US" sz="1800" smtClean="0"/>
              <a:t>If your horse begins to show signs of colic you should first call your veterinarian. Next you should remove all hay and grain, offer your horse plenty of clean, cool water and make note of frequency and consistency of any feces passed.  You may handwalk your horse while waiting further instructions from your veterinarian.  </a:t>
            </a:r>
          </a:p>
          <a:p>
            <a:pPr eaLnBrk="1" hangingPunct="1"/>
            <a:r>
              <a:rPr lang="en-US" sz="1800" smtClean="0"/>
              <a:t>We do not recommend administering any medications without consulting your veterinarian first as this may alter the presentation of the colic and make the diagnosis and therefore treatment more difficult.</a:t>
            </a:r>
          </a:p>
          <a:p>
            <a:pPr eaLnBrk="1" hangingPunct="1"/>
            <a:r>
              <a:rPr lang="en-US" sz="1800" smtClean="0"/>
              <a:t> Remember: Not all horses show the same severity of signs with the same type of colic</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98B44BD-C1C2-4607-8182-92E0EDC877D4}" type="slidenum">
              <a:rPr lang="en-US" smtClean="0"/>
              <a:pPr/>
              <a:t>32</a:t>
            </a:fld>
            <a:endParaRPr lang="en-US" smtClean="0"/>
          </a:p>
        </p:txBody>
      </p:sp>
      <p:sp>
        <p:nvSpPr>
          <p:cNvPr id="972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26AF4D52-A558-4773-BED4-079C7F2FB20E}" type="slidenum">
              <a:rPr lang="en-US" sz="1200">
                <a:latin typeface="Arial" charset="0"/>
              </a:rPr>
              <a:pPr algn="r" eaLnBrk="1" hangingPunct="1"/>
              <a:t>32</a:t>
            </a:fld>
            <a:endParaRPr lang="en-US" sz="1200">
              <a:latin typeface="Arial" charset="0"/>
            </a:endParaRPr>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noFill/>
          <a:ln/>
        </p:spPr>
        <p:txBody>
          <a:bodyPr lIns="91432" tIns="45716" rIns="91432" bIns="45716"/>
          <a:lstStyle/>
          <a:p>
            <a:pPr eaLnBrk="1" hangingPunct="1"/>
            <a:r>
              <a:rPr lang="en-US" sz="2000" smtClean="0"/>
              <a:t>Once the veterinarian arrives a history is obtained and a physical exam is performed.  The information gathered at the time of the exam usually includes: temperature, heart rate, respiratory rate, gut sounds, capillary refill time and physical appearance the mucus membranes.   Based on the findings of the initial physical exam analgesics may need to administered to help relieve the pain associated with colic.</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2F3E784-ABF1-4FF1-82AB-4F77D15F3272}" type="slidenum">
              <a:rPr lang="en-US" smtClean="0"/>
              <a:pPr/>
              <a:t>33</a:t>
            </a:fld>
            <a:endParaRPr lang="en-US" smtClean="0"/>
          </a:p>
        </p:txBody>
      </p:sp>
      <p:sp>
        <p:nvSpPr>
          <p:cNvPr id="983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1296AE42-AB6A-403C-8D52-9B350B849882}" type="slidenum">
              <a:rPr lang="en-US" sz="1200">
                <a:latin typeface="Arial" charset="0"/>
              </a:rPr>
              <a:pPr algn="r" eaLnBrk="1" hangingPunct="1"/>
              <a:t>33</a:t>
            </a:fld>
            <a:endParaRPr lang="en-US" sz="1200">
              <a:latin typeface="Arial" charset="0"/>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p:spPr>
        <p:txBody>
          <a:bodyPr lIns="91432" tIns="45716" rIns="91432" bIns="45716"/>
          <a:lstStyle/>
          <a:p>
            <a:pPr eaLnBrk="1" hangingPunct="1"/>
            <a:r>
              <a:rPr lang="en-US" sz="2000" smtClean="0"/>
              <a:t>The use of nasogastric tube is dependent on the type and severity of the colic.  The tube is passed up the nostril, down the esophagus and into the stomach.  The stomach is then checked for fluid by means of siphoning and mineral oil or other medications may be administered if needed.  In some colic situations a rectal exam may need to be performed to provide the veterinarian with additional information to help treat the colic.</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F337407-0645-49FA-B8A6-3A8A9885FE6D}" type="slidenum">
              <a:rPr lang="en-US" smtClean="0"/>
              <a:pPr/>
              <a:t>35</a:t>
            </a:fld>
            <a:endParaRPr lang="en-US" smtClean="0"/>
          </a:p>
        </p:txBody>
      </p:sp>
      <p:sp>
        <p:nvSpPr>
          <p:cNvPr id="993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88011B0F-EF7C-4EF4-A2E7-E52A2EF929B3}" type="slidenum">
              <a:rPr lang="en-US" sz="1200">
                <a:latin typeface="Arial" charset="0"/>
              </a:rPr>
              <a:pPr algn="r" eaLnBrk="1" hangingPunct="1"/>
              <a:t>35</a:t>
            </a:fld>
            <a:endParaRPr lang="en-US" sz="1200">
              <a:latin typeface="Arial" charset="0"/>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ln/>
        </p:spPr>
        <p:txBody>
          <a:bodyPr lIns="91432" tIns="45716" rIns="91432" bIns="45716"/>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255054F-4A25-4574-8554-3EC586F4C739}" type="slidenum">
              <a:rPr lang="en-US" smtClean="0"/>
              <a:pPr/>
              <a:t>3</a:t>
            </a:fld>
            <a:endParaRPr lang="en-US"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7472F017-01C7-43AB-BCDE-12632EA2D70A}" type="slidenum">
              <a:rPr lang="en-US" sz="1200">
                <a:latin typeface="Arial" charset="0"/>
              </a:rPr>
              <a:pPr algn="r" eaLnBrk="1" hangingPunct="1"/>
              <a:t>3</a:t>
            </a:fld>
            <a:endParaRPr lang="en-US" sz="1200">
              <a:latin typeface="Arial" charset="0"/>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p:spPr>
        <p:txBody>
          <a:bodyPr lIns="91432" tIns="45716" rIns="91432" bIns="45716"/>
          <a:lstStyle/>
          <a:p>
            <a:pPr eaLnBrk="1" hangingPunct="1"/>
            <a:r>
              <a:rPr lang="en-US" sz="2000" b="1" i="1" smtClean="0"/>
              <a:t>and is THE most frequent emergency encounterd in equine practice.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E656DCA-7AC3-4ADB-9FBB-37D8B27D9439}" type="slidenum">
              <a:rPr lang="en-US" smtClean="0"/>
              <a:pPr/>
              <a:t>4</a:t>
            </a:fld>
            <a:endParaRPr lang="en-US" smtClean="0"/>
          </a:p>
        </p:txBody>
      </p:sp>
      <p:sp>
        <p:nvSpPr>
          <p:cNvPr id="757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791564E8-977F-4A75-A14A-EF0BD4A54BB7}" type="slidenum">
              <a:rPr lang="en-US" sz="1200">
                <a:latin typeface="Arial" charset="0"/>
              </a:rPr>
              <a:pPr algn="r" eaLnBrk="1" hangingPunct="1"/>
              <a:t>4</a:t>
            </a:fld>
            <a:endParaRPr lang="en-US" sz="1200">
              <a:latin typeface="Arial" charset="0"/>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lIns="91432" tIns="45716" rIns="91432" bIns="45716"/>
          <a:lstStyle/>
          <a:p>
            <a:pPr eaLnBrk="1" hangingPunct="1"/>
            <a:r>
              <a:rPr lang="en-US" sz="2000" b="1" i="1" smtClean="0"/>
              <a:t>The most frequent QUESTION encountered in equine practice is WHY? What caused my horse to colic?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7DA461A-5FA4-46AA-A8C2-CA80B0C52260}" type="slidenum">
              <a:rPr lang="en-US" smtClean="0"/>
              <a:pPr/>
              <a:t>5</a:t>
            </a:fld>
            <a:endParaRPr lang="en-US" smtClean="0"/>
          </a:p>
        </p:txBody>
      </p:sp>
      <p:sp>
        <p:nvSpPr>
          <p:cNvPr id="768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87532C8B-7AFC-4A6F-B998-AE60C06B51CE}" type="slidenum">
              <a:rPr lang="en-US" sz="1200">
                <a:latin typeface="Arial" charset="0"/>
              </a:rPr>
              <a:pPr algn="r" eaLnBrk="1" hangingPunct="1"/>
              <a:t>5</a:t>
            </a:fld>
            <a:endParaRPr lang="en-US" sz="1200">
              <a:latin typeface="Arial" charset="0"/>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p:spPr>
        <p:txBody>
          <a:bodyPr lIns="91432" tIns="45716" rIns="91432" bIns="45716"/>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48A2377-46A1-4269-841B-C638A374BA64}" type="slidenum">
              <a:rPr lang="en-US" smtClean="0"/>
              <a:pPr/>
              <a:t>7</a:t>
            </a:fld>
            <a:endParaRPr lang="en-US" smtClean="0"/>
          </a:p>
        </p:txBody>
      </p:sp>
      <p:sp>
        <p:nvSpPr>
          <p:cNvPr id="788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AD6471C7-2231-4832-A1CB-EA7D5060F1A4}" type="slidenum">
              <a:rPr lang="en-US" sz="1200">
                <a:latin typeface="Arial" charset="0"/>
              </a:rPr>
              <a:pPr algn="r" eaLnBrk="1" hangingPunct="1"/>
              <a:t>7</a:t>
            </a:fld>
            <a:endParaRPr lang="en-US" sz="1200">
              <a:latin typeface="Arial"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p:spPr>
        <p:txBody>
          <a:bodyPr lIns="91432" tIns="45716" rIns="91432" bIns="45716"/>
          <a:lstStyle/>
          <a:p>
            <a:pPr eaLnBrk="1" hangingPunct="1"/>
            <a:r>
              <a:rPr lang="en-US" sz="2000" b="1" i="1" dirty="0" smtClean="0"/>
              <a:t>These are just a few of the potential situations that can lead to colic.</a:t>
            </a:r>
          </a:p>
          <a:p>
            <a:pPr eaLnBrk="1" hangingPunct="1"/>
            <a:r>
              <a:rPr lang="en-US" sz="2000" b="1" i="1" dirty="0" smtClean="0"/>
              <a:t>Switching from one type of grain to another; sudden changes in the environmental temperature that results in a drop in barometric pressure; moldy feed or hay; broken automatic </a:t>
            </a:r>
            <a:r>
              <a:rPr lang="en-US" sz="2000" b="1" i="1" dirty="0" err="1" smtClean="0"/>
              <a:t>waterers</a:t>
            </a:r>
            <a:r>
              <a:rPr lang="en-US" sz="2000" b="1" i="1" dirty="0" smtClean="0"/>
              <a:t>; or a horse with not enough access to grass or hay.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4EAF292-BA84-4EC4-ABBC-995BE399590D}" type="slidenum">
              <a:rPr lang="en-US" smtClean="0"/>
              <a:pPr/>
              <a:t>8</a:t>
            </a:fld>
            <a:endParaRPr lang="en-US" smtClean="0"/>
          </a:p>
        </p:txBody>
      </p:sp>
      <p:sp>
        <p:nvSpPr>
          <p:cNvPr id="798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451DFC15-58D5-40D7-B75A-E82E4E65FAF9}" type="slidenum">
              <a:rPr lang="en-US" sz="1200">
                <a:latin typeface="Arial" charset="0"/>
              </a:rPr>
              <a:pPr algn="r" eaLnBrk="1" hangingPunct="1"/>
              <a:t>8</a:t>
            </a:fld>
            <a:endParaRPr lang="en-US" sz="1200">
              <a:latin typeface="Arial" charset="0"/>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lIns="91432" tIns="45716" rIns="91432" bIns="45716"/>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4F509A6-7FA3-4971-AB6B-5B9390A0B234}" type="slidenum">
              <a:rPr lang="en-US" smtClean="0"/>
              <a:pPr/>
              <a:t>9</a:t>
            </a:fld>
            <a:endParaRPr lang="en-US" smtClean="0"/>
          </a:p>
        </p:txBody>
      </p:sp>
      <p:sp>
        <p:nvSpPr>
          <p:cNvPr id="808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D48EEACB-1DA3-4B2A-BF5A-A043EDC9CEF6}" type="slidenum">
              <a:rPr lang="en-US" sz="1200">
                <a:latin typeface="Arial" charset="0"/>
              </a:rPr>
              <a:pPr algn="r" eaLnBrk="1" hangingPunct="1"/>
              <a:t>9</a:t>
            </a:fld>
            <a:endParaRPr lang="en-US" sz="1200">
              <a:latin typeface="Arial" charset="0"/>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lIns="91432" tIns="45716" rIns="91432" bIns="45716"/>
          <a:lstStyle/>
          <a:p>
            <a:pPr eaLnBrk="1" hangingPunct="1"/>
            <a:r>
              <a:rPr lang="en-US" sz="2000" b="1" i="1" smtClean="0"/>
              <a:t>These are the major types of colic types of colic that we will discuss: impaction, gas colic, colic caused by parasites, displacement, torsion, enteritis/colitis, intussception, and obstruction.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6D86C56-8F60-428A-B55E-39F9BD0B8264}" type="slidenum">
              <a:rPr lang="en-US" smtClean="0"/>
              <a:pPr/>
              <a:t>10</a:t>
            </a:fld>
            <a:endParaRPr lang="en-US" smtClean="0"/>
          </a:p>
        </p:txBody>
      </p:sp>
      <p:sp>
        <p:nvSpPr>
          <p:cNvPr id="819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84D6FAA4-846B-4855-83A3-F8D6560210F6}" type="slidenum">
              <a:rPr lang="en-US" sz="1200">
                <a:latin typeface="Arial" charset="0"/>
              </a:rPr>
              <a:pPr algn="r" eaLnBrk="1" hangingPunct="1"/>
              <a:t>10</a:t>
            </a:fld>
            <a:endParaRPr lang="en-US" sz="1200">
              <a:latin typeface="Arial" charset="0"/>
            </a:endParaRPr>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p:spPr>
        <p:txBody>
          <a:bodyPr lIns="91432" tIns="45716" rIns="91432" bIns="45716"/>
          <a:lstStyle/>
          <a:p>
            <a:pPr eaLnBrk="1" hangingPunct="1"/>
            <a:r>
              <a:rPr lang="en-US" sz="2000" smtClean="0"/>
              <a:t>Impactions occur when there is a slow or stop in the progression of intestinal contents which over time causes a blockage.  This may be promoted by reduced water intake, coarse roughage, poor dentition, or alterations in colonic motility.  </a:t>
            </a:r>
          </a:p>
        </p:txBody>
      </p:sp>
      <p:sp>
        <p:nvSpPr>
          <p:cNvPr id="81926" name="Text Box 4"/>
          <p:cNvSpPr txBox="1">
            <a:spLocks noChangeArrowheads="1"/>
          </p:cNvSpPr>
          <p:nvPr/>
        </p:nvSpPr>
        <p:spPr bwMode="auto">
          <a:xfrm>
            <a:off x="533400" y="4379913"/>
            <a:ext cx="5638800" cy="374650"/>
          </a:xfrm>
          <a:prstGeom prst="rect">
            <a:avLst/>
          </a:prstGeom>
          <a:noFill/>
          <a:ln w="9525">
            <a:noFill/>
            <a:miter lim="800000"/>
            <a:headEnd/>
            <a:tailEnd/>
          </a:ln>
        </p:spPr>
        <p:txBody>
          <a:bodyPr lIns="91432" tIns="45716" rIns="91432" bIns="45716">
            <a:spAutoFit/>
          </a:bodyPr>
          <a:lstStyle/>
          <a:p>
            <a:pPr algn="ctr" eaLnBrk="1" hangingPunct="1"/>
            <a:endParaRPr lang="en-US">
              <a:solidFill>
                <a:srgbClr val="D9D16D"/>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840F0FC-1843-4499-BA5D-04ECCAF9F105}" type="datetimeFigureOut">
              <a:rPr lang="en-US" smtClean="0"/>
              <a:pPr/>
              <a:t>2/12/2013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BC2D408-2777-4C46-9D68-E9C66ADEC45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40F0FC-1843-4499-BA5D-04ECCAF9F105}"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2D408-2777-4C46-9D68-E9C66ADEC4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40F0FC-1843-4499-BA5D-04ECCAF9F105}"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2D408-2777-4C46-9D68-E9C66ADEC45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B2A8233-1BF8-49F8-88C1-3A9C0F41545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40F0FC-1843-4499-BA5D-04ECCAF9F105}"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2D408-2777-4C46-9D68-E9C66ADEC4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40F0FC-1843-4499-BA5D-04ECCAF9F105}"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2D408-2777-4C46-9D68-E9C66ADEC45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40F0FC-1843-4499-BA5D-04ECCAF9F105}"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2D408-2777-4C46-9D68-E9C66ADEC4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840F0FC-1843-4499-BA5D-04ECCAF9F105}" type="datetimeFigureOut">
              <a:rPr lang="en-US" smtClean="0"/>
              <a:pPr/>
              <a:t>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C2D408-2777-4C46-9D68-E9C66ADEC4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840F0FC-1843-4499-BA5D-04ECCAF9F105}" type="datetimeFigureOut">
              <a:rPr lang="en-US" smtClean="0"/>
              <a:pPr/>
              <a:t>2/12/2013</a:t>
            </a:fld>
            <a:endParaRPr lang="en-US"/>
          </a:p>
        </p:txBody>
      </p:sp>
      <p:sp>
        <p:nvSpPr>
          <p:cNvPr id="8" name="Slide Number Placeholder 7"/>
          <p:cNvSpPr>
            <a:spLocks noGrp="1"/>
          </p:cNvSpPr>
          <p:nvPr>
            <p:ph type="sldNum" sz="quarter" idx="11"/>
          </p:nvPr>
        </p:nvSpPr>
        <p:spPr/>
        <p:txBody>
          <a:bodyPr/>
          <a:lstStyle/>
          <a:p>
            <a:fld id="{BBC2D408-2777-4C46-9D68-E9C66ADEC455}"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0F0FC-1843-4499-BA5D-04ECCAF9F105}" type="datetimeFigureOut">
              <a:rPr lang="en-US" smtClean="0"/>
              <a:pPr/>
              <a:t>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C2D408-2777-4C46-9D68-E9C66ADEC4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40F0FC-1843-4499-BA5D-04ECCAF9F105}"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BC2D408-2777-4C46-9D68-E9C66ADEC4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840F0FC-1843-4499-BA5D-04ECCAF9F105}"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2D408-2777-4C46-9D68-E9C66ADEC4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840F0FC-1843-4499-BA5D-04ECCAF9F105}" type="datetimeFigureOut">
              <a:rPr lang="en-US" smtClean="0"/>
              <a:pPr/>
              <a:t>2/12/2013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BC2D408-2777-4C46-9D68-E9C66ADEC45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7.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3" name="Rectangle 5"/>
          <p:cNvSpPr>
            <a:spLocks noGrp="1" noChangeArrowheads="1"/>
          </p:cNvSpPr>
          <p:nvPr>
            <p:ph type="ctrTitle" idx="4294967295"/>
          </p:nvPr>
        </p:nvSpPr>
        <p:spPr>
          <a:xfrm>
            <a:off x="0" y="1752600"/>
            <a:ext cx="9144000" cy="2133600"/>
          </a:xfrm>
        </p:spPr>
        <p:txBody>
          <a:bodyPr/>
          <a:lstStyle/>
          <a:p>
            <a:pPr eaLnBrk="1" hangingPunct="1">
              <a:defRPr/>
            </a:pPr>
            <a:r>
              <a:rPr lang="en-US" sz="8800" dirty="0" smtClean="0">
                <a:solidFill>
                  <a:schemeClr val="accent2"/>
                </a:solidFill>
                <a:latin typeface="AvantGarde Bk BT" pitchFamily="34" charset="0"/>
              </a:rPr>
              <a:t> 		   </a:t>
            </a:r>
            <a:r>
              <a:rPr lang="en-US" sz="13100" b="0" dirty="0" smtClean="0">
                <a:solidFill>
                  <a:srgbClr val="D9D16D"/>
                </a:solidFill>
                <a:latin typeface="Georgia" pitchFamily="18" charset="0"/>
              </a:rPr>
              <a:t>Colic</a:t>
            </a:r>
          </a:p>
        </p:txBody>
      </p:sp>
      <p:sp>
        <p:nvSpPr>
          <p:cNvPr id="4100" name="Text Box 7"/>
          <p:cNvSpPr txBox="1">
            <a:spLocks noChangeArrowheads="1"/>
          </p:cNvSpPr>
          <p:nvPr/>
        </p:nvSpPr>
        <p:spPr bwMode="auto">
          <a:xfrm>
            <a:off x="1371600" y="304800"/>
            <a:ext cx="7772400" cy="366713"/>
          </a:xfrm>
          <a:prstGeom prst="rect">
            <a:avLst/>
          </a:prstGeom>
          <a:noFill/>
          <a:ln w="9525">
            <a:noFill/>
            <a:miter lim="800000"/>
            <a:headEnd/>
            <a:tailEnd/>
          </a:ln>
        </p:spPr>
        <p:txBody>
          <a:bodyPr>
            <a:spAutoFit/>
          </a:bodyPr>
          <a:lstStyle/>
          <a:p>
            <a:pPr algn="ctr" eaLnBrk="1" hangingPunct="1">
              <a:spcBef>
                <a:spcPct val="50000"/>
              </a:spcBef>
            </a:pPr>
            <a:endParaRPr lang="en-US">
              <a:solidFill>
                <a:srgbClr val="D9D16D"/>
              </a:solidFill>
              <a:latin typeface="Arial" charset="0"/>
            </a:endParaRPr>
          </a:p>
        </p:txBody>
      </p:sp>
      <p:sp>
        <p:nvSpPr>
          <p:cNvPr id="22536" name="Text Box 8"/>
          <p:cNvSpPr txBox="1">
            <a:spLocks noChangeArrowheads="1"/>
          </p:cNvSpPr>
          <p:nvPr/>
        </p:nvSpPr>
        <p:spPr bwMode="auto">
          <a:xfrm>
            <a:off x="1219200" y="304800"/>
            <a:ext cx="7696200" cy="579438"/>
          </a:xfrm>
          <a:prstGeom prst="rect">
            <a:avLst/>
          </a:prstGeom>
          <a:noFill/>
          <a:ln w="9525">
            <a:noFill/>
            <a:miter lim="800000"/>
            <a:headEnd/>
            <a:tailEnd/>
          </a:ln>
          <a:effectLst/>
        </p:spPr>
        <p:txBody>
          <a:bodyPr>
            <a:spAutoFit/>
          </a:bodyPr>
          <a:lstStyle/>
          <a:p>
            <a:pPr algn="ctr" eaLnBrk="1" hangingPunct="1">
              <a:spcBef>
                <a:spcPct val="50000"/>
              </a:spcBef>
              <a:defRPr/>
            </a:pPr>
            <a:endParaRPr lang="en-US" sz="3200" b="1">
              <a:solidFill>
                <a:schemeClr val="bg1"/>
              </a:solidFill>
              <a:effectDag name="">
                <a:cont type="tree" name="">
                  <a:effect ref="fillLine"/>
                  <a:outerShdw dist="38100" dir="13500000" algn="br">
                    <a:srgbClr val="4C7FE5"/>
                  </a:outerShdw>
                </a:cont>
                <a:cont type="tree" name="">
                  <a:effect ref="fillLine"/>
                  <a:outerShdw dist="38100" dir="2700000" algn="tl">
                    <a:srgbClr val="001E5B"/>
                  </a:outerShdw>
                </a:cont>
                <a:effect ref="fillLine"/>
              </a:effectDag>
              <a:latin typeface="Georgia" pitchFamily="18"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800" decel="100000"/>
                                        <p:tgtEl>
                                          <p:spTgt spid="22533"/>
                                        </p:tgtEl>
                                      </p:cBhvr>
                                    </p:animEffect>
                                    <p:anim calcmode="lin" valueType="num">
                                      <p:cBhvr>
                                        <p:cTn id="8" dur="800" decel="100000" fill="hold"/>
                                        <p:tgtEl>
                                          <p:spTgt spid="22533"/>
                                        </p:tgtEl>
                                        <p:attrNameLst>
                                          <p:attrName>style.rotation</p:attrName>
                                        </p:attrNameLst>
                                      </p:cBhvr>
                                      <p:tavLst>
                                        <p:tav tm="0">
                                          <p:val>
                                            <p:fltVal val="-90"/>
                                          </p:val>
                                        </p:tav>
                                        <p:tav tm="100000">
                                          <p:val>
                                            <p:fltVal val="0"/>
                                          </p:val>
                                        </p:tav>
                                      </p:tavLst>
                                    </p:anim>
                                    <p:anim calcmode="lin" valueType="num">
                                      <p:cBhvr>
                                        <p:cTn id="9" dur="800" decel="100000" fill="hold"/>
                                        <p:tgtEl>
                                          <p:spTgt spid="22533"/>
                                        </p:tgtEl>
                                        <p:attrNameLst>
                                          <p:attrName>ppt_x</p:attrName>
                                        </p:attrNameLst>
                                      </p:cBhvr>
                                      <p:tavLst>
                                        <p:tav tm="0">
                                          <p:val>
                                            <p:strVal val="#ppt_x+0.4"/>
                                          </p:val>
                                        </p:tav>
                                        <p:tav tm="100000">
                                          <p:val>
                                            <p:strVal val="#ppt_x-0.05"/>
                                          </p:val>
                                        </p:tav>
                                      </p:tavLst>
                                    </p:anim>
                                    <p:anim calcmode="lin" valueType="num">
                                      <p:cBhvr>
                                        <p:cTn id="10" dur="800" decel="100000" fill="hold"/>
                                        <p:tgtEl>
                                          <p:spTgt spid="225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3"/>
          <p:cNvSpPr>
            <a:spLocks noGrp="1" noChangeArrowheads="1"/>
          </p:cNvSpPr>
          <p:nvPr>
            <p:ph type="body" idx="4294967295"/>
          </p:nvPr>
        </p:nvSpPr>
        <p:spPr>
          <a:xfrm>
            <a:off x="0" y="0"/>
            <a:ext cx="5257800" cy="4953000"/>
          </a:xfrm>
        </p:spPr>
        <p:txBody>
          <a:bodyPr>
            <a:normAutofit fontScale="47500" lnSpcReduction="20000"/>
          </a:bodyPr>
          <a:lstStyle/>
          <a:p>
            <a:pPr eaLnBrk="1" hangingPunct="1">
              <a:buFont typeface="Wingdings" pitchFamily="2" charset="2"/>
              <a:buNone/>
              <a:defRPr/>
            </a:pPr>
            <a:endParaRPr lang="en-US" b="1" dirty="0" smtClean="0">
              <a:solidFill>
                <a:srgbClr val="D9D16D"/>
              </a:solidFill>
              <a:latin typeface="Georgia" pitchFamily="18" charset="0"/>
            </a:endParaRPr>
          </a:p>
          <a:p>
            <a:pPr eaLnBrk="1" hangingPunct="1">
              <a:buNone/>
              <a:defRPr/>
            </a:pPr>
            <a:r>
              <a:rPr lang="en-US" sz="4400" b="1" dirty="0" smtClean="0">
                <a:solidFill>
                  <a:srgbClr val="D9D16D"/>
                </a:solidFill>
                <a:latin typeface="Georgia" pitchFamily="18" charset="0"/>
              </a:rPr>
              <a:t>	</a:t>
            </a:r>
            <a:r>
              <a:rPr lang="en-US" sz="8400" b="1" dirty="0" smtClean="0">
                <a:solidFill>
                  <a:srgbClr val="D9D16D"/>
                </a:solidFill>
                <a:latin typeface="Georgia" pitchFamily="18" charset="0"/>
              </a:rPr>
              <a:t>Impaction:</a:t>
            </a:r>
            <a:r>
              <a:rPr lang="en-US" sz="8400" b="1" dirty="0" smtClean="0"/>
              <a:t> </a:t>
            </a:r>
          </a:p>
          <a:p>
            <a:pPr eaLnBrk="1" hangingPunct="1">
              <a:buNone/>
              <a:defRPr/>
            </a:pPr>
            <a:endParaRPr lang="en-US" sz="3600" b="1" dirty="0" smtClean="0"/>
          </a:p>
          <a:p>
            <a:pPr eaLnBrk="1" hangingPunct="1">
              <a:buNone/>
              <a:defRPr/>
            </a:pPr>
            <a:endParaRPr lang="en-US" sz="3600" b="1" dirty="0" smtClean="0"/>
          </a:p>
          <a:p>
            <a:pPr eaLnBrk="1" hangingPunct="1">
              <a:buNone/>
              <a:defRPr/>
            </a:pPr>
            <a:r>
              <a:rPr lang="en-US" sz="5800" b="1" dirty="0" smtClean="0"/>
              <a:t>This is the term used when the intestine becomes blocked by a firm mass of food or other material. Impaction may be just the first obvious sign in a more complicated case.</a:t>
            </a:r>
            <a:r>
              <a:rPr lang="en-US" sz="5800" dirty="0" smtClean="0">
                <a:solidFill>
                  <a:srgbClr val="D9D16D"/>
                </a:solidFill>
                <a:latin typeface="Georgia" pitchFamily="18" charset="0"/>
              </a:rPr>
              <a:t> </a:t>
            </a:r>
          </a:p>
          <a:p>
            <a:pPr algn="ctr" eaLnBrk="1" hangingPunct="1">
              <a:buFont typeface="Wingdings" pitchFamily="2" charset="2"/>
              <a:buNone/>
              <a:defRPr/>
            </a:pPr>
            <a:endParaRPr lang="en-US" sz="3600" dirty="0" smtClean="0">
              <a:solidFill>
                <a:srgbClr val="D9D16D"/>
              </a:solidFill>
              <a:latin typeface="Georgia" pitchFamily="18" charset="0"/>
            </a:endParaRPr>
          </a:p>
          <a:p>
            <a:pPr eaLnBrk="1" hangingPunct="1">
              <a:buFont typeface="Wingdings" pitchFamily="2" charset="2"/>
              <a:buNone/>
              <a:defRPr/>
            </a:pPr>
            <a:endParaRPr lang="en-US" sz="2000" dirty="0" smtClean="0">
              <a:solidFill>
                <a:srgbClr val="D9D16D"/>
              </a:solidFill>
              <a:latin typeface="Georgia" pitchFamily="18" charset="0"/>
            </a:endParaRPr>
          </a:p>
          <a:p>
            <a:pPr eaLnBrk="1" hangingPunct="1">
              <a:defRPr/>
            </a:pPr>
            <a:endParaRPr lang="en-US" sz="2000" dirty="0" smtClean="0">
              <a:solidFill>
                <a:srgbClr val="D9D16D"/>
              </a:solidFill>
              <a:latin typeface="Georgia" pitchFamily="18" charset="0"/>
            </a:endParaRPr>
          </a:p>
          <a:p>
            <a:pPr eaLnBrk="1" hangingPunct="1">
              <a:defRPr/>
            </a:pPr>
            <a:endParaRPr lang="en-US" sz="2000" dirty="0" smtClean="0">
              <a:solidFill>
                <a:srgbClr val="D9D16D"/>
              </a:solidFill>
              <a:latin typeface="Georgia" pitchFamily="18" charset="0"/>
            </a:endParaRPr>
          </a:p>
          <a:p>
            <a:pPr eaLnBrk="1" hangingPunct="1">
              <a:buFont typeface="Wingdings" pitchFamily="2" charset="2"/>
              <a:buNone/>
              <a:defRPr/>
            </a:pPr>
            <a:r>
              <a:rPr lang="en-US" sz="2000" dirty="0" smtClean="0">
                <a:solidFill>
                  <a:srgbClr val="D9D16D"/>
                </a:solidFill>
                <a:latin typeface="Georgia" pitchFamily="18" charset="0"/>
              </a:rPr>
              <a:t>	</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68097" y="1219200"/>
            <a:ext cx="3875903" cy="26543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fade">
                                      <p:cBhvr>
                                        <p:cTn id="7" dur="500"/>
                                        <p:tgtEl>
                                          <p:spTgt spid="52227">
                                            <p:txEl>
                                              <p:pRg st="1" end="1"/>
                                            </p:txEl>
                                          </p:spTgt>
                                        </p:tgtEl>
                                      </p:cBhvr>
                                    </p:animEffect>
                                    <p:anim calcmode="lin" valueType="num">
                                      <p:cBhvr>
                                        <p:cTn id="8"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5222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2227">
                                            <p:txEl>
                                              <p:pRg st="4" end="4"/>
                                            </p:txEl>
                                          </p:spTgt>
                                        </p:tgtEl>
                                        <p:attrNameLst>
                                          <p:attrName>style.visibility</p:attrName>
                                        </p:attrNameLst>
                                      </p:cBhvr>
                                      <p:to>
                                        <p:strVal val="visible"/>
                                      </p:to>
                                    </p:set>
                                    <p:animEffect transition="in" filter="fade">
                                      <p:cBhvr>
                                        <p:cTn id="14" dur="500"/>
                                        <p:tgtEl>
                                          <p:spTgt spid="52227">
                                            <p:txEl>
                                              <p:pRg st="4" end="4"/>
                                            </p:txEl>
                                          </p:spTgt>
                                        </p:tgtEl>
                                      </p:cBhvr>
                                    </p:animEffect>
                                    <p:anim calcmode="lin" valueType="num">
                                      <p:cBhvr>
                                        <p:cTn id="15" dur="5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p:cTn id="16" dur="500" fill="hold"/>
                                        <p:tgtEl>
                                          <p:spTgt spid="5222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2227">
                                            <p:txEl>
                                              <p:pRg st="9" end="9"/>
                                            </p:txEl>
                                          </p:spTgt>
                                        </p:tgtEl>
                                        <p:attrNameLst>
                                          <p:attrName>style.visibility</p:attrName>
                                        </p:attrNameLst>
                                      </p:cBhvr>
                                      <p:to>
                                        <p:strVal val="visible"/>
                                      </p:to>
                                    </p:set>
                                    <p:animEffect transition="in" filter="fade">
                                      <p:cBhvr>
                                        <p:cTn id="21" dur="500"/>
                                        <p:tgtEl>
                                          <p:spTgt spid="52227">
                                            <p:txEl>
                                              <p:pRg st="9" end="9"/>
                                            </p:txEl>
                                          </p:spTgt>
                                        </p:tgtEl>
                                      </p:cBhvr>
                                    </p:animEffect>
                                    <p:anim calcmode="lin" valueType="num">
                                      <p:cBhvr>
                                        <p:cTn id="22" dur="500" fill="hold"/>
                                        <p:tgtEl>
                                          <p:spTgt spid="52227">
                                            <p:txEl>
                                              <p:pRg st="9" end="9"/>
                                            </p:txEl>
                                          </p:spTgt>
                                        </p:tgtEl>
                                        <p:attrNameLst>
                                          <p:attrName>ppt_x</p:attrName>
                                        </p:attrNameLst>
                                      </p:cBhvr>
                                      <p:tavLst>
                                        <p:tav tm="0">
                                          <p:val>
                                            <p:strVal val="#ppt_x"/>
                                          </p:val>
                                        </p:tav>
                                        <p:tav tm="100000">
                                          <p:val>
                                            <p:strVal val="#ppt_x"/>
                                          </p:val>
                                        </p:tav>
                                      </p:tavLst>
                                    </p:anim>
                                    <p:anim calcmode="lin" valueType="num">
                                      <p:cBhvr>
                                        <p:cTn id="23" dur="500" fill="hold"/>
                                        <p:tgtEl>
                                          <p:spTgt spid="52227">
                                            <p:txEl>
                                              <p:pRg st="9" end="9"/>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4294967295"/>
          </p:nvPr>
        </p:nvSpPr>
        <p:spPr>
          <a:xfrm>
            <a:off x="0" y="1600200"/>
            <a:ext cx="8229600" cy="4525963"/>
          </a:xfrm>
        </p:spPr>
        <p:txBody>
          <a:bodyPr/>
          <a:lstStyle/>
          <a:p>
            <a:pPr eaLnBrk="1" hangingPunct="1">
              <a:buFont typeface="Wingdings" pitchFamily="2" charset="2"/>
              <a:buNone/>
              <a:defRPr/>
            </a:pPr>
            <a:r>
              <a:rPr lang="en-US" sz="3600" b="1" smtClean="0">
                <a:solidFill>
                  <a:srgbClr val="D9D16D"/>
                </a:solidFill>
                <a:latin typeface="Georgia" pitchFamily="18" charset="0"/>
              </a:rPr>
              <a:t>	</a:t>
            </a:r>
            <a:r>
              <a:rPr lang="en-US" sz="4000" b="1" smtClean="0">
                <a:solidFill>
                  <a:srgbClr val="D9D16D"/>
                </a:solidFill>
                <a:latin typeface="Georgia" pitchFamily="18" charset="0"/>
              </a:rPr>
              <a:t>Colic caused by parasites</a:t>
            </a:r>
            <a:r>
              <a:rPr lang="en-US" sz="3600" b="1" smtClean="0">
                <a:solidFill>
                  <a:srgbClr val="D9D16D"/>
                </a:solidFill>
                <a:latin typeface="Georgia" pitchFamily="18" charset="0"/>
              </a:rPr>
              <a:t>:   </a:t>
            </a:r>
            <a:r>
              <a:rPr lang="en-US" sz="3600" smtClean="0">
                <a:solidFill>
                  <a:srgbClr val="D9D16D"/>
                </a:solidFill>
                <a:latin typeface="Georgia" pitchFamily="18" charset="0"/>
              </a:rPr>
              <a:t>very heavy infestation can subsequently cause a blockage, intestinal motility disturbances, arteritis, thromboembolism, and peritonitis</a:t>
            </a:r>
            <a:endParaRPr lang="en-US" sz="3600" b="1" smtClean="0">
              <a:solidFill>
                <a:srgbClr val="D9D16D"/>
              </a:solidFill>
              <a:latin typeface="Georgia" pitchFamily="18" charset="0"/>
            </a:endParaRPr>
          </a:p>
          <a:p>
            <a:pPr eaLnBrk="1" hangingPunct="1">
              <a:buFont typeface="Wingdings" pitchFamily="2" charset="2"/>
              <a:buNone/>
              <a:defRPr/>
            </a:pPr>
            <a:endParaRPr lang="en-US" sz="2800" b="1" smtClean="0">
              <a:solidFill>
                <a:srgbClr val="D9D16D"/>
              </a:solidFill>
              <a:latin typeface="Georgia" pitchFamily="18" charset="0"/>
            </a:endParaRPr>
          </a:p>
        </p:txBody>
      </p:sp>
      <p:sp>
        <p:nvSpPr>
          <p:cNvPr id="17411" name="Rectangle 5"/>
          <p:cNvSpPr>
            <a:spLocks noChangeArrowheads="1"/>
          </p:cNvSpPr>
          <p:nvPr/>
        </p:nvSpPr>
        <p:spPr bwMode="auto">
          <a:xfrm>
            <a:off x="609600" y="3109913"/>
            <a:ext cx="9832975" cy="366712"/>
          </a:xfrm>
          <a:prstGeom prst="rect">
            <a:avLst/>
          </a:prstGeom>
          <a:noFill/>
          <a:ln w="9525">
            <a:noFill/>
            <a:miter lim="800000"/>
            <a:headEnd/>
            <a:tailEnd/>
          </a:ln>
        </p:spPr>
        <p:txBody>
          <a:bodyPr>
            <a:spAutoFit/>
          </a:bodyPr>
          <a:lstStyle/>
          <a:p>
            <a:pPr algn="ctr" eaLnBrk="1" hangingPunct="1"/>
            <a:endParaRPr lang="en-US">
              <a:solidFill>
                <a:srgbClr val="D9D16D"/>
              </a:solidFill>
              <a:latin typeface="Georgia" pitchFamily="18" charset="0"/>
            </a:endParaRPr>
          </a:p>
        </p:txBody>
      </p:sp>
      <p:sp>
        <p:nvSpPr>
          <p:cNvPr id="17412" name="Rectangle 6"/>
          <p:cNvSpPr>
            <a:spLocks noChangeArrowheads="1"/>
          </p:cNvSpPr>
          <p:nvPr/>
        </p:nvSpPr>
        <p:spPr bwMode="auto">
          <a:xfrm>
            <a:off x="762000" y="3262313"/>
            <a:ext cx="9832975" cy="366712"/>
          </a:xfrm>
          <a:prstGeom prst="rect">
            <a:avLst/>
          </a:prstGeom>
          <a:noFill/>
          <a:ln w="9525">
            <a:noFill/>
            <a:miter lim="800000"/>
            <a:headEnd/>
            <a:tailEnd/>
          </a:ln>
        </p:spPr>
        <p:txBody>
          <a:bodyPr>
            <a:spAutoFit/>
          </a:bodyPr>
          <a:lstStyle/>
          <a:p>
            <a:pPr algn="ctr" eaLnBrk="1" hangingPunct="1"/>
            <a:endParaRPr lang="en-US">
              <a:solidFill>
                <a:srgbClr val="D9D16D"/>
              </a:solidFill>
              <a:latin typeface="Georgia"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normAutofit fontScale="90000"/>
          </a:bodyPr>
          <a:lstStyle/>
          <a:p>
            <a:pPr eaLnBrk="1" hangingPunct="1"/>
            <a:r>
              <a:rPr lang="en-US" sz="4000" smtClean="0">
                <a:effectLst/>
              </a:rPr>
              <a:t>Sand Colic</a:t>
            </a:r>
            <a:br>
              <a:rPr lang="en-US" sz="4000" smtClean="0">
                <a:effectLst/>
              </a:rPr>
            </a:br>
            <a:endParaRPr lang="en-US" sz="4000" smtClean="0">
              <a:effectLst/>
            </a:endParaRPr>
          </a:p>
        </p:txBody>
      </p:sp>
      <p:sp>
        <p:nvSpPr>
          <p:cNvPr id="77827" name="Rectangle 3"/>
          <p:cNvSpPr>
            <a:spLocks noGrp="1" noChangeArrowheads="1"/>
          </p:cNvSpPr>
          <p:nvPr>
            <p:ph idx="1"/>
          </p:nvPr>
        </p:nvSpPr>
        <p:spPr>
          <a:xfrm>
            <a:off x="228600" y="1447800"/>
            <a:ext cx="4800600" cy="4525963"/>
          </a:xfrm>
        </p:spPr>
        <p:txBody>
          <a:bodyPr/>
          <a:lstStyle/>
          <a:p>
            <a:pPr eaLnBrk="1" hangingPunct="1">
              <a:lnSpc>
                <a:spcPct val="90000"/>
              </a:lnSpc>
              <a:defRPr/>
            </a:pPr>
            <a:r>
              <a:rPr lang="en-US" dirty="0" smtClean="0">
                <a:effectLst/>
              </a:rPr>
              <a:t>Feeding horses on the ground</a:t>
            </a:r>
          </a:p>
          <a:p>
            <a:pPr eaLnBrk="1" hangingPunct="1">
              <a:lnSpc>
                <a:spcPct val="90000"/>
              </a:lnSpc>
              <a:defRPr/>
            </a:pPr>
            <a:r>
              <a:rPr lang="en-US" dirty="0" smtClean="0">
                <a:effectLst/>
              </a:rPr>
              <a:t>Sand colic is the result of the building up of sand in the intestinal tract of the horse. There can be as much as 150 pounds of sand lying in the bottom of the horse's belly</a:t>
            </a:r>
            <a:r>
              <a:rPr lang="en-US" dirty="0" smtClean="0"/>
              <a:t> </a:t>
            </a:r>
            <a:endParaRPr lang="en-US" dirty="0" smtClean="0">
              <a:effectLst/>
            </a:endParaRPr>
          </a:p>
          <a:p>
            <a:pPr eaLnBrk="1" hangingPunct="1">
              <a:lnSpc>
                <a:spcPct val="90000"/>
              </a:lnSpc>
              <a:defRPr/>
            </a:pPr>
            <a:endParaRPr lang="en-US" dirty="0" smtClean="0"/>
          </a:p>
        </p:txBody>
      </p:sp>
      <p:pic>
        <p:nvPicPr>
          <p:cNvPr id="25604" name="Picture 4"/>
          <p:cNvPicPr>
            <a:picLocks noChangeAspect="1" noChangeArrowheads="1"/>
          </p:cNvPicPr>
          <p:nvPr/>
        </p:nvPicPr>
        <p:blipFill>
          <a:blip r:embed="rId2" cstate="print"/>
          <a:srcRect/>
          <a:stretch>
            <a:fillRect/>
          </a:stretch>
        </p:blipFill>
        <p:spPr bwMode="auto">
          <a:xfrm>
            <a:off x="5486400" y="1066800"/>
            <a:ext cx="3657600" cy="3043238"/>
          </a:xfrm>
          <a:prstGeom prst="rect">
            <a:avLst/>
          </a:prstGeom>
          <a:noFill/>
          <a:ln w="9525">
            <a:noFill/>
            <a:miter lim="800000"/>
            <a:headEnd/>
            <a:tailEnd/>
          </a:ln>
        </p:spPr>
      </p:pic>
      <p:pic>
        <p:nvPicPr>
          <p:cNvPr id="25605" name="Picture 6" descr="Sand Colic Prevention - The Original Mowl Horse Feeder"/>
          <p:cNvPicPr>
            <a:picLocks noChangeAspect="1" noChangeArrowheads="1"/>
          </p:cNvPicPr>
          <p:nvPr/>
        </p:nvPicPr>
        <p:blipFill>
          <a:blip r:embed="rId3" cstate="print"/>
          <a:srcRect/>
          <a:stretch>
            <a:fillRect/>
          </a:stretch>
        </p:blipFill>
        <p:spPr bwMode="auto">
          <a:xfrm>
            <a:off x="5715000" y="4138613"/>
            <a:ext cx="3124200" cy="2719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15400" cy="1143000"/>
          </a:xfrm>
        </p:spPr>
        <p:txBody>
          <a:bodyPr>
            <a:normAutofit fontScale="90000"/>
          </a:bodyPr>
          <a:lstStyle/>
          <a:p>
            <a:r>
              <a:rPr lang="en-US" dirty="0" smtClean="0"/>
              <a:t>How do you know if your horse is ingesting sand?</a:t>
            </a:r>
            <a:endParaRPr lang="en-US" dirty="0"/>
          </a:p>
        </p:txBody>
      </p:sp>
      <p:pic>
        <p:nvPicPr>
          <p:cNvPr id="4" name="Picture 1" descr="C:\Users\user\AppData\Local\Microsoft\Windows\Temporary Internet Files\Low\Content.IE5\AW22RIP0\IMG_2309[1].JPG"/>
          <p:cNvPicPr>
            <a:picLocks noGrp="1" noChangeAspect="1" noChangeArrowheads="1"/>
          </p:cNvPicPr>
          <p:nvPr>
            <p:ph idx="1"/>
          </p:nvPr>
        </p:nvPicPr>
        <p:blipFill>
          <a:blip r:embed="rId2" cstate="print"/>
          <a:srcRect/>
          <a:stretch>
            <a:fillRect/>
          </a:stretch>
        </p:blipFill>
        <p:spPr bwMode="auto">
          <a:xfrm rot="16200000">
            <a:off x="3131873" y="1425310"/>
            <a:ext cx="6034617" cy="45259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type="body" idx="4294967295"/>
          </p:nvPr>
        </p:nvSpPr>
        <p:spPr>
          <a:xfrm>
            <a:off x="0" y="1295400"/>
            <a:ext cx="8229600" cy="4525963"/>
          </a:xfrm>
        </p:spPr>
        <p:txBody>
          <a:bodyPr/>
          <a:lstStyle/>
          <a:p>
            <a:pPr lvl="1" eaLnBrk="1" hangingPunct="1">
              <a:buFont typeface="Courier New" pitchFamily="49" charset="0"/>
              <a:buNone/>
              <a:defRPr/>
            </a:pPr>
            <a:endParaRPr lang="en-US" sz="3600" b="1" smtClean="0">
              <a:solidFill>
                <a:srgbClr val="D9D16D"/>
              </a:solidFill>
              <a:latin typeface="Georgia" pitchFamily="18" charset="0"/>
            </a:endParaRPr>
          </a:p>
          <a:p>
            <a:pPr lvl="1" eaLnBrk="1" hangingPunct="1">
              <a:buFont typeface="Wingdings" pitchFamily="2" charset="2"/>
              <a:buNone/>
              <a:defRPr/>
            </a:pPr>
            <a:r>
              <a:rPr lang="en-US" sz="4400" b="1" smtClean="0">
                <a:solidFill>
                  <a:srgbClr val="D9D16D"/>
                </a:solidFill>
                <a:latin typeface="Georgia" pitchFamily="18" charset="0"/>
              </a:rPr>
              <a:t>	Obstruction</a:t>
            </a:r>
            <a:r>
              <a:rPr lang="en-US" sz="3600" smtClean="0">
                <a:solidFill>
                  <a:srgbClr val="D9D16D"/>
                </a:solidFill>
                <a:latin typeface="Georgia" pitchFamily="18" charset="0"/>
              </a:rPr>
              <a:t>:  enterolith, fecalith, or foreign body.  </a:t>
            </a:r>
          </a:p>
          <a:p>
            <a:pPr eaLnBrk="1" hangingPunct="1">
              <a:buFont typeface="Wingdings" pitchFamily="2" charset="2"/>
              <a:buNone/>
              <a:defRPr/>
            </a:pPr>
            <a:endParaRPr lang="en-US" sz="3600" smtClean="0">
              <a:solidFill>
                <a:srgbClr val="D9D16D"/>
              </a:solidFill>
              <a:latin typeface="Georgia" pitchFamily="18" charset="0"/>
            </a:endParaRPr>
          </a:p>
        </p:txBody>
      </p:sp>
      <p:sp>
        <p:nvSpPr>
          <p:cNvPr id="26627" name="Text Box 6"/>
          <p:cNvSpPr txBox="1">
            <a:spLocks noChangeArrowheads="1"/>
          </p:cNvSpPr>
          <p:nvPr/>
        </p:nvSpPr>
        <p:spPr bwMode="auto">
          <a:xfrm>
            <a:off x="609600" y="3733800"/>
            <a:ext cx="5410200" cy="366713"/>
          </a:xfrm>
          <a:prstGeom prst="rect">
            <a:avLst/>
          </a:prstGeom>
          <a:noFill/>
          <a:ln w="9525">
            <a:noFill/>
            <a:miter lim="800000"/>
            <a:headEnd/>
            <a:tailEnd/>
          </a:ln>
        </p:spPr>
        <p:txBody>
          <a:bodyPr>
            <a:spAutoFit/>
          </a:bodyPr>
          <a:lstStyle/>
          <a:p>
            <a:pPr algn="ctr" eaLnBrk="1" hangingPunct="1">
              <a:spcBef>
                <a:spcPct val="50000"/>
              </a:spcBef>
            </a:pPr>
            <a:endParaRPr lang="en-US">
              <a:solidFill>
                <a:srgbClr val="D9D16D"/>
              </a:solidFill>
              <a:latin typeface="Arial"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fade">
                                      <p:cBhvr>
                                        <p:cTn id="7" dur="500"/>
                                        <p:tgtEl>
                                          <p:spTgt spid="75779">
                                            <p:txEl>
                                              <p:pRg st="1" end="1"/>
                                            </p:txEl>
                                          </p:spTgt>
                                        </p:tgtEl>
                                      </p:cBhvr>
                                    </p:animEffect>
                                    <p:anim calcmode="lin" valueType="num">
                                      <p:cBhvr>
                                        <p:cTn id="8"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75779">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p:cNvPicPr>
            <a:picLocks noChangeAspect="1" noChangeArrowheads="1"/>
          </p:cNvPicPr>
          <p:nvPr/>
        </p:nvPicPr>
        <p:blipFill>
          <a:blip r:embed="rId3" cstate="print"/>
          <a:srcRect/>
          <a:stretch>
            <a:fillRect/>
          </a:stretch>
        </p:blipFill>
        <p:spPr bwMode="auto">
          <a:xfrm>
            <a:off x="4953000" y="457200"/>
            <a:ext cx="2833688" cy="3633788"/>
          </a:xfrm>
          <a:prstGeom prst="rect">
            <a:avLst/>
          </a:prstGeom>
          <a:noFill/>
          <a:ln w="9525">
            <a:noFill/>
            <a:miter lim="800000"/>
            <a:headEnd/>
            <a:tailEnd/>
          </a:ln>
        </p:spPr>
      </p:pic>
      <p:pic>
        <p:nvPicPr>
          <p:cNvPr id="27651" name="Picture 7"/>
          <p:cNvPicPr>
            <a:picLocks noChangeAspect="1" noChangeArrowheads="1"/>
          </p:cNvPicPr>
          <p:nvPr/>
        </p:nvPicPr>
        <p:blipFill>
          <a:blip r:embed="rId4" cstate="print"/>
          <a:srcRect/>
          <a:stretch>
            <a:fillRect/>
          </a:stretch>
        </p:blipFill>
        <p:spPr bwMode="auto">
          <a:xfrm>
            <a:off x="304800" y="2209800"/>
            <a:ext cx="3217863" cy="3790950"/>
          </a:xfrm>
          <a:prstGeom prst="rect">
            <a:avLst/>
          </a:prstGeom>
          <a:noFill/>
          <a:ln w="9525">
            <a:noFill/>
            <a:miter lim="800000"/>
            <a:headEnd/>
            <a:tailEnd/>
          </a:ln>
        </p:spPr>
      </p:pic>
      <p:sp>
        <p:nvSpPr>
          <p:cNvPr id="27652" name="Text Box 8"/>
          <p:cNvSpPr txBox="1">
            <a:spLocks noChangeArrowheads="1"/>
          </p:cNvSpPr>
          <p:nvPr/>
        </p:nvSpPr>
        <p:spPr bwMode="auto">
          <a:xfrm>
            <a:off x="533400" y="457200"/>
            <a:ext cx="4038600" cy="641350"/>
          </a:xfrm>
          <a:prstGeom prst="rect">
            <a:avLst/>
          </a:prstGeom>
          <a:noFill/>
          <a:ln w="9525">
            <a:noFill/>
            <a:miter lim="800000"/>
            <a:headEnd/>
            <a:tailEnd/>
          </a:ln>
        </p:spPr>
        <p:txBody>
          <a:bodyPr>
            <a:spAutoFit/>
          </a:bodyPr>
          <a:lstStyle/>
          <a:p>
            <a:pPr algn="ctr" eaLnBrk="1" hangingPunct="1">
              <a:spcBef>
                <a:spcPct val="50000"/>
              </a:spcBef>
            </a:pPr>
            <a:r>
              <a:rPr lang="en-US" sz="3600" b="1">
                <a:solidFill>
                  <a:srgbClr val="D9D16D"/>
                </a:solidFill>
                <a:latin typeface="Georgia" pitchFamily="18" charset="0"/>
              </a:rPr>
              <a:t>Enteroliths</a:t>
            </a:r>
          </a:p>
        </p:txBody>
      </p:sp>
      <p:sp>
        <p:nvSpPr>
          <p:cNvPr id="27653" name="Rectangle 5"/>
          <p:cNvSpPr>
            <a:spLocks noChangeArrowheads="1"/>
          </p:cNvSpPr>
          <p:nvPr/>
        </p:nvSpPr>
        <p:spPr bwMode="auto">
          <a:xfrm>
            <a:off x="4191000" y="4495800"/>
            <a:ext cx="4953000" cy="1917700"/>
          </a:xfrm>
          <a:prstGeom prst="rect">
            <a:avLst/>
          </a:prstGeom>
          <a:noFill/>
          <a:ln w="9525">
            <a:noFill/>
            <a:miter lim="800000"/>
            <a:headEnd/>
            <a:tailEnd/>
          </a:ln>
        </p:spPr>
        <p:txBody>
          <a:bodyPr>
            <a:spAutoFit/>
          </a:bodyPr>
          <a:lstStyle/>
          <a:p>
            <a:pPr eaLnBrk="1" hangingPunct="1">
              <a:spcBef>
                <a:spcPct val="30000"/>
              </a:spcBef>
            </a:pPr>
            <a:r>
              <a:rPr lang="en-US" sz="2400" dirty="0" err="1"/>
              <a:t>Enteroliths</a:t>
            </a:r>
            <a:r>
              <a:rPr lang="en-US" sz="2400" dirty="0"/>
              <a:t> are mineral concretions composed primarily of magnesium ammonium phosphates that are deposited around a </a:t>
            </a:r>
            <a:r>
              <a:rPr lang="en-US" sz="2400" dirty="0" err="1"/>
              <a:t>nidus</a:t>
            </a:r>
            <a:r>
              <a:rPr lang="en-US" sz="2400" dirty="0"/>
              <a:t> such as hair, metal, or other foreign objects.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3"/>
          <p:cNvSpPr>
            <a:spLocks noGrp="1" noChangeArrowheads="1"/>
          </p:cNvSpPr>
          <p:nvPr>
            <p:ph type="body" idx="4294967295"/>
          </p:nvPr>
        </p:nvSpPr>
        <p:spPr>
          <a:xfrm>
            <a:off x="-304800" y="1143000"/>
            <a:ext cx="5715000" cy="4953000"/>
          </a:xfrm>
        </p:spPr>
        <p:txBody>
          <a:bodyPr>
            <a:normAutofit fontScale="92500" lnSpcReduction="20000"/>
          </a:bodyPr>
          <a:lstStyle/>
          <a:p>
            <a:pPr eaLnBrk="1" hangingPunct="1">
              <a:lnSpc>
                <a:spcPct val="90000"/>
              </a:lnSpc>
              <a:buFont typeface="Wingdings" pitchFamily="2" charset="2"/>
              <a:buNone/>
              <a:defRPr/>
            </a:pPr>
            <a:r>
              <a:rPr lang="en-US" b="1" dirty="0" smtClean="0">
                <a:effectLst/>
                <a:latin typeface="Georgia" pitchFamily="18" charset="0"/>
              </a:rPr>
              <a:t>	</a:t>
            </a:r>
            <a:r>
              <a:rPr lang="en-US" sz="3500" dirty="0" smtClean="0">
                <a:effectLst/>
              </a:rPr>
              <a:t>Gas build up in the intestine, most commonly </a:t>
            </a:r>
          </a:p>
          <a:p>
            <a:pPr eaLnBrk="1" hangingPunct="1">
              <a:lnSpc>
                <a:spcPct val="90000"/>
              </a:lnSpc>
              <a:buFont typeface="Wingdings" pitchFamily="2" charset="2"/>
              <a:buNone/>
              <a:defRPr/>
            </a:pPr>
            <a:r>
              <a:rPr lang="en-US" sz="3500" dirty="0" smtClean="0"/>
              <a:t>	</a:t>
            </a:r>
            <a:r>
              <a:rPr lang="en-US" sz="3500" dirty="0" smtClean="0">
                <a:effectLst/>
              </a:rPr>
              <a:t>in the large intestine and/or </a:t>
            </a:r>
            <a:r>
              <a:rPr lang="en-US" sz="3500" dirty="0" err="1" smtClean="0">
                <a:effectLst/>
              </a:rPr>
              <a:t>cecum</a:t>
            </a:r>
            <a:r>
              <a:rPr lang="en-US" sz="3500" dirty="0" smtClean="0">
                <a:effectLst/>
              </a:rPr>
              <a:t>. </a:t>
            </a:r>
          </a:p>
          <a:p>
            <a:pPr eaLnBrk="1" hangingPunct="1">
              <a:lnSpc>
                <a:spcPct val="90000"/>
              </a:lnSpc>
              <a:buFont typeface="Wingdings" pitchFamily="2" charset="2"/>
              <a:buNone/>
              <a:defRPr/>
            </a:pPr>
            <a:r>
              <a:rPr lang="en-US" sz="3500" dirty="0" smtClean="0">
                <a:solidFill>
                  <a:srgbClr val="D9D16D"/>
                </a:solidFill>
              </a:rPr>
              <a:t>	</a:t>
            </a:r>
            <a:r>
              <a:rPr lang="en-US" sz="3500" dirty="0" smtClean="0"/>
              <a:t>Grazing in lush pastures, highly fermentable grains or </a:t>
            </a:r>
            <a:r>
              <a:rPr lang="en-US" sz="3500" dirty="0" err="1" smtClean="0"/>
              <a:t>pelleted</a:t>
            </a:r>
            <a:r>
              <a:rPr lang="en-US" sz="3500" dirty="0" smtClean="0"/>
              <a:t> feeds have been associated with gas colic.  Horses experiencing  this condition can often take on a bloated appearance or be “blown-up like a tick”.</a:t>
            </a:r>
            <a:r>
              <a:rPr lang="en-US" sz="3500" i="1" dirty="0" smtClean="0"/>
              <a:t> </a:t>
            </a:r>
          </a:p>
          <a:p>
            <a:pPr eaLnBrk="1" hangingPunct="1">
              <a:lnSpc>
                <a:spcPct val="90000"/>
              </a:lnSpc>
              <a:buFont typeface="Wingdings" pitchFamily="2" charset="2"/>
              <a:buNone/>
              <a:defRPr/>
            </a:pPr>
            <a:endParaRPr lang="en-US" sz="3600" dirty="0" smtClean="0">
              <a:solidFill>
                <a:srgbClr val="D9D16D"/>
              </a:solidFill>
              <a:latin typeface="Georgia" pitchFamily="18" charset="0"/>
            </a:endParaRPr>
          </a:p>
        </p:txBody>
      </p:sp>
      <p:sp>
        <p:nvSpPr>
          <p:cNvPr id="3" name="Rectangle 2"/>
          <p:cNvSpPr/>
          <p:nvPr/>
        </p:nvSpPr>
        <p:spPr>
          <a:xfrm>
            <a:off x="762000" y="152400"/>
            <a:ext cx="3441112" cy="646331"/>
          </a:xfrm>
          <a:prstGeom prst="rect">
            <a:avLst/>
          </a:prstGeom>
        </p:spPr>
        <p:txBody>
          <a:bodyPr wrap="square">
            <a:spAutoFit/>
          </a:bodyPr>
          <a:lstStyle/>
          <a:p>
            <a:r>
              <a:rPr lang="en-US" sz="3600" b="1" dirty="0" smtClean="0">
                <a:solidFill>
                  <a:srgbClr val="D9D16D"/>
                </a:solidFill>
                <a:latin typeface="Georgia" pitchFamily="18" charset="0"/>
              </a:rPr>
              <a:t>Gas colic:</a:t>
            </a:r>
            <a:r>
              <a:rPr lang="en-US" sz="3600" dirty="0" smtClean="0">
                <a:solidFill>
                  <a:srgbClr val="D9D16D"/>
                </a:solidFill>
                <a:latin typeface="Georgia" pitchFamily="18" charset="0"/>
              </a:rPr>
              <a:t> </a:t>
            </a:r>
            <a:endParaRPr lang="en-US" sz="36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800" y="3657600"/>
            <a:ext cx="3886200" cy="26220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8" name="Picture 4" descr="http://www.horseadvice.com/horse/messages/4/303820.jpg"/>
          <p:cNvPicPr>
            <a:picLocks noChangeAspect="1" noChangeArrowheads="1"/>
          </p:cNvPicPr>
          <p:nvPr/>
        </p:nvPicPr>
        <p:blipFill>
          <a:blip r:embed="rId4" cstate="print"/>
          <a:srcRect/>
          <a:stretch>
            <a:fillRect/>
          </a:stretch>
        </p:blipFill>
        <p:spPr bwMode="auto">
          <a:xfrm>
            <a:off x="5219700" y="304800"/>
            <a:ext cx="4000500" cy="3000375"/>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TkHtk3SLOJc/TuE2kgrQ8qI/AAAAAAAAAHg/AZT03QKgTk8/s1600/grovtarm%2Bstorlek%2Bmaria.JPG"/>
          <p:cNvPicPr>
            <a:picLocks noChangeAspect="1" noChangeArrowheads="1"/>
          </p:cNvPicPr>
          <p:nvPr/>
        </p:nvPicPr>
        <p:blipFill>
          <a:blip r:embed="rId2" cstate="print"/>
          <a:srcRect/>
          <a:stretch>
            <a:fillRect/>
          </a:stretch>
        </p:blipFill>
        <p:spPr bwMode="auto">
          <a:xfrm>
            <a:off x="1295400" y="1905000"/>
            <a:ext cx="7086600" cy="4725876"/>
          </a:xfrm>
          <a:prstGeom prst="rect">
            <a:avLst/>
          </a:prstGeom>
          <a:noFill/>
        </p:spPr>
      </p:pic>
      <p:sp>
        <p:nvSpPr>
          <p:cNvPr id="3" name="Rectangle 2"/>
          <p:cNvSpPr/>
          <p:nvPr/>
        </p:nvSpPr>
        <p:spPr>
          <a:xfrm>
            <a:off x="990600" y="304800"/>
            <a:ext cx="7467600" cy="1384995"/>
          </a:xfrm>
          <a:prstGeom prst="rect">
            <a:avLst/>
          </a:prstGeom>
        </p:spPr>
        <p:txBody>
          <a:bodyPr wrap="square">
            <a:spAutoFit/>
          </a:bodyPr>
          <a:lstStyle/>
          <a:p>
            <a:r>
              <a:rPr lang="en-US" sz="2800" dirty="0"/>
              <a:t>To much starch can lead to a growth of the gas-forming bacteria and to little roughage lessens the bowel movements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type="body" idx="4294967295"/>
          </p:nvPr>
        </p:nvSpPr>
        <p:spPr>
          <a:xfrm>
            <a:off x="0" y="1295400"/>
            <a:ext cx="9144000" cy="4525963"/>
          </a:xfrm>
        </p:spPr>
        <p:txBody>
          <a:bodyPr/>
          <a:lstStyle/>
          <a:p>
            <a:pPr lvl="0" eaLnBrk="1" hangingPunct="1">
              <a:buNone/>
              <a:defRPr/>
            </a:pPr>
            <a:r>
              <a:rPr lang="en-US" dirty="0" smtClean="0">
                <a:effectLst/>
              </a:rPr>
              <a:t>In a "displacement", a portion of the intestine has moved to an abnormal position in the abdomen. This occurs when a piece of the intestine twists. These types of colic cause a total blockage of the intestine and require immediate surgery if the horse is to survive. </a:t>
            </a:r>
          </a:p>
          <a:p>
            <a:pPr eaLnBrk="1" hangingPunct="1">
              <a:buFont typeface="Wingdings" pitchFamily="2" charset="2"/>
              <a:buNone/>
              <a:defRPr/>
            </a:pPr>
            <a:endParaRPr lang="en-US" sz="3600" dirty="0" smtClean="0">
              <a:solidFill>
                <a:srgbClr val="D9D16D"/>
              </a:solidFill>
              <a:latin typeface="Georgia" pitchFamily="18" charset="0"/>
            </a:endParaRPr>
          </a:p>
        </p:txBody>
      </p:sp>
      <p:sp>
        <p:nvSpPr>
          <p:cNvPr id="3" name="Rectangle 2"/>
          <p:cNvSpPr/>
          <p:nvPr/>
        </p:nvSpPr>
        <p:spPr>
          <a:xfrm>
            <a:off x="457200" y="0"/>
            <a:ext cx="8077200" cy="1200329"/>
          </a:xfrm>
          <a:prstGeom prst="rect">
            <a:avLst/>
          </a:prstGeom>
        </p:spPr>
        <p:txBody>
          <a:bodyPr wrap="square">
            <a:spAutoFit/>
          </a:bodyPr>
          <a:lstStyle/>
          <a:p>
            <a:pPr lvl="0" eaLnBrk="1" hangingPunct="1">
              <a:buNone/>
              <a:defRPr/>
            </a:pPr>
            <a:r>
              <a:rPr lang="en-US" sz="3600" b="1" u="sng" dirty="0" smtClean="0">
                <a:latin typeface="Arial Black" pitchFamily="34" charset="0"/>
              </a:rPr>
              <a:t>Displacement/</a:t>
            </a:r>
            <a:r>
              <a:rPr lang="en-US" sz="3600" b="1" u="sng" dirty="0" err="1" smtClean="0">
                <a:latin typeface="Arial Black" pitchFamily="34" charset="0"/>
              </a:rPr>
              <a:t>volvulus</a:t>
            </a:r>
            <a:r>
              <a:rPr lang="en-US" sz="3600" b="1" u="sng" dirty="0" smtClean="0">
                <a:latin typeface="Arial Black" pitchFamily="34" charset="0"/>
              </a:rPr>
              <a:t>/torsion </a:t>
            </a:r>
            <a:r>
              <a:rPr lang="en-US" sz="3600" b="1" u="sng" dirty="0">
                <a:latin typeface="Arial Black" pitchFamily="34" charset="0"/>
              </a:rPr>
              <a:t>('twisted gut</a:t>
            </a:r>
            <a:r>
              <a:rPr lang="en-US" sz="3600" b="1" u="sng" dirty="0" smtClean="0">
                <a:latin typeface="Arial Black" pitchFamily="34" charset="0"/>
              </a:rPr>
              <a:t>")</a:t>
            </a:r>
            <a:endParaRPr lang="en-US" sz="3600" b="1" dirty="0">
              <a:latin typeface="Arial Black"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7000" y="4027220"/>
            <a:ext cx="5105400" cy="28307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anim calcmode="lin" valueType="num">
                                      <p:cBhvr>
                                        <p:cTn id="8"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4275">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5" descr="8"/>
          <p:cNvPicPr>
            <a:picLocks noChangeAspect="1" noChangeArrowheads="1"/>
          </p:cNvPicPr>
          <p:nvPr/>
        </p:nvPicPr>
        <p:blipFill>
          <a:blip r:embed="rId3" cstate="print"/>
          <a:srcRect/>
          <a:stretch>
            <a:fillRect/>
          </a:stretch>
        </p:blipFill>
        <p:spPr bwMode="auto">
          <a:xfrm>
            <a:off x="1447800" y="1143000"/>
            <a:ext cx="6096000" cy="4572000"/>
          </a:xfrm>
          <a:prstGeom prst="rect">
            <a:avLst/>
          </a:prstGeom>
          <a:noFill/>
          <a:ln w="9525">
            <a:noFill/>
            <a:miter lim="800000"/>
            <a:headEnd/>
            <a:tailEnd/>
          </a:ln>
        </p:spPr>
      </p:pic>
      <p:sp>
        <p:nvSpPr>
          <p:cNvPr id="45062" name="Rectangle 6"/>
          <p:cNvSpPr>
            <a:spLocks noGrp="1" noChangeArrowheads="1"/>
          </p:cNvSpPr>
          <p:nvPr>
            <p:ph type="title" idx="4294967295"/>
          </p:nvPr>
        </p:nvSpPr>
        <p:spPr>
          <a:xfrm>
            <a:off x="0" y="152400"/>
            <a:ext cx="8229600" cy="868363"/>
          </a:xfrm>
        </p:spPr>
        <p:txBody>
          <a:bodyPr/>
          <a:lstStyle/>
          <a:p>
            <a:pPr eaLnBrk="1" hangingPunct="1">
              <a:defRPr/>
            </a:pPr>
            <a:r>
              <a:rPr lang="en-US" b="0" smtClean="0">
                <a:solidFill>
                  <a:srgbClr val="D9D16D"/>
                </a:solidFill>
                <a:latin typeface="Georgia" pitchFamily="18" charset="0"/>
              </a:rPr>
              <a:t>Displacement</a:t>
            </a:r>
          </a:p>
        </p:txBody>
      </p:sp>
      <p:sp>
        <p:nvSpPr>
          <p:cNvPr id="15364" name="Rectangle 4"/>
          <p:cNvSpPr>
            <a:spLocks noChangeArrowheads="1"/>
          </p:cNvSpPr>
          <p:nvPr/>
        </p:nvSpPr>
        <p:spPr bwMode="auto">
          <a:xfrm>
            <a:off x="381000" y="5607050"/>
            <a:ext cx="8763000" cy="946150"/>
          </a:xfrm>
          <a:prstGeom prst="rect">
            <a:avLst/>
          </a:prstGeom>
          <a:noFill/>
          <a:ln w="9525">
            <a:noFill/>
            <a:miter lim="800000"/>
            <a:headEnd/>
            <a:tailEnd/>
          </a:ln>
        </p:spPr>
        <p:txBody>
          <a:bodyPr>
            <a:spAutoFit/>
          </a:bodyPr>
          <a:lstStyle/>
          <a:p>
            <a:pPr eaLnBrk="1" hangingPunct="1">
              <a:spcBef>
                <a:spcPct val="30000"/>
              </a:spcBef>
            </a:pPr>
            <a:r>
              <a:rPr lang="en-US" sz="2800"/>
              <a:t>Displacements of the ascending colon seem to be more prevalent in horses fed a high-concentrate, low roughage diet.</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5062"/>
                                        </p:tgtEl>
                                        <p:attrNameLst>
                                          <p:attrName>style.visibility</p:attrName>
                                        </p:attrNameLst>
                                      </p:cBhvr>
                                      <p:to>
                                        <p:strVal val="visible"/>
                                      </p:to>
                                    </p:set>
                                    <p:anim calcmode="lin" valueType="num">
                                      <p:cBhvr>
                                        <p:cTn id="7" dur="1000" fill="hold"/>
                                        <p:tgtEl>
                                          <p:spTgt spid="45062"/>
                                        </p:tgtEl>
                                        <p:attrNameLst>
                                          <p:attrName>ppt_x</p:attrName>
                                        </p:attrNameLst>
                                      </p:cBhvr>
                                      <p:tavLst>
                                        <p:tav tm="0">
                                          <p:val>
                                            <p:strVal val="#ppt_x-.2"/>
                                          </p:val>
                                        </p:tav>
                                        <p:tav tm="100000">
                                          <p:val>
                                            <p:strVal val="#ppt_x"/>
                                          </p:val>
                                        </p:tav>
                                      </p:tavLst>
                                    </p:anim>
                                    <p:anim calcmode="lin" valueType="num">
                                      <p:cBhvr>
                                        <p:cTn id="8" dur="1000" fill="hold"/>
                                        <p:tgtEl>
                                          <p:spTgt spid="450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4"/>
          <p:cNvSpPr>
            <a:spLocks noGrp="1" noChangeArrowheads="1"/>
          </p:cNvSpPr>
          <p:nvPr>
            <p:ph type="ctrTitle" idx="4294967295"/>
          </p:nvPr>
        </p:nvSpPr>
        <p:spPr>
          <a:xfrm>
            <a:off x="304800" y="1447800"/>
            <a:ext cx="8839200" cy="838200"/>
          </a:xfrm>
        </p:spPr>
        <p:txBody>
          <a:bodyPr>
            <a:normAutofit fontScale="90000"/>
          </a:bodyPr>
          <a:lstStyle/>
          <a:p>
            <a:pPr>
              <a:defRPr/>
            </a:pPr>
            <a:r>
              <a:rPr lang="en-US" b="0" dirty="0" smtClean="0">
                <a:solidFill>
                  <a:schemeClr val="tx1"/>
                </a:solidFill>
                <a:latin typeface="Georgia" pitchFamily="18" charset="0"/>
              </a:rPr>
              <a:t/>
            </a:r>
            <a:br>
              <a:rPr lang="en-US" b="0" dirty="0" smtClean="0">
                <a:solidFill>
                  <a:schemeClr val="tx1"/>
                </a:solidFill>
                <a:latin typeface="Georgia" pitchFamily="18" charset="0"/>
              </a:rPr>
            </a:br>
            <a:r>
              <a:rPr lang="en-US" b="0" dirty="0" smtClean="0">
                <a:solidFill>
                  <a:schemeClr val="tx1"/>
                </a:solidFill>
                <a:latin typeface="Georgia" pitchFamily="18" charset="0"/>
              </a:rPr>
              <a:t/>
            </a:r>
            <a:br>
              <a:rPr lang="en-US" b="0" dirty="0" smtClean="0">
                <a:solidFill>
                  <a:schemeClr val="tx1"/>
                </a:solidFill>
                <a:latin typeface="Georgia" pitchFamily="18" charset="0"/>
              </a:rPr>
            </a:br>
            <a:r>
              <a:rPr lang="en-US" b="0" dirty="0" smtClean="0">
                <a:solidFill>
                  <a:schemeClr val="tx1"/>
                </a:solidFill>
                <a:latin typeface="Georgia" pitchFamily="18" charset="0"/>
              </a:rPr>
              <a:t/>
            </a:r>
            <a:br>
              <a:rPr lang="en-US" b="0" dirty="0" smtClean="0">
                <a:solidFill>
                  <a:schemeClr val="tx1"/>
                </a:solidFill>
                <a:latin typeface="Georgia" pitchFamily="18" charset="0"/>
              </a:rPr>
            </a:br>
            <a:r>
              <a:rPr lang="en-US" b="0" dirty="0" smtClean="0">
                <a:solidFill>
                  <a:schemeClr val="tx1"/>
                </a:solidFill>
                <a:latin typeface="Georgia" pitchFamily="18" charset="0"/>
              </a:rPr>
              <a:t/>
            </a:r>
            <a:br>
              <a:rPr lang="en-US" b="0" dirty="0" smtClean="0">
                <a:solidFill>
                  <a:schemeClr val="tx1"/>
                </a:solidFill>
                <a:latin typeface="Georgia" pitchFamily="18" charset="0"/>
              </a:rPr>
            </a:br>
            <a:r>
              <a:rPr lang="en-US" b="0" dirty="0" smtClean="0">
                <a:solidFill>
                  <a:schemeClr val="tx1"/>
                </a:solidFill>
                <a:latin typeface="Georgia" pitchFamily="18" charset="0"/>
              </a:rPr>
              <a:t>What is Colic?</a:t>
            </a:r>
            <a:br>
              <a:rPr lang="en-US" b="0" dirty="0" smtClean="0">
                <a:solidFill>
                  <a:schemeClr val="tx1"/>
                </a:solidFill>
                <a:latin typeface="Georgia" pitchFamily="18" charset="0"/>
              </a:rPr>
            </a:br>
            <a:r>
              <a:rPr lang="en-US" b="0" dirty="0" smtClean="0">
                <a:solidFill>
                  <a:schemeClr val="tx1"/>
                </a:solidFill>
                <a:latin typeface="Georgia" pitchFamily="18" charset="0"/>
              </a:rPr>
              <a:t> </a:t>
            </a:r>
            <a:r>
              <a:rPr lang="en-US" dirty="0" smtClean="0">
                <a:latin typeface="Georgia" pitchFamily="18" charset="0"/>
              </a:rPr>
              <a:t>Acute abdominal pain</a:t>
            </a:r>
            <a:r>
              <a:rPr lang="en-US" sz="7200" dirty="0" smtClean="0">
                <a:solidFill>
                  <a:srgbClr val="D9D16D"/>
                </a:solidFill>
                <a:latin typeface="Georgia" pitchFamily="18" charset="0"/>
              </a:rPr>
              <a:t> </a:t>
            </a:r>
            <a:r>
              <a:rPr lang="en-US" b="0" dirty="0" smtClean="0">
                <a:solidFill>
                  <a:schemeClr val="tx1"/>
                </a:solidFill>
                <a:latin typeface="Georgia" pitchFamily="18" charset="0"/>
              </a:rPr>
              <a:t/>
            </a:r>
            <a:br>
              <a:rPr lang="en-US" b="0" dirty="0" smtClean="0">
                <a:solidFill>
                  <a:schemeClr val="tx1"/>
                </a:solidFill>
                <a:latin typeface="Georgia" pitchFamily="18" charset="0"/>
              </a:rPr>
            </a:br>
            <a:r>
              <a:rPr lang="en-US" dirty="0" smtClean="0">
                <a:solidFill>
                  <a:schemeClr val="tx1">
                    <a:lumMod val="95000"/>
                    <a:lumOff val="5000"/>
                  </a:schemeClr>
                </a:solidFill>
              </a:rPr>
              <a:t>“</a:t>
            </a:r>
            <a:r>
              <a:rPr lang="en-US" sz="4000" dirty="0" smtClean="0">
                <a:solidFill>
                  <a:schemeClr val="tx1">
                    <a:lumMod val="95000"/>
                    <a:lumOff val="5000"/>
                  </a:schemeClr>
                </a:solidFill>
              </a:rPr>
              <a:t>Colic is a Symptom, not a Diagnosis” </a:t>
            </a:r>
            <a:r>
              <a:rPr lang="en-US" dirty="0" smtClean="0">
                <a:solidFill>
                  <a:schemeClr val="tx1">
                    <a:lumMod val="95000"/>
                    <a:lumOff val="5000"/>
                  </a:schemeClr>
                </a:solidFill>
              </a:rPr>
              <a:t/>
            </a:r>
            <a:br>
              <a:rPr lang="en-US" dirty="0" smtClean="0">
                <a:solidFill>
                  <a:schemeClr val="tx1">
                    <a:lumMod val="95000"/>
                    <a:lumOff val="5000"/>
                  </a:schemeClr>
                </a:solidFill>
              </a:rPr>
            </a:br>
            <a:r>
              <a:rPr lang="en-US" sz="7200" b="0" dirty="0" smtClean="0">
                <a:solidFill>
                  <a:srgbClr val="D9D16D"/>
                </a:solidFill>
                <a:latin typeface="Georgia" pitchFamily="18" charset="0"/>
              </a:rPr>
              <a:t/>
            </a:r>
            <a:br>
              <a:rPr lang="en-US" sz="7200" b="0" dirty="0" smtClean="0">
                <a:solidFill>
                  <a:srgbClr val="D9D16D"/>
                </a:solidFill>
                <a:latin typeface="Georgia" pitchFamily="18" charset="0"/>
              </a:rPr>
            </a:br>
            <a:r>
              <a:rPr lang="en-US" sz="7200" b="0" dirty="0" smtClean="0">
                <a:solidFill>
                  <a:srgbClr val="D9D16D"/>
                </a:solidFill>
                <a:latin typeface="Georgia" pitchFamily="18" charset="0"/>
              </a:rPr>
              <a:t/>
            </a:r>
            <a:br>
              <a:rPr lang="en-US" sz="7200" b="0" dirty="0" smtClean="0">
                <a:solidFill>
                  <a:srgbClr val="D9D16D"/>
                </a:solidFill>
                <a:latin typeface="Georgia" pitchFamily="18" charset="0"/>
              </a:rPr>
            </a:br>
            <a:endParaRPr lang="en-US" sz="7200" b="0" dirty="0" smtClean="0">
              <a:solidFill>
                <a:srgbClr val="D9D16D"/>
              </a:solidFill>
              <a:latin typeface="Georgia" pitchFamily="18" charset="0"/>
            </a:endParaRPr>
          </a:p>
        </p:txBody>
      </p:sp>
      <p:pic>
        <p:nvPicPr>
          <p:cNvPr id="5123" name="Picture 18" descr="colicp9"/>
          <p:cNvPicPr>
            <a:picLocks noChangeAspect="1" noChangeArrowheads="1"/>
          </p:cNvPicPr>
          <p:nvPr/>
        </p:nvPicPr>
        <p:blipFill>
          <a:blip r:embed="rId3" cstate="print"/>
          <a:srcRect/>
          <a:stretch>
            <a:fillRect/>
          </a:stretch>
        </p:blipFill>
        <p:spPr bwMode="auto">
          <a:xfrm>
            <a:off x="1905000" y="5105400"/>
            <a:ext cx="4953000" cy="1589088"/>
          </a:xfrm>
          <a:prstGeom prst="rect">
            <a:avLst/>
          </a:prstGeom>
          <a:noFill/>
          <a:ln w="9525">
            <a:noFill/>
            <a:miter lim="800000"/>
            <a:headEnd/>
            <a:tailEnd/>
          </a:ln>
        </p:spPr>
      </p:pic>
      <p:sp>
        <p:nvSpPr>
          <p:cNvPr id="4" name="Rectangle 3"/>
          <p:cNvSpPr/>
          <p:nvPr/>
        </p:nvSpPr>
        <p:spPr>
          <a:xfrm>
            <a:off x="457200" y="2895600"/>
            <a:ext cx="8382000" cy="1815882"/>
          </a:xfrm>
          <a:prstGeom prst="rect">
            <a:avLst/>
          </a:prstGeom>
        </p:spPr>
        <p:txBody>
          <a:bodyPr wrap="square">
            <a:spAutoFit/>
          </a:bodyPr>
          <a:lstStyle/>
          <a:p>
            <a:r>
              <a:rPr lang="en-US" sz="2800" b="1" dirty="0" smtClean="0">
                <a:solidFill>
                  <a:schemeClr val="tx1">
                    <a:lumMod val="85000"/>
                    <a:lumOff val="15000"/>
                  </a:schemeClr>
                </a:solidFill>
              </a:rPr>
              <a:t>When we say a horse has colic or is '</a:t>
            </a:r>
            <a:r>
              <a:rPr lang="en-US" sz="2800" b="1" dirty="0" err="1" smtClean="0">
                <a:solidFill>
                  <a:schemeClr val="tx1">
                    <a:lumMod val="85000"/>
                    <a:lumOff val="15000"/>
                  </a:schemeClr>
                </a:solidFill>
              </a:rPr>
              <a:t>colicking</a:t>
            </a:r>
            <a:r>
              <a:rPr lang="en-US" sz="2800" b="1" dirty="0" smtClean="0">
                <a:solidFill>
                  <a:schemeClr val="tx1">
                    <a:lumMod val="85000"/>
                    <a:lumOff val="15000"/>
                  </a:schemeClr>
                </a:solidFill>
              </a:rPr>
              <a:t>', we mean that the horse is experiencing significant abdominal pain ranging from the mild to the life-threatening or even fatal</a:t>
            </a:r>
            <a:endParaRPr lang="en-US" sz="2800"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ppt_x</p:attrName>
                                        </p:attrNameLst>
                                      </p:cBhvr>
                                      <p:tavLst>
                                        <p:tav tm="0">
                                          <p:val>
                                            <p:strVal val="#ppt_x-.2"/>
                                          </p:val>
                                        </p:tav>
                                        <p:tav tm="100000">
                                          <p:val>
                                            <p:strVal val="#ppt_x"/>
                                          </p:val>
                                        </p:tav>
                                      </p:tavLst>
                                    </p:anim>
                                    <p:anim calcmode="lin" valueType="num">
                                      <p:cBhvr>
                                        <p:cTn id="8" dur="1000" fill="hold"/>
                                        <p:tgtEl>
                                          <p:spTgt spid="235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0" y="304800"/>
            <a:ext cx="8229600" cy="4525963"/>
          </a:xfrm>
        </p:spPr>
        <p:txBody>
          <a:bodyPr/>
          <a:lstStyle/>
          <a:p>
            <a:pPr eaLnBrk="1" hangingPunct="1">
              <a:buFont typeface="Wingdings" pitchFamily="2" charset="2"/>
              <a:buNone/>
              <a:defRPr/>
            </a:pPr>
            <a:r>
              <a:rPr lang="en-US" sz="4000" b="1" dirty="0" smtClean="0">
                <a:solidFill>
                  <a:srgbClr val="D9D16D"/>
                </a:solidFill>
                <a:latin typeface="Georgia" pitchFamily="18" charset="0"/>
              </a:rPr>
              <a:t>	Torsion (“Twisted Gut"):</a:t>
            </a:r>
            <a:r>
              <a:rPr lang="en-US" sz="4000" dirty="0" smtClean="0">
                <a:solidFill>
                  <a:srgbClr val="D9D16D"/>
                </a:solidFill>
                <a:latin typeface="Georgia" pitchFamily="18" charset="0"/>
              </a:rPr>
              <a:t> </a:t>
            </a:r>
          </a:p>
          <a:p>
            <a:pPr eaLnBrk="1" hangingPunct="1">
              <a:buFont typeface="Wingdings" pitchFamily="2" charset="2"/>
              <a:buNone/>
              <a:defRPr/>
            </a:pPr>
            <a:r>
              <a:rPr lang="en-US" sz="4000" dirty="0" smtClean="0">
                <a:solidFill>
                  <a:srgbClr val="D9D16D"/>
                </a:solidFill>
                <a:latin typeface="Georgia" pitchFamily="18" charset="0"/>
              </a:rPr>
              <a:t>	a piece of the intestine (large colon) twists. </a:t>
            </a:r>
          </a:p>
          <a:p>
            <a:pPr eaLnBrk="1" hangingPunct="1">
              <a:buFont typeface="Wingdings" pitchFamily="2" charset="2"/>
              <a:buNone/>
              <a:defRPr/>
            </a:pPr>
            <a:r>
              <a:rPr lang="en-US" sz="4000" dirty="0" smtClean="0">
                <a:solidFill>
                  <a:srgbClr val="D9D16D"/>
                </a:solidFill>
                <a:latin typeface="Georgia" pitchFamily="18" charset="0"/>
              </a:rPr>
              <a:t>One of the most common and most dangerous colic conditions. </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anim calcmode="lin" valueType="num">
                                      <p:cBhvr>
                                        <p:cTn id="8"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33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Effect transition="in" filter="fade">
                                      <p:cBhvr>
                                        <p:cTn id="14" dur="500"/>
                                        <p:tgtEl>
                                          <p:spTgt spid="14339">
                                            <p:txEl>
                                              <p:pRg st="1" end="1"/>
                                            </p:txEl>
                                          </p:spTgt>
                                        </p:tgtEl>
                                      </p:cBhvr>
                                    </p:animEffect>
                                    <p:anim calcmode="lin" valueType="num">
                                      <p:cBhvr>
                                        <p:cTn id="15"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433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animEffect transition="in" filter="fade">
                                      <p:cBhvr>
                                        <p:cTn id="21" dur="500"/>
                                        <p:tgtEl>
                                          <p:spTgt spid="14339">
                                            <p:txEl>
                                              <p:pRg st="2" end="2"/>
                                            </p:txEl>
                                          </p:spTgt>
                                        </p:tgtEl>
                                      </p:cBhvr>
                                    </p:animEffect>
                                    <p:anim calcmode="lin" valueType="num">
                                      <p:cBhvr>
                                        <p:cTn id="22"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4339">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5" descr="10"/>
          <p:cNvPicPr>
            <a:picLocks noChangeAspect="1" noChangeArrowheads="1"/>
          </p:cNvPicPr>
          <p:nvPr/>
        </p:nvPicPr>
        <p:blipFill>
          <a:blip r:embed="rId3" cstate="print"/>
          <a:srcRect/>
          <a:stretch>
            <a:fillRect/>
          </a:stretch>
        </p:blipFill>
        <p:spPr bwMode="auto">
          <a:xfrm>
            <a:off x="1219200" y="152400"/>
            <a:ext cx="6553200" cy="4914900"/>
          </a:xfrm>
          <a:prstGeom prst="rect">
            <a:avLst/>
          </a:prstGeom>
          <a:noFill/>
          <a:ln w="9525">
            <a:noFill/>
            <a:miter lim="800000"/>
            <a:headEnd/>
            <a:tailEnd/>
          </a:ln>
        </p:spPr>
      </p:pic>
      <p:sp>
        <p:nvSpPr>
          <p:cNvPr id="43014" name="Rectangle 6"/>
          <p:cNvSpPr>
            <a:spLocks noGrp="1" noChangeArrowheads="1"/>
          </p:cNvSpPr>
          <p:nvPr>
            <p:ph type="title" idx="4294967295"/>
          </p:nvPr>
        </p:nvSpPr>
        <p:spPr>
          <a:xfrm>
            <a:off x="838200" y="0"/>
            <a:ext cx="8305800" cy="715963"/>
          </a:xfrm>
        </p:spPr>
        <p:txBody>
          <a:bodyPr/>
          <a:lstStyle/>
          <a:p>
            <a:pPr eaLnBrk="1" hangingPunct="1">
              <a:defRPr/>
            </a:pPr>
            <a:r>
              <a:rPr lang="en-US" sz="4000" b="0" smtClean="0">
                <a:solidFill>
                  <a:srgbClr val="D9D16D"/>
                </a:solidFill>
                <a:latin typeface="Georgia" pitchFamily="18" charset="0"/>
              </a:rPr>
              <a:t>Torsion</a:t>
            </a:r>
          </a:p>
        </p:txBody>
      </p:sp>
      <p:sp>
        <p:nvSpPr>
          <p:cNvPr id="20484" name="Rectangle 4"/>
          <p:cNvSpPr>
            <a:spLocks noChangeArrowheads="1"/>
          </p:cNvSpPr>
          <p:nvPr/>
        </p:nvSpPr>
        <p:spPr bwMode="auto">
          <a:xfrm>
            <a:off x="0" y="5029200"/>
            <a:ext cx="9144000" cy="1917700"/>
          </a:xfrm>
          <a:prstGeom prst="rect">
            <a:avLst/>
          </a:prstGeom>
          <a:noFill/>
          <a:ln w="9525">
            <a:noFill/>
            <a:miter lim="800000"/>
            <a:headEnd/>
            <a:tailEnd/>
          </a:ln>
        </p:spPr>
        <p:txBody>
          <a:bodyPr>
            <a:spAutoFit/>
          </a:bodyPr>
          <a:lstStyle/>
          <a:p>
            <a:pPr eaLnBrk="1" hangingPunct="1">
              <a:spcBef>
                <a:spcPct val="30000"/>
              </a:spcBef>
            </a:pPr>
            <a:r>
              <a:rPr lang="en-US" sz="2400"/>
              <a:t>The exact cause of colonic displacement is unknown, but may be attributed to rapid changes in gas and fluid volume or alterations in motility.  The most commonly affected type of horse is the periparturient or post-foaling broodmare. This may be related to an increase in the volume of the abdomen during pregnancy.</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p:cTn id="7" dur="1000" fill="hold"/>
                                        <p:tgtEl>
                                          <p:spTgt spid="43014"/>
                                        </p:tgtEl>
                                        <p:attrNameLst>
                                          <p:attrName>ppt_x</p:attrName>
                                        </p:attrNameLst>
                                      </p:cBhvr>
                                      <p:tavLst>
                                        <p:tav tm="0">
                                          <p:val>
                                            <p:strVal val="#ppt_x-.2"/>
                                          </p:val>
                                        </p:tav>
                                        <p:tav tm="100000">
                                          <p:val>
                                            <p:strVal val="#ppt_x"/>
                                          </p:val>
                                        </p:tav>
                                      </p:tavLst>
                                    </p:anim>
                                    <p:anim calcmode="lin" valueType="num">
                                      <p:cBhvr>
                                        <p:cTn id="8" dur="1000" fill="hold"/>
                                        <p:tgtEl>
                                          <p:spTgt spid="430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0" y="1447800"/>
            <a:ext cx="8229600" cy="4525963"/>
          </a:xfrm>
        </p:spPr>
        <p:txBody>
          <a:bodyPr/>
          <a:lstStyle/>
          <a:p>
            <a:pPr eaLnBrk="1" hangingPunct="1">
              <a:buFont typeface="Wingdings" pitchFamily="2" charset="2"/>
              <a:buNone/>
              <a:defRPr/>
            </a:pPr>
            <a:r>
              <a:rPr lang="en-US" sz="4400" b="1" smtClean="0">
                <a:solidFill>
                  <a:srgbClr val="D9D16D"/>
                </a:solidFill>
                <a:latin typeface="Georgia" pitchFamily="18" charset="0"/>
              </a:rPr>
              <a:t>Enteritis/Colitis:</a:t>
            </a:r>
            <a:r>
              <a:rPr lang="en-US" sz="3600" smtClean="0">
                <a:solidFill>
                  <a:srgbClr val="D9D16D"/>
                </a:solidFill>
                <a:latin typeface="Georgia" pitchFamily="18" charset="0"/>
              </a:rPr>
              <a:t> </a:t>
            </a:r>
          </a:p>
          <a:p>
            <a:pPr eaLnBrk="1" hangingPunct="1">
              <a:buFont typeface="Wingdings" pitchFamily="2" charset="2"/>
              <a:buNone/>
              <a:defRPr/>
            </a:pPr>
            <a:r>
              <a:rPr lang="en-US" sz="3600" smtClean="0">
                <a:solidFill>
                  <a:srgbClr val="D9D16D"/>
                </a:solidFill>
                <a:latin typeface="Georgia" pitchFamily="18" charset="0"/>
              </a:rPr>
              <a:t>	inflammation of the small (enteritis) or large (colitis) intestines. </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anim calcmode="lin" valueType="num">
                                      <p:cBhvr>
                                        <p:cTn id="8"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53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Effect transition="in" filter="fade">
                                      <p:cBhvr>
                                        <p:cTn id="14" dur="500"/>
                                        <p:tgtEl>
                                          <p:spTgt spid="15363">
                                            <p:txEl>
                                              <p:pRg st="1" end="1"/>
                                            </p:txEl>
                                          </p:spTgt>
                                        </p:tgtEl>
                                      </p:cBhvr>
                                    </p:animEffect>
                                    <p:anim calcmode="lin" valueType="num">
                                      <p:cBhvr>
                                        <p:cTn id="15"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536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5" descr="6"/>
          <p:cNvPicPr>
            <a:picLocks noChangeAspect="1" noChangeArrowheads="1"/>
          </p:cNvPicPr>
          <p:nvPr/>
        </p:nvPicPr>
        <p:blipFill>
          <a:blip r:embed="rId3" cstate="print"/>
          <a:srcRect/>
          <a:stretch>
            <a:fillRect/>
          </a:stretch>
        </p:blipFill>
        <p:spPr bwMode="auto">
          <a:xfrm>
            <a:off x="1371600" y="685800"/>
            <a:ext cx="6172200" cy="4629150"/>
          </a:xfrm>
          <a:prstGeom prst="rect">
            <a:avLst/>
          </a:prstGeom>
          <a:noFill/>
          <a:ln w="9525">
            <a:noFill/>
            <a:miter lim="800000"/>
            <a:headEnd/>
            <a:tailEnd/>
          </a:ln>
        </p:spPr>
      </p:pic>
      <p:sp>
        <p:nvSpPr>
          <p:cNvPr id="44038" name="Rectangle 6"/>
          <p:cNvSpPr>
            <a:spLocks noGrp="1" noChangeArrowheads="1"/>
          </p:cNvSpPr>
          <p:nvPr>
            <p:ph type="title" idx="4294967295"/>
          </p:nvPr>
        </p:nvSpPr>
        <p:spPr>
          <a:xfrm>
            <a:off x="762000" y="0"/>
            <a:ext cx="8382000" cy="715963"/>
          </a:xfrm>
        </p:spPr>
        <p:txBody>
          <a:bodyPr/>
          <a:lstStyle/>
          <a:p>
            <a:pPr eaLnBrk="1" hangingPunct="1">
              <a:defRPr/>
            </a:pPr>
            <a:r>
              <a:rPr lang="en-US" sz="4000" b="0" dirty="0" smtClean="0">
                <a:solidFill>
                  <a:srgbClr val="D9D16D"/>
                </a:solidFill>
                <a:latin typeface="Georgia" pitchFamily="18" charset="0"/>
              </a:rPr>
              <a:t>Enteritis/Colitis</a:t>
            </a:r>
          </a:p>
        </p:txBody>
      </p:sp>
      <p:sp>
        <p:nvSpPr>
          <p:cNvPr id="22532" name="Rectangle 4"/>
          <p:cNvSpPr>
            <a:spLocks noChangeArrowheads="1"/>
          </p:cNvSpPr>
          <p:nvPr/>
        </p:nvSpPr>
        <p:spPr bwMode="auto">
          <a:xfrm>
            <a:off x="685800" y="5105400"/>
            <a:ext cx="8031163" cy="1800225"/>
          </a:xfrm>
          <a:prstGeom prst="rect">
            <a:avLst/>
          </a:prstGeom>
          <a:noFill/>
          <a:ln w="9525">
            <a:noFill/>
            <a:miter lim="800000"/>
            <a:headEnd/>
            <a:tailEnd/>
          </a:ln>
        </p:spPr>
        <p:txBody>
          <a:bodyPr>
            <a:spAutoFit/>
          </a:bodyPr>
          <a:lstStyle/>
          <a:p>
            <a:pPr eaLnBrk="1" hangingPunct="1">
              <a:spcBef>
                <a:spcPct val="30000"/>
              </a:spcBef>
            </a:pPr>
            <a:r>
              <a:rPr lang="en-US" sz="2800"/>
              <a:t>Both conditions commonly present with an initial fever and an acute onset of colic, with enteritis resulting in large amounts of gastric reflux and colitis resulting in profuse diarrhea.</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4038"/>
                                        </p:tgtEl>
                                        <p:attrNameLst>
                                          <p:attrName>style.visibility</p:attrName>
                                        </p:attrNameLst>
                                      </p:cBhvr>
                                      <p:to>
                                        <p:strVal val="visible"/>
                                      </p:to>
                                    </p:set>
                                    <p:anim calcmode="lin" valueType="num">
                                      <p:cBhvr>
                                        <p:cTn id="7" dur="1000" fill="hold"/>
                                        <p:tgtEl>
                                          <p:spTgt spid="44038"/>
                                        </p:tgtEl>
                                        <p:attrNameLst>
                                          <p:attrName>ppt_x</p:attrName>
                                        </p:attrNameLst>
                                      </p:cBhvr>
                                      <p:tavLst>
                                        <p:tav tm="0">
                                          <p:val>
                                            <p:strVal val="#ppt_x-.2"/>
                                          </p:val>
                                        </p:tav>
                                        <p:tav tm="100000">
                                          <p:val>
                                            <p:strVal val="#ppt_x"/>
                                          </p:val>
                                        </p:tav>
                                      </p:tavLst>
                                    </p:anim>
                                    <p:anim calcmode="lin" valueType="num">
                                      <p:cBhvr>
                                        <p:cTn id="8" dur="1000" fill="hold"/>
                                        <p:tgtEl>
                                          <p:spTgt spid="440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4294967295"/>
          </p:nvPr>
        </p:nvSpPr>
        <p:spPr>
          <a:xfrm>
            <a:off x="0" y="1600200"/>
            <a:ext cx="8229600" cy="4525963"/>
          </a:xfrm>
        </p:spPr>
        <p:txBody>
          <a:bodyPr/>
          <a:lstStyle/>
          <a:p>
            <a:pPr eaLnBrk="1" hangingPunct="1">
              <a:buFont typeface="Wingdings" pitchFamily="2" charset="2"/>
              <a:buNone/>
              <a:defRPr/>
            </a:pPr>
            <a:r>
              <a:rPr lang="en-US" sz="4400" b="1" smtClean="0">
                <a:solidFill>
                  <a:srgbClr val="D9D16D"/>
                </a:solidFill>
                <a:latin typeface="Georgia" pitchFamily="18" charset="0"/>
              </a:rPr>
              <a:t>	Intussusception</a:t>
            </a:r>
            <a:r>
              <a:rPr lang="en-US" smtClean="0">
                <a:solidFill>
                  <a:srgbClr val="D9D16D"/>
                </a:solidFill>
                <a:latin typeface="Georgia" pitchFamily="18" charset="0"/>
              </a:rPr>
              <a:t>: </a:t>
            </a:r>
            <a:r>
              <a:rPr lang="en-US" sz="3600" smtClean="0">
                <a:solidFill>
                  <a:srgbClr val="D9D16D"/>
                </a:solidFill>
                <a:latin typeface="Georgia" pitchFamily="18" charset="0"/>
              </a:rPr>
              <a:t>prolapse of one part of the intestine into the lumen of an adjacent part (telescoping)</a:t>
            </a:r>
          </a:p>
          <a:p>
            <a:pPr eaLnBrk="1" hangingPunct="1">
              <a:defRPr/>
            </a:pPr>
            <a:endParaRPr lang="en-US" sz="3600" smtClean="0">
              <a:solidFill>
                <a:srgbClr val="D9D16D"/>
              </a:solidFill>
              <a:latin typeface="Georgia" pitchFamily="18"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anim calcmode="lin" valueType="num">
                                      <p:cBhvr>
                                        <p:cTn id="8"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638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Grp="1" noChangeAspect="1" noChangeArrowheads="1"/>
          </p:cNvPicPr>
          <p:nvPr>
            <p:ph type="body" idx="4294967295"/>
          </p:nvPr>
        </p:nvPicPr>
        <p:blipFill>
          <a:blip r:embed="rId3" cstate="print"/>
          <a:srcRect/>
          <a:stretch>
            <a:fillRect/>
          </a:stretch>
        </p:blipFill>
        <p:spPr>
          <a:xfrm>
            <a:off x="914400" y="990600"/>
            <a:ext cx="8229600" cy="4525963"/>
          </a:xfrm>
        </p:spPr>
      </p:pic>
      <p:sp>
        <p:nvSpPr>
          <p:cNvPr id="24579" name="AutoShape 8"/>
          <p:cNvSpPr>
            <a:spLocks noChangeArrowheads="1"/>
          </p:cNvSpPr>
          <p:nvPr/>
        </p:nvSpPr>
        <p:spPr bwMode="auto">
          <a:xfrm rot="2725464">
            <a:off x="762000" y="2362200"/>
            <a:ext cx="2362200" cy="304800"/>
          </a:xfrm>
          <a:prstGeom prst="rightArrow">
            <a:avLst>
              <a:gd name="adj1" fmla="val 50000"/>
              <a:gd name="adj2" fmla="val 193750"/>
            </a:avLst>
          </a:prstGeom>
          <a:solidFill>
            <a:schemeClr val="accent2"/>
          </a:solidFill>
          <a:ln w="9525">
            <a:solidFill>
              <a:schemeClr val="accent2"/>
            </a:solidFill>
            <a:miter lim="800000"/>
            <a:headEnd/>
            <a:tailEnd/>
          </a:ln>
        </p:spPr>
        <p:txBody>
          <a:bodyPr wrap="none" anchor="ctr"/>
          <a:lstStyle/>
          <a:p>
            <a:pPr algn="ctr" eaLnBrk="1" hangingPunct="1"/>
            <a:endParaRPr lang="en-US">
              <a:solidFill>
                <a:srgbClr val="D9D16D"/>
              </a:solidFill>
              <a:latin typeface="Arial" charset="0"/>
            </a:endParaRPr>
          </a:p>
        </p:txBody>
      </p:sp>
      <p:sp>
        <p:nvSpPr>
          <p:cNvPr id="24580" name="Rectangle 4"/>
          <p:cNvSpPr>
            <a:spLocks noChangeArrowheads="1"/>
          </p:cNvSpPr>
          <p:nvPr/>
        </p:nvSpPr>
        <p:spPr bwMode="auto">
          <a:xfrm>
            <a:off x="1219200" y="5562600"/>
            <a:ext cx="7086600" cy="1187450"/>
          </a:xfrm>
          <a:prstGeom prst="rect">
            <a:avLst/>
          </a:prstGeom>
          <a:noFill/>
          <a:ln w="9525">
            <a:noFill/>
            <a:miter lim="800000"/>
            <a:headEnd/>
            <a:tailEnd/>
          </a:ln>
        </p:spPr>
        <p:txBody>
          <a:bodyPr>
            <a:spAutoFit/>
          </a:bodyPr>
          <a:lstStyle/>
          <a:p>
            <a:pPr eaLnBrk="1" hangingPunct="1">
              <a:spcBef>
                <a:spcPct val="30000"/>
              </a:spcBef>
            </a:pPr>
            <a:r>
              <a:rPr lang="en-US" sz="2400"/>
              <a:t>This condition is presumed to be a result of abnormal peristalsis and occurs most commonly in foals and horses less than 3 years of age.</a:t>
            </a:r>
            <a:r>
              <a:rPr lang="en-US"/>
              <a: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914400" y="0"/>
            <a:ext cx="8229600" cy="1143000"/>
          </a:xfrm>
        </p:spPr>
        <p:txBody>
          <a:bodyPr/>
          <a:lstStyle/>
          <a:p>
            <a:pPr eaLnBrk="1" hangingPunct="1">
              <a:defRPr/>
            </a:pPr>
            <a:r>
              <a:rPr lang="en-US" sz="4800" b="0" smtClean="0">
                <a:solidFill>
                  <a:srgbClr val="D9D16D"/>
                </a:solidFill>
                <a:latin typeface="Georgia" pitchFamily="18" charset="0"/>
              </a:rPr>
              <a:t>Signs of Colic</a:t>
            </a:r>
          </a:p>
        </p:txBody>
      </p:sp>
      <p:sp>
        <p:nvSpPr>
          <p:cNvPr id="18435" name="Rectangle 3"/>
          <p:cNvSpPr>
            <a:spLocks noGrp="1" noChangeArrowheads="1"/>
          </p:cNvSpPr>
          <p:nvPr>
            <p:ph type="body" idx="4294967295"/>
          </p:nvPr>
        </p:nvSpPr>
        <p:spPr>
          <a:xfrm>
            <a:off x="0" y="1219200"/>
            <a:ext cx="4800600" cy="4906963"/>
          </a:xfrm>
        </p:spPr>
        <p:txBody>
          <a:bodyPr/>
          <a:lstStyle/>
          <a:p>
            <a:pPr eaLnBrk="1" hangingPunct="1">
              <a:defRPr/>
            </a:pPr>
            <a:r>
              <a:rPr lang="en-US" smtClean="0">
                <a:solidFill>
                  <a:srgbClr val="D9D16D"/>
                </a:solidFill>
                <a:latin typeface="Georgia" pitchFamily="18" charset="0"/>
              </a:rPr>
              <a:t>Off feed </a:t>
            </a:r>
          </a:p>
          <a:p>
            <a:pPr eaLnBrk="1" hangingPunct="1">
              <a:defRPr/>
            </a:pPr>
            <a:r>
              <a:rPr lang="en-US" smtClean="0">
                <a:solidFill>
                  <a:srgbClr val="D9D16D"/>
                </a:solidFill>
                <a:latin typeface="Georgia" pitchFamily="18" charset="0"/>
              </a:rPr>
              <a:t>Restlessness</a:t>
            </a:r>
          </a:p>
          <a:p>
            <a:pPr eaLnBrk="1" hangingPunct="1">
              <a:defRPr/>
            </a:pPr>
            <a:r>
              <a:rPr lang="en-US" smtClean="0">
                <a:solidFill>
                  <a:srgbClr val="D9D16D"/>
                </a:solidFill>
                <a:latin typeface="Georgia" pitchFamily="18" charset="0"/>
              </a:rPr>
              <a:t>Standing stretched out </a:t>
            </a:r>
          </a:p>
          <a:p>
            <a:pPr eaLnBrk="1" hangingPunct="1">
              <a:defRPr/>
            </a:pPr>
            <a:r>
              <a:rPr lang="en-US" smtClean="0">
                <a:solidFill>
                  <a:srgbClr val="D9D16D"/>
                </a:solidFill>
                <a:latin typeface="Georgia" pitchFamily="18" charset="0"/>
              </a:rPr>
              <a:t>Posturing to urinate</a:t>
            </a:r>
          </a:p>
          <a:p>
            <a:pPr eaLnBrk="1" hangingPunct="1">
              <a:defRPr/>
            </a:pPr>
            <a:r>
              <a:rPr lang="en-US" smtClean="0">
                <a:solidFill>
                  <a:srgbClr val="D9D16D"/>
                </a:solidFill>
                <a:latin typeface="Georgia" pitchFamily="18" charset="0"/>
              </a:rPr>
              <a:t>Looking at their belly</a:t>
            </a:r>
          </a:p>
          <a:p>
            <a:pPr eaLnBrk="1" hangingPunct="1">
              <a:defRPr/>
            </a:pPr>
            <a:r>
              <a:rPr lang="en-US" smtClean="0">
                <a:solidFill>
                  <a:srgbClr val="D9D16D"/>
                </a:solidFill>
                <a:latin typeface="Georgia" pitchFamily="18" charset="0"/>
              </a:rPr>
              <a:t>Lying down and getting up repeatedly </a:t>
            </a:r>
          </a:p>
        </p:txBody>
      </p:sp>
      <p:pic>
        <p:nvPicPr>
          <p:cNvPr id="28676" name="Picture 4" descr="Horse Rolling"/>
          <p:cNvPicPr>
            <a:picLocks noChangeAspect="1" noChangeArrowheads="1"/>
          </p:cNvPicPr>
          <p:nvPr/>
        </p:nvPicPr>
        <p:blipFill>
          <a:blip r:embed="rId3" cstate="print"/>
          <a:srcRect/>
          <a:stretch>
            <a:fillRect/>
          </a:stretch>
        </p:blipFill>
        <p:spPr bwMode="auto">
          <a:xfrm>
            <a:off x="5410200" y="4114800"/>
            <a:ext cx="3390900" cy="2513013"/>
          </a:xfrm>
          <a:prstGeom prst="rect">
            <a:avLst/>
          </a:prstGeom>
          <a:noFill/>
          <a:ln w="9525">
            <a:noFill/>
            <a:miter lim="800000"/>
            <a:headEnd/>
            <a:tailEnd/>
          </a:ln>
        </p:spPr>
      </p:pic>
      <p:pic>
        <p:nvPicPr>
          <p:cNvPr id="28677" name="Picture 5" descr="colicing horse"/>
          <p:cNvPicPr>
            <a:picLocks noChangeAspect="1" noChangeArrowheads="1"/>
          </p:cNvPicPr>
          <p:nvPr/>
        </p:nvPicPr>
        <p:blipFill>
          <a:blip r:embed="rId4" cstate="print"/>
          <a:srcRect/>
          <a:stretch>
            <a:fillRect/>
          </a:stretch>
        </p:blipFill>
        <p:spPr bwMode="auto">
          <a:xfrm>
            <a:off x="5638800" y="1143000"/>
            <a:ext cx="3281363" cy="219710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ppt_x</p:attrName>
                                        </p:attrNameLst>
                                      </p:cBhvr>
                                      <p:tavLst>
                                        <p:tav tm="0">
                                          <p:val>
                                            <p:strVal val="#ppt_x-.2"/>
                                          </p:val>
                                        </p:tav>
                                        <p:tav tm="100000">
                                          <p:val>
                                            <p:strVal val="#ppt_x"/>
                                          </p:val>
                                        </p:tav>
                                      </p:tavLst>
                                    </p:anim>
                                    <p:anim calcmode="lin" valueType="num">
                                      <p:cBhvr>
                                        <p:cTn id="8" dur="1000" fill="hold"/>
                                        <p:tgtEl>
                                          <p:spTgt spid="184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8435">
                                            <p:txEl>
                                              <p:pRg st="0" end="0"/>
                                            </p:txEl>
                                          </p:spTgt>
                                        </p:tgtEl>
                                        <p:attrNameLst>
                                          <p:attrName>style.visibility</p:attrName>
                                        </p:attrNameLst>
                                      </p:cBhvr>
                                      <p:to>
                                        <p:strVal val="visible"/>
                                      </p:to>
                                    </p:set>
                                    <p:animEffect transition="in" filter="fade">
                                      <p:cBhvr>
                                        <p:cTn id="14" dur="500"/>
                                        <p:tgtEl>
                                          <p:spTgt spid="18435">
                                            <p:txEl>
                                              <p:pRg st="0" end="0"/>
                                            </p:txEl>
                                          </p:spTgt>
                                        </p:tgtEl>
                                      </p:cBhvr>
                                    </p:animEffect>
                                    <p:anim calcmode="lin" valueType="num">
                                      <p:cBhvr>
                                        <p:cTn id="15"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843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8435">
                                            <p:txEl>
                                              <p:pRg st="1" end="1"/>
                                            </p:txEl>
                                          </p:spTgt>
                                        </p:tgtEl>
                                        <p:attrNameLst>
                                          <p:attrName>style.visibility</p:attrName>
                                        </p:attrNameLst>
                                      </p:cBhvr>
                                      <p:to>
                                        <p:strVal val="visible"/>
                                      </p:to>
                                    </p:set>
                                    <p:animEffect transition="in" filter="fade">
                                      <p:cBhvr>
                                        <p:cTn id="21" dur="500"/>
                                        <p:tgtEl>
                                          <p:spTgt spid="18435">
                                            <p:txEl>
                                              <p:pRg st="1" end="1"/>
                                            </p:txEl>
                                          </p:spTgt>
                                        </p:tgtEl>
                                      </p:cBhvr>
                                    </p:animEffect>
                                    <p:anim calcmode="lin" valueType="num">
                                      <p:cBhvr>
                                        <p:cTn id="22"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843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8435">
                                            <p:txEl>
                                              <p:pRg st="2" end="2"/>
                                            </p:txEl>
                                          </p:spTgt>
                                        </p:tgtEl>
                                        <p:attrNameLst>
                                          <p:attrName>style.visibility</p:attrName>
                                        </p:attrNameLst>
                                      </p:cBhvr>
                                      <p:to>
                                        <p:strVal val="visible"/>
                                      </p:to>
                                    </p:set>
                                    <p:animEffect transition="in" filter="fade">
                                      <p:cBhvr>
                                        <p:cTn id="28" dur="500"/>
                                        <p:tgtEl>
                                          <p:spTgt spid="18435">
                                            <p:txEl>
                                              <p:pRg st="2" end="2"/>
                                            </p:txEl>
                                          </p:spTgt>
                                        </p:tgtEl>
                                      </p:cBhvr>
                                    </p:animEffect>
                                    <p:anim calcmode="lin" valueType="num">
                                      <p:cBhvr>
                                        <p:cTn id="2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843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8435">
                                            <p:txEl>
                                              <p:pRg st="3" end="3"/>
                                            </p:txEl>
                                          </p:spTgt>
                                        </p:tgtEl>
                                        <p:attrNameLst>
                                          <p:attrName>style.visibility</p:attrName>
                                        </p:attrNameLst>
                                      </p:cBhvr>
                                      <p:to>
                                        <p:strVal val="visible"/>
                                      </p:to>
                                    </p:set>
                                    <p:animEffect transition="in" filter="fade">
                                      <p:cBhvr>
                                        <p:cTn id="35" dur="500"/>
                                        <p:tgtEl>
                                          <p:spTgt spid="18435">
                                            <p:txEl>
                                              <p:pRg st="3" end="3"/>
                                            </p:txEl>
                                          </p:spTgt>
                                        </p:tgtEl>
                                      </p:cBhvr>
                                    </p:animEffect>
                                    <p:anim calcmode="lin" valueType="num">
                                      <p:cBhvr>
                                        <p:cTn id="36"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843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8435">
                                            <p:txEl>
                                              <p:pRg st="4" end="4"/>
                                            </p:txEl>
                                          </p:spTgt>
                                        </p:tgtEl>
                                        <p:attrNameLst>
                                          <p:attrName>style.visibility</p:attrName>
                                        </p:attrNameLst>
                                      </p:cBhvr>
                                      <p:to>
                                        <p:strVal val="visible"/>
                                      </p:to>
                                    </p:set>
                                    <p:animEffect transition="in" filter="fade">
                                      <p:cBhvr>
                                        <p:cTn id="42" dur="500"/>
                                        <p:tgtEl>
                                          <p:spTgt spid="18435">
                                            <p:txEl>
                                              <p:pRg st="4" end="4"/>
                                            </p:txEl>
                                          </p:spTgt>
                                        </p:tgtEl>
                                      </p:cBhvr>
                                    </p:animEffect>
                                    <p:anim calcmode="lin" valueType="num">
                                      <p:cBhvr>
                                        <p:cTn id="43"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1843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18435">
                                            <p:txEl>
                                              <p:pRg st="5" end="5"/>
                                            </p:txEl>
                                          </p:spTgt>
                                        </p:tgtEl>
                                        <p:attrNameLst>
                                          <p:attrName>style.visibility</p:attrName>
                                        </p:attrNameLst>
                                      </p:cBhvr>
                                      <p:to>
                                        <p:strVal val="visible"/>
                                      </p:to>
                                    </p:set>
                                    <p:animEffect transition="in" filter="fade">
                                      <p:cBhvr>
                                        <p:cTn id="49" dur="500"/>
                                        <p:tgtEl>
                                          <p:spTgt spid="18435">
                                            <p:txEl>
                                              <p:pRg st="5" end="5"/>
                                            </p:txEl>
                                          </p:spTgt>
                                        </p:tgtEl>
                                      </p:cBhvr>
                                    </p:animEffect>
                                    <p:anim calcmode="lin" valueType="num">
                                      <p:cBhvr>
                                        <p:cTn id="50"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18435">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algn="l" eaLnBrk="1" hangingPunct="1">
              <a:defRPr/>
            </a:pPr>
            <a:r>
              <a:rPr lang="en-US" sz="4800" b="0" smtClean="0">
                <a:solidFill>
                  <a:srgbClr val="D9D16D"/>
                </a:solidFill>
                <a:latin typeface="Georgia" pitchFamily="18" charset="0"/>
              </a:rPr>
              <a:t>             Signs of Colic</a:t>
            </a:r>
          </a:p>
        </p:txBody>
      </p:sp>
      <p:sp>
        <p:nvSpPr>
          <p:cNvPr id="69638" name="Rectangle 6"/>
          <p:cNvSpPr>
            <a:spLocks noGrp="1" noChangeArrowheads="1"/>
          </p:cNvSpPr>
          <p:nvPr>
            <p:ph type="body" sz="half" idx="1"/>
          </p:nvPr>
        </p:nvSpPr>
        <p:spPr/>
        <p:txBody>
          <a:bodyPr/>
          <a:lstStyle/>
          <a:p>
            <a:pPr eaLnBrk="1" hangingPunct="1">
              <a:defRPr/>
            </a:pPr>
            <a:r>
              <a:rPr lang="en-US" sz="2800" smtClean="0">
                <a:solidFill>
                  <a:srgbClr val="D9D16D"/>
                </a:solidFill>
                <a:latin typeface="Georgia" pitchFamily="18" charset="0"/>
              </a:rPr>
              <a:t>Curling the upper lip</a:t>
            </a:r>
          </a:p>
          <a:p>
            <a:pPr eaLnBrk="1" hangingPunct="1">
              <a:defRPr/>
            </a:pPr>
            <a:r>
              <a:rPr lang="en-US" sz="2800" smtClean="0">
                <a:solidFill>
                  <a:srgbClr val="D9D16D"/>
                </a:solidFill>
                <a:latin typeface="Georgia" pitchFamily="18" charset="0"/>
              </a:rPr>
              <a:t>Pawing</a:t>
            </a:r>
          </a:p>
          <a:p>
            <a:pPr eaLnBrk="1" hangingPunct="1">
              <a:defRPr/>
            </a:pPr>
            <a:r>
              <a:rPr lang="en-US" sz="2800" smtClean="0">
                <a:solidFill>
                  <a:srgbClr val="D9D16D"/>
                </a:solidFill>
                <a:latin typeface="Georgia" pitchFamily="18" charset="0"/>
              </a:rPr>
              <a:t>Sweating   </a:t>
            </a:r>
          </a:p>
          <a:p>
            <a:pPr eaLnBrk="1" hangingPunct="1">
              <a:defRPr/>
            </a:pPr>
            <a:r>
              <a:rPr lang="en-US" sz="2800" smtClean="0">
                <a:solidFill>
                  <a:srgbClr val="D9D16D"/>
                </a:solidFill>
                <a:latin typeface="Georgia" pitchFamily="18" charset="0"/>
              </a:rPr>
              <a:t>Kicking at the abdomen </a:t>
            </a:r>
          </a:p>
          <a:p>
            <a:pPr eaLnBrk="1" hangingPunct="1">
              <a:defRPr/>
            </a:pPr>
            <a:r>
              <a:rPr lang="en-US" sz="2800" smtClean="0">
                <a:solidFill>
                  <a:srgbClr val="D9D16D"/>
                </a:solidFill>
                <a:latin typeface="Georgia" pitchFamily="18" charset="0"/>
              </a:rPr>
              <a:t>Rolling</a:t>
            </a:r>
          </a:p>
          <a:p>
            <a:pPr eaLnBrk="1" hangingPunct="1">
              <a:defRPr/>
            </a:pPr>
            <a:endParaRPr lang="en-US" sz="2800" smtClean="0"/>
          </a:p>
        </p:txBody>
      </p:sp>
      <p:pic>
        <p:nvPicPr>
          <p:cNvPr id="29700" name="Picture 4" descr="pony_colic"/>
          <p:cNvPicPr>
            <a:picLocks noChangeAspect="1" noChangeArrowheads="1"/>
          </p:cNvPicPr>
          <p:nvPr/>
        </p:nvPicPr>
        <p:blipFill>
          <a:blip r:embed="rId2" cstate="print"/>
          <a:srcRect/>
          <a:stretch>
            <a:fillRect/>
          </a:stretch>
        </p:blipFill>
        <p:spPr bwMode="auto">
          <a:xfrm>
            <a:off x="6365875" y="0"/>
            <a:ext cx="2778125" cy="4133850"/>
          </a:xfrm>
          <a:prstGeom prst="rect">
            <a:avLst/>
          </a:prstGeom>
          <a:noFill/>
          <a:ln w="9525">
            <a:noFill/>
            <a:miter lim="800000"/>
            <a:headEnd/>
            <a:tailEnd/>
          </a:ln>
        </p:spPr>
      </p:pic>
      <p:pic>
        <p:nvPicPr>
          <p:cNvPr id="29701" name="Picture 5" descr="colic"/>
          <p:cNvPicPr>
            <a:picLocks noChangeAspect="1" noChangeArrowheads="1"/>
          </p:cNvPicPr>
          <p:nvPr/>
        </p:nvPicPr>
        <p:blipFill>
          <a:blip r:embed="rId3" cstate="print"/>
          <a:srcRect/>
          <a:stretch>
            <a:fillRect/>
          </a:stretch>
        </p:blipFill>
        <p:spPr bwMode="auto">
          <a:xfrm>
            <a:off x="3429000" y="3836988"/>
            <a:ext cx="4495800" cy="302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0"/>
            <a:ext cx="8229600" cy="1143000"/>
          </a:xfrm>
        </p:spPr>
        <p:txBody>
          <a:bodyPr/>
          <a:lstStyle/>
          <a:p>
            <a:pPr eaLnBrk="1" hangingPunct="1">
              <a:defRPr/>
            </a:pPr>
            <a:r>
              <a:rPr lang="en-US" b="0" smtClean="0">
                <a:solidFill>
                  <a:srgbClr val="D9D16D"/>
                </a:solidFill>
                <a:latin typeface="Georgia" pitchFamily="18" charset="0"/>
              </a:rPr>
              <a:t>If you suspect colic…</a:t>
            </a:r>
          </a:p>
        </p:txBody>
      </p:sp>
      <p:sp>
        <p:nvSpPr>
          <p:cNvPr id="20483" name="Rectangle 3"/>
          <p:cNvSpPr>
            <a:spLocks noGrp="1" noChangeArrowheads="1"/>
          </p:cNvSpPr>
          <p:nvPr>
            <p:ph type="body" idx="4294967295"/>
          </p:nvPr>
        </p:nvSpPr>
        <p:spPr>
          <a:xfrm>
            <a:off x="457200" y="1295400"/>
            <a:ext cx="8686800" cy="5257800"/>
          </a:xfrm>
        </p:spPr>
        <p:txBody>
          <a:bodyPr/>
          <a:lstStyle/>
          <a:p>
            <a:pPr eaLnBrk="1" hangingPunct="1">
              <a:buFont typeface="Wingdings" pitchFamily="2" charset="2"/>
              <a:buNone/>
              <a:defRPr/>
            </a:pPr>
            <a:endParaRPr lang="en-US" smtClean="0">
              <a:solidFill>
                <a:srgbClr val="D9D16D"/>
              </a:solidFill>
              <a:latin typeface="Georgia" pitchFamily="18" charset="0"/>
            </a:endParaRPr>
          </a:p>
          <a:p>
            <a:pPr eaLnBrk="1" hangingPunct="1">
              <a:defRPr/>
            </a:pPr>
            <a:r>
              <a:rPr lang="en-US" smtClean="0">
                <a:solidFill>
                  <a:srgbClr val="D9D16D"/>
                </a:solidFill>
                <a:latin typeface="Georgia" pitchFamily="18" charset="0"/>
              </a:rPr>
              <a:t>Remove all grain and hay.</a:t>
            </a:r>
          </a:p>
          <a:p>
            <a:pPr eaLnBrk="1" hangingPunct="1">
              <a:defRPr/>
            </a:pPr>
            <a:r>
              <a:rPr lang="en-US" smtClean="0">
                <a:solidFill>
                  <a:srgbClr val="D9D16D"/>
                </a:solidFill>
                <a:latin typeface="Georgia" pitchFamily="18" charset="0"/>
              </a:rPr>
              <a:t>Offer plenty of clean, cool water.</a:t>
            </a:r>
          </a:p>
          <a:p>
            <a:pPr eaLnBrk="1" hangingPunct="1">
              <a:defRPr/>
            </a:pPr>
            <a:r>
              <a:rPr lang="en-US" smtClean="0">
                <a:solidFill>
                  <a:srgbClr val="D9D16D"/>
                </a:solidFill>
                <a:latin typeface="Georgia" pitchFamily="18" charset="0"/>
              </a:rPr>
              <a:t>Note frequency and consistency of any feces passed.</a:t>
            </a:r>
          </a:p>
          <a:p>
            <a:pPr eaLnBrk="1" hangingPunct="1">
              <a:defRPr/>
            </a:pPr>
            <a:r>
              <a:rPr lang="en-US" smtClean="0">
                <a:solidFill>
                  <a:srgbClr val="D9D16D"/>
                </a:solidFill>
                <a:latin typeface="Georgia" pitchFamily="18" charset="0"/>
              </a:rPr>
              <a:t>Hand-walk</a:t>
            </a:r>
          </a:p>
          <a:p>
            <a:pPr eaLnBrk="1" hangingPunct="1">
              <a:defRPr/>
            </a:pPr>
            <a:r>
              <a:rPr lang="en-US" smtClean="0">
                <a:solidFill>
                  <a:srgbClr val="D9D16D"/>
                </a:solidFill>
                <a:latin typeface="Georgia" pitchFamily="18" charset="0"/>
              </a:rPr>
              <a:t>Do not administer any medications </a:t>
            </a:r>
          </a:p>
          <a:p>
            <a:pPr eaLnBrk="1" hangingPunct="1">
              <a:defRPr/>
            </a:pPr>
            <a:r>
              <a:rPr lang="en-US" smtClean="0">
                <a:solidFill>
                  <a:srgbClr val="D9D16D"/>
                </a:solidFill>
                <a:latin typeface="Georgia" pitchFamily="18" charset="0"/>
              </a:rPr>
              <a:t>Wait for further instructions from your veterinarian. </a:t>
            </a:r>
          </a:p>
          <a:p>
            <a:pPr eaLnBrk="1" hangingPunct="1">
              <a:buFont typeface="Wingdings" pitchFamily="2" charset="2"/>
              <a:buNone/>
              <a:defRPr/>
            </a:pPr>
            <a:endParaRPr lang="en-US" smtClean="0">
              <a:solidFill>
                <a:srgbClr val="D9D16D"/>
              </a:solidFill>
              <a:latin typeface="Georgia" pitchFamily="18"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ppt_x</p:attrName>
                                        </p:attrNameLst>
                                      </p:cBhvr>
                                      <p:tavLst>
                                        <p:tav tm="0">
                                          <p:val>
                                            <p:strVal val="#ppt_x-.2"/>
                                          </p:val>
                                        </p:tav>
                                        <p:tav tm="100000">
                                          <p:val>
                                            <p:strVal val="#ppt_x"/>
                                          </p:val>
                                        </p:tav>
                                      </p:tavLst>
                                    </p:anim>
                                    <p:anim calcmode="lin" valueType="num">
                                      <p:cBhvr>
                                        <p:cTn id="8" dur="1000" fill="hold"/>
                                        <p:tgtEl>
                                          <p:spTgt spid="204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Effect transition="in" filter="fade">
                                      <p:cBhvr>
                                        <p:cTn id="14" dur="500"/>
                                        <p:tgtEl>
                                          <p:spTgt spid="20483">
                                            <p:txEl>
                                              <p:pRg st="1" end="1"/>
                                            </p:txEl>
                                          </p:spTgt>
                                        </p:tgtEl>
                                      </p:cBhvr>
                                    </p:animEffect>
                                    <p:anim calcmode="lin" valueType="num">
                                      <p:cBhvr>
                                        <p:cTn id="15"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048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Effect transition="in" filter="fade">
                                      <p:cBhvr>
                                        <p:cTn id="21" dur="500"/>
                                        <p:tgtEl>
                                          <p:spTgt spid="20483">
                                            <p:txEl>
                                              <p:pRg st="2" end="2"/>
                                            </p:txEl>
                                          </p:spTgt>
                                        </p:tgtEl>
                                      </p:cBhvr>
                                    </p:animEffect>
                                    <p:anim calcmode="lin" valueType="num">
                                      <p:cBhvr>
                                        <p:cTn id="22"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048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Effect transition="in" filter="fade">
                                      <p:cBhvr>
                                        <p:cTn id="28" dur="500"/>
                                        <p:tgtEl>
                                          <p:spTgt spid="20483">
                                            <p:txEl>
                                              <p:pRg st="3" end="3"/>
                                            </p:txEl>
                                          </p:spTgt>
                                        </p:tgtEl>
                                      </p:cBhvr>
                                    </p:animEffect>
                                    <p:anim calcmode="lin" valueType="num">
                                      <p:cBhvr>
                                        <p:cTn id="29"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048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0483">
                                            <p:txEl>
                                              <p:pRg st="4" end="4"/>
                                            </p:txEl>
                                          </p:spTgt>
                                        </p:tgtEl>
                                        <p:attrNameLst>
                                          <p:attrName>style.visibility</p:attrName>
                                        </p:attrNameLst>
                                      </p:cBhvr>
                                      <p:to>
                                        <p:strVal val="visible"/>
                                      </p:to>
                                    </p:set>
                                    <p:animEffect transition="in" filter="fade">
                                      <p:cBhvr>
                                        <p:cTn id="35" dur="500"/>
                                        <p:tgtEl>
                                          <p:spTgt spid="20483">
                                            <p:txEl>
                                              <p:pRg st="4" end="4"/>
                                            </p:txEl>
                                          </p:spTgt>
                                        </p:tgtEl>
                                      </p:cBhvr>
                                    </p:animEffect>
                                    <p:anim calcmode="lin" valueType="num">
                                      <p:cBhvr>
                                        <p:cTn id="36"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2048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0483">
                                            <p:txEl>
                                              <p:pRg st="5" end="5"/>
                                            </p:txEl>
                                          </p:spTgt>
                                        </p:tgtEl>
                                        <p:attrNameLst>
                                          <p:attrName>style.visibility</p:attrName>
                                        </p:attrNameLst>
                                      </p:cBhvr>
                                      <p:to>
                                        <p:strVal val="visible"/>
                                      </p:to>
                                    </p:set>
                                    <p:animEffect transition="in" filter="fade">
                                      <p:cBhvr>
                                        <p:cTn id="42" dur="500"/>
                                        <p:tgtEl>
                                          <p:spTgt spid="20483">
                                            <p:txEl>
                                              <p:pRg st="5" end="5"/>
                                            </p:txEl>
                                          </p:spTgt>
                                        </p:tgtEl>
                                      </p:cBhvr>
                                    </p:animEffect>
                                    <p:anim calcmode="lin" valueType="num">
                                      <p:cBhvr>
                                        <p:cTn id="43"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20483">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0483">
                                            <p:txEl>
                                              <p:pRg st="6" end="6"/>
                                            </p:txEl>
                                          </p:spTgt>
                                        </p:tgtEl>
                                        <p:attrNameLst>
                                          <p:attrName>style.visibility</p:attrName>
                                        </p:attrNameLst>
                                      </p:cBhvr>
                                      <p:to>
                                        <p:strVal val="visible"/>
                                      </p:to>
                                    </p:set>
                                    <p:animEffect transition="in" filter="fade">
                                      <p:cBhvr>
                                        <p:cTn id="49" dur="500"/>
                                        <p:tgtEl>
                                          <p:spTgt spid="20483">
                                            <p:txEl>
                                              <p:pRg st="6" end="6"/>
                                            </p:txEl>
                                          </p:spTgt>
                                        </p:tgtEl>
                                      </p:cBhvr>
                                    </p:animEffect>
                                    <p:anim calcmode="lin" valueType="num">
                                      <p:cBhvr>
                                        <p:cTn id="50"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20483">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10" y="1"/>
            <a:ext cx="4460790" cy="646331"/>
          </a:xfrm>
          <a:prstGeom prst="rect">
            <a:avLst/>
          </a:prstGeom>
          <a:solidFill>
            <a:srgbClr val="E0BF6E"/>
          </a:solidFill>
        </p:spPr>
        <p:txBody>
          <a:bodyPr wrap="square">
            <a:spAutoFit/>
          </a:bodyPr>
          <a:lstStyle/>
          <a:p>
            <a:r>
              <a:rPr lang="en-US" sz="3600" b="1" dirty="0" smtClean="0"/>
              <a:t>           Diagnosis</a:t>
            </a:r>
          </a:p>
        </p:txBody>
      </p:sp>
      <p:sp>
        <p:nvSpPr>
          <p:cNvPr id="3" name="Rectangle 2"/>
          <p:cNvSpPr/>
          <p:nvPr/>
        </p:nvSpPr>
        <p:spPr>
          <a:xfrm>
            <a:off x="107090" y="646332"/>
            <a:ext cx="8198710" cy="6709529"/>
          </a:xfrm>
          <a:prstGeom prst="rect">
            <a:avLst/>
          </a:prstGeom>
        </p:spPr>
        <p:txBody>
          <a:bodyPr wrap="square">
            <a:spAutoFit/>
          </a:bodyPr>
          <a:lstStyle/>
          <a:p>
            <a:r>
              <a:rPr lang="en-US" sz="2000" b="1" dirty="0"/>
              <a:t>The list of possible conditions that cause </a:t>
            </a:r>
            <a:endParaRPr lang="en-US" sz="2000" b="1" dirty="0" smtClean="0"/>
          </a:p>
          <a:p>
            <a:r>
              <a:rPr lang="en-US" sz="2000" b="1" dirty="0" smtClean="0"/>
              <a:t>colic </a:t>
            </a:r>
            <a:r>
              <a:rPr lang="en-US" sz="2000" b="1" dirty="0"/>
              <a:t>is long</a:t>
            </a:r>
            <a:r>
              <a:rPr lang="en-US" sz="2000" b="1" dirty="0" smtClean="0"/>
              <a:t>, and it cannot always be</a:t>
            </a:r>
          </a:p>
          <a:p>
            <a:r>
              <a:rPr lang="en-US" sz="2000" b="1" dirty="0" smtClean="0"/>
              <a:t> determined, but </a:t>
            </a:r>
            <a:r>
              <a:rPr lang="en-US" sz="2000" b="1" dirty="0"/>
              <a:t>a</a:t>
            </a:r>
            <a:r>
              <a:rPr lang="en-US" sz="2000" b="1" dirty="0" smtClean="0"/>
              <a:t> diagnosis </a:t>
            </a:r>
            <a:r>
              <a:rPr lang="en-US" sz="2000" b="1" dirty="0"/>
              <a:t>and </a:t>
            </a:r>
            <a:endParaRPr lang="en-US" sz="2000" b="1" dirty="0" smtClean="0"/>
          </a:p>
          <a:p>
            <a:r>
              <a:rPr lang="en-US" sz="2000" b="1" dirty="0" smtClean="0"/>
              <a:t>appropriate treatment can begin </a:t>
            </a:r>
            <a:r>
              <a:rPr lang="en-US" sz="2000" b="1" dirty="0"/>
              <a:t>only </a:t>
            </a:r>
            <a:endParaRPr lang="en-US" sz="2000" b="1" dirty="0" smtClean="0"/>
          </a:p>
          <a:p>
            <a:r>
              <a:rPr lang="en-US" sz="2000" b="1" dirty="0" smtClean="0"/>
              <a:t>after thoroughly examining </a:t>
            </a:r>
            <a:r>
              <a:rPr lang="en-US" sz="2000" b="1" dirty="0"/>
              <a:t>the horse, </a:t>
            </a:r>
            <a:endParaRPr lang="en-US" sz="2000" b="1" dirty="0" smtClean="0"/>
          </a:p>
          <a:p>
            <a:r>
              <a:rPr lang="en-US" sz="2000" b="1" dirty="0" smtClean="0"/>
              <a:t>The </a:t>
            </a:r>
            <a:r>
              <a:rPr lang="en-US" sz="2000" b="1" dirty="0"/>
              <a:t>physical examination </a:t>
            </a:r>
            <a:endParaRPr lang="en-US" sz="2000" b="1" dirty="0" smtClean="0"/>
          </a:p>
          <a:p>
            <a:r>
              <a:rPr lang="en-US" sz="2000" b="1" dirty="0" smtClean="0"/>
              <a:t>should </a:t>
            </a:r>
            <a:r>
              <a:rPr lang="en-US" sz="2000" b="1" dirty="0"/>
              <a:t>include </a:t>
            </a:r>
            <a:r>
              <a:rPr lang="en-US" sz="2000" b="1" dirty="0" smtClean="0"/>
              <a:t>assessment </a:t>
            </a:r>
            <a:r>
              <a:rPr lang="en-US" sz="2000" b="1" dirty="0"/>
              <a:t>of the </a:t>
            </a:r>
            <a:r>
              <a:rPr lang="en-US" sz="2000" b="1" dirty="0" smtClean="0"/>
              <a:t>cardiac, </a:t>
            </a:r>
          </a:p>
          <a:p>
            <a:r>
              <a:rPr lang="en-US" sz="2000" b="1" dirty="0" smtClean="0"/>
              <a:t>GI systems., MM color, moistness</a:t>
            </a:r>
            <a:r>
              <a:rPr lang="en-US" sz="2000" b="1" dirty="0"/>
              <a:t>, and </a:t>
            </a:r>
            <a:r>
              <a:rPr lang="en-US" sz="2000" b="1" dirty="0" smtClean="0"/>
              <a:t>CRT.</a:t>
            </a:r>
            <a:r>
              <a:rPr lang="en-US" sz="2000" b="1" dirty="0"/>
              <a:t> </a:t>
            </a:r>
            <a:endParaRPr lang="en-US" sz="2000" b="1" dirty="0" smtClean="0"/>
          </a:p>
          <a:p>
            <a:r>
              <a:rPr lang="en-US" sz="2000" b="1" dirty="0" smtClean="0"/>
              <a:t>*The </a:t>
            </a:r>
            <a:r>
              <a:rPr lang="en-US" sz="2000" b="1" dirty="0"/>
              <a:t>abdomen should be auscultated over several areas </a:t>
            </a:r>
            <a:r>
              <a:rPr lang="en-US" sz="2000" b="1" dirty="0" smtClean="0"/>
              <a:t>Checking for gut motility sounds.</a:t>
            </a:r>
          </a:p>
          <a:p>
            <a:r>
              <a:rPr lang="en-US" sz="2000" b="1" dirty="0" smtClean="0">
                <a:solidFill>
                  <a:srgbClr val="000000"/>
                </a:solidFill>
              </a:rPr>
              <a:t>*</a:t>
            </a:r>
            <a:r>
              <a:rPr lang="en-US" sz="2000" b="1" dirty="0"/>
              <a:t>An important aspect of the physical examination is passing a nasogastric </a:t>
            </a:r>
            <a:r>
              <a:rPr lang="en-US" sz="2000" b="1" dirty="0" smtClean="0"/>
              <a:t>tube To relieve gas or fluid buildup and to administer mineral oil if needed for possible impactions.</a:t>
            </a:r>
          </a:p>
          <a:p>
            <a:r>
              <a:rPr lang="en-US" sz="2000" b="1" dirty="0"/>
              <a:t>*The most definitive part of the examination is the rectal examination</a:t>
            </a:r>
            <a:r>
              <a:rPr lang="en-US" sz="2000" b="1" dirty="0" smtClean="0"/>
              <a:t>. </a:t>
            </a:r>
            <a:r>
              <a:rPr lang="en-US" sz="2000" b="1" dirty="0"/>
              <a:t>To determine  size, consistency of contents (gas, fluid, or impacted </a:t>
            </a:r>
            <a:r>
              <a:rPr lang="en-US" sz="2000" b="1" dirty="0" err="1"/>
              <a:t>ingesta</a:t>
            </a:r>
            <a:r>
              <a:rPr lang="en-US" sz="2000" b="1" dirty="0"/>
              <a:t>), </a:t>
            </a:r>
            <a:r>
              <a:rPr lang="en-US" sz="2000" b="1" dirty="0" smtClean="0"/>
              <a:t>distention, thickness of </a:t>
            </a:r>
            <a:r>
              <a:rPr lang="en-US" sz="2000" b="1" dirty="0"/>
              <a:t> </a:t>
            </a:r>
            <a:r>
              <a:rPr lang="en-US" sz="2000" b="1" dirty="0" smtClean="0"/>
              <a:t>intestinal walls</a:t>
            </a:r>
            <a:r>
              <a:rPr lang="en-US" sz="2000" b="1" dirty="0"/>
              <a:t>, </a:t>
            </a:r>
            <a:r>
              <a:rPr lang="en-US" sz="2000" b="1" dirty="0" smtClean="0"/>
              <a:t> blockage and </a:t>
            </a:r>
            <a:r>
              <a:rPr lang="en-US" sz="2000" b="1" dirty="0"/>
              <a:t>pain on palpation.</a:t>
            </a:r>
            <a:endParaRPr lang="en-US" sz="2000" b="1" dirty="0" smtClean="0"/>
          </a:p>
          <a:p>
            <a:endParaRPr lang="en-US" dirty="0" smtClean="0"/>
          </a:p>
          <a:p>
            <a:endParaRPr lang="en-US" dirty="0"/>
          </a:p>
          <a:p>
            <a:endParaRPr lang="en-US" dirty="0" smtClean="0"/>
          </a:p>
          <a:p>
            <a:endParaRPr lang="en-US" dirty="0"/>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1"/>
            <a:ext cx="3798545"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40829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1" name="Rectangle 5"/>
          <p:cNvSpPr>
            <a:spLocks noGrp="1" noChangeArrowheads="1"/>
          </p:cNvSpPr>
          <p:nvPr>
            <p:ph type="ctrTitle" idx="4294967295"/>
          </p:nvPr>
        </p:nvSpPr>
        <p:spPr>
          <a:xfrm>
            <a:off x="1371600" y="1295400"/>
            <a:ext cx="7772400" cy="3429000"/>
          </a:xfrm>
        </p:spPr>
        <p:txBody>
          <a:bodyPr>
            <a:normAutofit fontScale="90000"/>
          </a:bodyPr>
          <a:lstStyle/>
          <a:p>
            <a:pPr eaLnBrk="1" hangingPunct="1">
              <a:defRPr/>
            </a:pPr>
            <a:r>
              <a:rPr lang="en-US" sz="6600" b="0" u="sng" smtClean="0">
                <a:solidFill>
                  <a:schemeClr val="tx1"/>
                </a:solidFill>
                <a:latin typeface="Georgia" pitchFamily="18" charset="0"/>
              </a:rPr>
              <a:t>FACT:</a:t>
            </a:r>
            <a:br>
              <a:rPr lang="en-US" sz="6600" b="0" u="sng" smtClean="0">
                <a:solidFill>
                  <a:schemeClr val="tx1"/>
                </a:solidFill>
                <a:latin typeface="Georgia" pitchFamily="18" charset="0"/>
              </a:rPr>
            </a:br>
            <a:r>
              <a:rPr lang="en-US" sz="6600" smtClean="0">
                <a:solidFill>
                  <a:schemeClr val="tx1"/>
                </a:solidFill>
                <a:latin typeface="Georgia" pitchFamily="18" charset="0"/>
              </a:rPr>
              <a:t/>
            </a:r>
            <a:br>
              <a:rPr lang="en-US" sz="6600" smtClean="0">
                <a:solidFill>
                  <a:schemeClr val="tx1"/>
                </a:solidFill>
                <a:latin typeface="Georgia" pitchFamily="18" charset="0"/>
              </a:rPr>
            </a:br>
            <a:r>
              <a:rPr lang="en-US" smtClean="0">
                <a:solidFill>
                  <a:schemeClr val="tx1"/>
                </a:solidFill>
                <a:latin typeface="Georgia" pitchFamily="18" charset="0"/>
              </a:rPr>
              <a:t>Colic is the most frequent emergency encountered in equine practice.</a:t>
            </a:r>
            <a:r>
              <a:rPr lang="en-US" sz="6600" smtClean="0">
                <a:solidFill>
                  <a:srgbClr val="D9D16D"/>
                </a:solidFill>
                <a:latin typeface="Georgia" pitchFamily="18" charset="0"/>
              </a:rPr>
              <a:t>  </a:t>
            </a:r>
            <a:br>
              <a:rPr lang="en-US" sz="6600" smtClean="0">
                <a:solidFill>
                  <a:srgbClr val="D9D16D"/>
                </a:solidFill>
                <a:latin typeface="Georgia" pitchFamily="18" charset="0"/>
              </a:rPr>
            </a:br>
            <a:endParaRPr lang="en-US" sz="6600" smtClean="0">
              <a:solidFill>
                <a:srgbClr val="D9D16D"/>
              </a:solidFill>
              <a:latin typeface="Georgia" pitchFamily="18"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p:cTn id="7" dur="1000" fill="hold"/>
                                        <p:tgtEl>
                                          <p:spTgt spid="34821"/>
                                        </p:tgtEl>
                                        <p:attrNameLst>
                                          <p:attrName>ppt_x</p:attrName>
                                        </p:attrNameLst>
                                      </p:cBhvr>
                                      <p:tavLst>
                                        <p:tav tm="0">
                                          <p:val>
                                            <p:strVal val="#ppt_x-.2"/>
                                          </p:val>
                                        </p:tav>
                                        <p:tav tm="100000">
                                          <p:val>
                                            <p:strVal val="#ppt_x"/>
                                          </p:val>
                                        </p:tav>
                                      </p:tavLst>
                                    </p:anim>
                                    <p:anim calcmode="lin" valueType="num">
                                      <p:cBhvr>
                                        <p:cTn id="8" dur="1000" fill="hold"/>
                                        <p:tgtEl>
                                          <p:spTgt spid="348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r>
              <a:rPr lang="en-US" smtClean="0">
                <a:effectLst/>
              </a:rPr>
              <a:t>Assessing severity of colic:</a:t>
            </a:r>
          </a:p>
        </p:txBody>
      </p:sp>
      <p:sp>
        <p:nvSpPr>
          <p:cNvPr id="31747" name="Rectangle 3"/>
          <p:cNvSpPr>
            <a:spLocks noGrp="1" noChangeArrowheads="1"/>
          </p:cNvSpPr>
          <p:nvPr>
            <p:ph idx="1"/>
          </p:nvPr>
        </p:nvSpPr>
        <p:spPr>
          <a:xfrm>
            <a:off x="457200" y="1600200"/>
            <a:ext cx="4953000" cy="4525963"/>
          </a:xfrm>
        </p:spPr>
        <p:txBody>
          <a:bodyPr/>
          <a:lstStyle/>
          <a:p>
            <a:pPr eaLnBrk="1" hangingPunct="1">
              <a:lnSpc>
                <a:spcPct val="80000"/>
              </a:lnSpc>
            </a:pPr>
            <a:endParaRPr lang="en-US" sz="2800" smtClean="0">
              <a:effectLst/>
            </a:endParaRPr>
          </a:p>
          <a:p>
            <a:pPr eaLnBrk="1" hangingPunct="1">
              <a:lnSpc>
                <a:spcPct val="80000"/>
              </a:lnSpc>
              <a:buFont typeface="Wingdings" pitchFamily="2" charset="2"/>
              <a:buNone/>
            </a:pPr>
            <a:r>
              <a:rPr lang="en-US" sz="2800" smtClean="0">
                <a:effectLst/>
              </a:rPr>
              <a:t>1. Mucous membrane color and capillary refill time</a:t>
            </a:r>
          </a:p>
          <a:p>
            <a:pPr eaLnBrk="1" hangingPunct="1">
              <a:lnSpc>
                <a:spcPct val="80000"/>
              </a:lnSpc>
              <a:buFont typeface="Wingdings" pitchFamily="2" charset="2"/>
              <a:buNone/>
            </a:pPr>
            <a:r>
              <a:rPr lang="en-US" sz="2800" b="1" smtClean="0">
                <a:effectLst/>
              </a:rPr>
              <a:t>COLOR</a:t>
            </a:r>
          </a:p>
          <a:p>
            <a:pPr eaLnBrk="1" hangingPunct="1">
              <a:lnSpc>
                <a:spcPct val="80000"/>
              </a:lnSpc>
              <a:buFont typeface="Wingdings" pitchFamily="2" charset="2"/>
              <a:buNone/>
            </a:pPr>
            <a:r>
              <a:rPr lang="en-US" sz="2800" smtClean="0">
                <a:effectLst/>
              </a:rPr>
              <a:t>• </a:t>
            </a:r>
            <a:r>
              <a:rPr lang="en-US" sz="2800" b="1" smtClean="0">
                <a:effectLst/>
              </a:rPr>
              <a:t>Pink = good perfusion</a:t>
            </a:r>
          </a:p>
          <a:p>
            <a:pPr eaLnBrk="1" hangingPunct="1">
              <a:lnSpc>
                <a:spcPct val="80000"/>
              </a:lnSpc>
              <a:buFont typeface="Wingdings" pitchFamily="2" charset="2"/>
              <a:buNone/>
            </a:pPr>
            <a:r>
              <a:rPr lang="en-US" sz="2800" smtClean="0">
                <a:effectLst/>
              </a:rPr>
              <a:t>• </a:t>
            </a:r>
            <a:r>
              <a:rPr lang="en-US" sz="2800" b="1" smtClean="0">
                <a:effectLst/>
              </a:rPr>
              <a:t>Blue = poor perfusion due to shock</a:t>
            </a:r>
          </a:p>
          <a:p>
            <a:pPr eaLnBrk="1" hangingPunct="1">
              <a:lnSpc>
                <a:spcPct val="80000"/>
              </a:lnSpc>
              <a:buFont typeface="Wingdings" pitchFamily="2" charset="2"/>
              <a:buNone/>
            </a:pPr>
            <a:r>
              <a:rPr lang="en-US" sz="2800" b="1" smtClean="0">
                <a:effectLst/>
              </a:rPr>
              <a:t>CAPILLARY PERFUSION</a:t>
            </a:r>
          </a:p>
          <a:p>
            <a:pPr eaLnBrk="1" hangingPunct="1">
              <a:lnSpc>
                <a:spcPct val="80000"/>
              </a:lnSpc>
              <a:buFont typeface="Wingdings" pitchFamily="2" charset="2"/>
              <a:buNone/>
            </a:pPr>
            <a:r>
              <a:rPr lang="en-US" sz="2800" smtClean="0">
                <a:effectLst/>
              </a:rPr>
              <a:t>• </a:t>
            </a:r>
            <a:r>
              <a:rPr lang="en-US" sz="2800" b="1" smtClean="0">
                <a:effectLst/>
              </a:rPr>
              <a:t>&lt;1.5 seconds = good</a:t>
            </a:r>
          </a:p>
          <a:p>
            <a:pPr eaLnBrk="1" hangingPunct="1">
              <a:lnSpc>
                <a:spcPct val="80000"/>
              </a:lnSpc>
              <a:buFont typeface="Wingdings" pitchFamily="2" charset="2"/>
              <a:buNone/>
            </a:pPr>
            <a:r>
              <a:rPr lang="en-US" sz="2800" smtClean="0">
                <a:effectLst/>
              </a:rPr>
              <a:t>• </a:t>
            </a:r>
            <a:r>
              <a:rPr lang="en-US" sz="2800" b="1" smtClean="0">
                <a:effectLst/>
              </a:rPr>
              <a:t>&gt;2 seconds = less good</a:t>
            </a:r>
          </a:p>
        </p:txBody>
      </p:sp>
      <p:pic>
        <p:nvPicPr>
          <p:cNvPr id="31748" name="Picture 4"/>
          <p:cNvPicPr>
            <a:picLocks noChangeAspect="1" noChangeArrowheads="1"/>
          </p:cNvPicPr>
          <p:nvPr/>
        </p:nvPicPr>
        <p:blipFill>
          <a:blip r:embed="rId2" cstate="print"/>
          <a:srcRect/>
          <a:stretch>
            <a:fillRect/>
          </a:stretch>
        </p:blipFill>
        <p:spPr bwMode="auto">
          <a:xfrm>
            <a:off x="5791200" y="3505200"/>
            <a:ext cx="2263775" cy="2263775"/>
          </a:xfrm>
          <a:prstGeom prst="rect">
            <a:avLst/>
          </a:prstGeom>
          <a:noFill/>
          <a:ln w="9525">
            <a:noFill/>
            <a:miter lim="800000"/>
            <a:headEnd/>
            <a:tailEnd/>
          </a:ln>
        </p:spPr>
      </p:pic>
      <p:pic>
        <p:nvPicPr>
          <p:cNvPr id="31749" name="Picture 5"/>
          <p:cNvPicPr>
            <a:picLocks noChangeAspect="1" noChangeArrowheads="1"/>
          </p:cNvPicPr>
          <p:nvPr/>
        </p:nvPicPr>
        <p:blipFill>
          <a:blip r:embed="rId3" cstate="print"/>
          <a:srcRect/>
          <a:stretch>
            <a:fillRect/>
          </a:stretch>
        </p:blipFill>
        <p:spPr bwMode="auto">
          <a:xfrm>
            <a:off x="5791200" y="2044700"/>
            <a:ext cx="2263775" cy="146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normAutofit fontScale="90000"/>
          </a:bodyPr>
          <a:lstStyle/>
          <a:p>
            <a:pPr eaLnBrk="1" hangingPunct="1"/>
            <a:r>
              <a:rPr lang="en-US" sz="4000" b="0" smtClean="0">
                <a:effectLst/>
              </a:rPr>
              <a:t>Assessing severity of colic:</a:t>
            </a:r>
            <a:br>
              <a:rPr lang="en-US" sz="4000" b="0" smtClean="0">
                <a:effectLst/>
              </a:rPr>
            </a:br>
            <a:r>
              <a:rPr lang="en-US" sz="4000" b="0" smtClean="0">
                <a:effectLst/>
              </a:rPr>
              <a:t>2. Palpation for displacement</a:t>
            </a:r>
            <a:br>
              <a:rPr lang="en-US" sz="4000" b="0" smtClean="0">
                <a:effectLst/>
              </a:rPr>
            </a:br>
            <a:endParaRPr lang="en-US" sz="4000" b="0" smtClean="0">
              <a:effectLst/>
            </a:endParaRPr>
          </a:p>
        </p:txBody>
      </p:sp>
      <p:pic>
        <p:nvPicPr>
          <p:cNvPr id="32771" name="Picture 4"/>
          <p:cNvPicPr>
            <a:picLocks noGrp="1" noChangeAspect="1" noChangeArrowheads="1"/>
          </p:cNvPicPr>
          <p:nvPr>
            <p:ph idx="1"/>
          </p:nvPr>
        </p:nvPicPr>
        <p:blipFill>
          <a:blip r:embed="rId2" cstate="print"/>
          <a:stretch>
            <a:fillRect/>
          </a:stretch>
        </p:blipFill>
        <p:spPr>
          <a:xfrm>
            <a:off x="1408923" y="3733800"/>
            <a:ext cx="6439677" cy="3124200"/>
          </a:xfrm>
          <a:noFill/>
        </p:spPr>
      </p:pic>
      <p:pic>
        <p:nvPicPr>
          <p:cNvPr id="32772" name="Picture 5"/>
          <p:cNvPicPr>
            <a:picLocks noChangeAspect="1" noChangeArrowheads="1"/>
          </p:cNvPicPr>
          <p:nvPr/>
        </p:nvPicPr>
        <p:blipFill>
          <a:blip r:embed="rId3" cstate="print"/>
          <a:srcRect/>
          <a:stretch>
            <a:fillRect/>
          </a:stretch>
        </p:blipFill>
        <p:spPr bwMode="auto">
          <a:xfrm>
            <a:off x="1447800" y="1801813"/>
            <a:ext cx="6400800" cy="2008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0" y="228600"/>
            <a:ext cx="8229600" cy="1143000"/>
          </a:xfrm>
        </p:spPr>
        <p:txBody>
          <a:bodyPr/>
          <a:lstStyle/>
          <a:p>
            <a:pPr eaLnBrk="1" hangingPunct="1">
              <a:defRPr/>
            </a:pPr>
            <a:r>
              <a:rPr lang="en-US" sz="4400" b="0" dirty="0" smtClean="0">
                <a:solidFill>
                  <a:srgbClr val="D9D16D"/>
                </a:solidFill>
                <a:latin typeface="Georgia" pitchFamily="18" charset="0"/>
              </a:rPr>
              <a:t>Treatment</a:t>
            </a:r>
            <a:r>
              <a:rPr lang="en-US" sz="3600" b="0" dirty="0" smtClean="0">
                <a:solidFill>
                  <a:srgbClr val="D9D16D"/>
                </a:solidFill>
                <a:latin typeface="Georgia" pitchFamily="18" charset="0"/>
              </a:rPr>
              <a:t> </a:t>
            </a:r>
          </a:p>
        </p:txBody>
      </p:sp>
      <p:sp>
        <p:nvSpPr>
          <p:cNvPr id="76803" name="Rectangle 3"/>
          <p:cNvSpPr>
            <a:spLocks noGrp="1" noChangeArrowheads="1"/>
          </p:cNvSpPr>
          <p:nvPr>
            <p:ph type="body" idx="4294967295"/>
          </p:nvPr>
        </p:nvSpPr>
        <p:spPr>
          <a:xfrm>
            <a:off x="0" y="1600200"/>
            <a:ext cx="8229600" cy="4953000"/>
          </a:xfrm>
          <a:noFill/>
        </p:spPr>
        <p:txBody>
          <a:bodyPr/>
          <a:lstStyle/>
          <a:p>
            <a:pPr eaLnBrk="1" hangingPunct="1">
              <a:lnSpc>
                <a:spcPct val="90000"/>
              </a:lnSpc>
              <a:buFont typeface="Wingdings" pitchFamily="2" charset="2"/>
              <a:buNone/>
            </a:pPr>
            <a:r>
              <a:rPr lang="en-US" sz="2800" dirty="0" smtClean="0">
                <a:effectLst/>
              </a:rPr>
              <a:t>Depends on SEVERITY, CAUSE and</a:t>
            </a:r>
          </a:p>
          <a:p>
            <a:pPr eaLnBrk="1" hangingPunct="1">
              <a:lnSpc>
                <a:spcPct val="90000"/>
              </a:lnSpc>
              <a:buFont typeface="Wingdings" pitchFamily="2" charset="2"/>
              <a:buNone/>
            </a:pPr>
            <a:r>
              <a:rPr lang="en-US" sz="2800" dirty="0" smtClean="0">
                <a:effectLst/>
              </a:rPr>
              <a:t>whether or not SURGERY is needed</a:t>
            </a:r>
          </a:p>
          <a:p>
            <a:pPr eaLnBrk="1" hangingPunct="1">
              <a:lnSpc>
                <a:spcPct val="90000"/>
              </a:lnSpc>
              <a:buFont typeface="Wingdings" pitchFamily="2" charset="2"/>
              <a:buNone/>
            </a:pPr>
            <a:r>
              <a:rPr lang="en-US" sz="2800" dirty="0" smtClean="0">
                <a:effectLst/>
              </a:rPr>
              <a:t>• NON-SURGICAL:</a:t>
            </a:r>
          </a:p>
          <a:p>
            <a:pPr eaLnBrk="1" hangingPunct="1">
              <a:lnSpc>
                <a:spcPct val="90000"/>
              </a:lnSpc>
              <a:buFont typeface="Wingdings" pitchFamily="2" charset="2"/>
              <a:buNone/>
            </a:pPr>
            <a:r>
              <a:rPr lang="en-US" sz="2800" dirty="0" smtClean="0">
                <a:effectLst/>
              </a:rPr>
              <a:t>– Pain relief (e.g., </a:t>
            </a:r>
            <a:r>
              <a:rPr lang="en-US" sz="2800" dirty="0" err="1" smtClean="0">
                <a:effectLst/>
              </a:rPr>
              <a:t>Banamine</a:t>
            </a:r>
            <a:r>
              <a:rPr lang="en-US" sz="2800" dirty="0" smtClean="0">
                <a:effectLst/>
              </a:rPr>
              <a:t>)</a:t>
            </a:r>
          </a:p>
          <a:p>
            <a:pPr eaLnBrk="1" hangingPunct="1">
              <a:lnSpc>
                <a:spcPct val="90000"/>
              </a:lnSpc>
              <a:buFont typeface="Wingdings" pitchFamily="2" charset="2"/>
              <a:buNone/>
            </a:pPr>
            <a:r>
              <a:rPr lang="en-US" sz="2800" dirty="0" smtClean="0">
                <a:effectLst/>
              </a:rPr>
              <a:t>– Sedatives (e.g., </a:t>
            </a:r>
            <a:r>
              <a:rPr lang="en-US" sz="2800" dirty="0" err="1" smtClean="0">
                <a:effectLst/>
              </a:rPr>
              <a:t>Xylazine</a:t>
            </a:r>
            <a:r>
              <a:rPr lang="en-US" sz="2800" dirty="0" smtClean="0">
                <a:effectLst/>
              </a:rPr>
              <a:t>)</a:t>
            </a:r>
          </a:p>
          <a:p>
            <a:pPr eaLnBrk="1" hangingPunct="1">
              <a:lnSpc>
                <a:spcPct val="90000"/>
              </a:lnSpc>
              <a:buFont typeface="Wingdings" pitchFamily="2" charset="2"/>
              <a:buNone/>
            </a:pPr>
            <a:r>
              <a:rPr lang="en-US" sz="2800" dirty="0" smtClean="0">
                <a:effectLst/>
              </a:rPr>
              <a:t>– Lubricants and laxatives</a:t>
            </a:r>
          </a:p>
          <a:p>
            <a:pPr eaLnBrk="1" hangingPunct="1">
              <a:lnSpc>
                <a:spcPct val="90000"/>
              </a:lnSpc>
              <a:buFont typeface="Wingdings" pitchFamily="2" charset="2"/>
              <a:buNone/>
            </a:pPr>
            <a:r>
              <a:rPr lang="en-US" sz="2800" dirty="0" smtClean="0">
                <a:effectLst/>
              </a:rPr>
              <a:t>– I/V fluids</a:t>
            </a:r>
          </a:p>
          <a:p>
            <a:pPr eaLnBrk="1" hangingPunct="1">
              <a:lnSpc>
                <a:spcPct val="90000"/>
              </a:lnSpc>
              <a:buFont typeface="Wingdings" pitchFamily="2" charset="2"/>
              <a:buNone/>
            </a:pPr>
            <a:r>
              <a:rPr lang="en-US" sz="2800" dirty="0" smtClean="0">
                <a:effectLst/>
              </a:rPr>
              <a:t>– ?Antibodies to </a:t>
            </a:r>
            <a:r>
              <a:rPr lang="en-US" sz="2800" dirty="0" err="1" smtClean="0">
                <a:effectLst/>
              </a:rPr>
              <a:t>endotoxin</a:t>
            </a:r>
            <a:endParaRPr lang="en-US" sz="2800" dirty="0" smtClean="0">
              <a:effectLst/>
            </a:endParaRPr>
          </a:p>
          <a:p>
            <a:pPr eaLnBrk="1" hangingPunct="1">
              <a:lnSpc>
                <a:spcPct val="90000"/>
              </a:lnSpc>
              <a:buFont typeface="Wingdings" pitchFamily="2" charset="2"/>
              <a:buNone/>
            </a:pPr>
            <a:r>
              <a:rPr lang="en-US" sz="2800" dirty="0" smtClean="0">
                <a:effectLst/>
              </a:rPr>
              <a:t>Failure of analgesics to confer relief is an</a:t>
            </a:r>
          </a:p>
          <a:p>
            <a:pPr eaLnBrk="1" hangingPunct="1">
              <a:lnSpc>
                <a:spcPct val="90000"/>
              </a:lnSpc>
              <a:buFont typeface="Wingdings" pitchFamily="2" charset="2"/>
              <a:buNone/>
            </a:pPr>
            <a:r>
              <a:rPr lang="en-US" sz="2800" dirty="0" smtClean="0">
                <a:effectLst/>
              </a:rPr>
              <a:t>indication that surgery may be required</a:t>
            </a:r>
          </a:p>
        </p:txBody>
      </p:sp>
      <p:pic>
        <p:nvPicPr>
          <p:cNvPr id="33796" name="Picture 4" descr="Banamine paste"/>
          <p:cNvPicPr>
            <a:picLocks noChangeAspect="1" noChangeArrowheads="1"/>
          </p:cNvPicPr>
          <p:nvPr/>
        </p:nvPicPr>
        <p:blipFill>
          <a:blip r:embed="rId3" cstate="print"/>
          <a:srcRect/>
          <a:stretch>
            <a:fillRect/>
          </a:stretch>
        </p:blipFill>
        <p:spPr bwMode="auto">
          <a:xfrm>
            <a:off x="5334000" y="2743200"/>
            <a:ext cx="3810000" cy="998538"/>
          </a:xfrm>
          <a:prstGeom prst="rect">
            <a:avLst/>
          </a:prstGeom>
          <a:noFill/>
          <a:ln w="9525">
            <a:noFill/>
            <a:miter lim="800000"/>
            <a:headEnd/>
            <a:tailEnd/>
          </a:ln>
        </p:spPr>
      </p:pic>
      <p:pic>
        <p:nvPicPr>
          <p:cNvPr id="21506" name="Picture 2" descr="http://www.vetdepot.com/store/i/is.aspx?path=/images/Banamine-Injectable-Solution-50mg-mL-100mL.jpg&amp;lr=t&amp;bw=340&amp;bh=340"/>
          <p:cNvPicPr>
            <a:picLocks noChangeAspect="1" noChangeArrowheads="1"/>
          </p:cNvPicPr>
          <p:nvPr/>
        </p:nvPicPr>
        <p:blipFill>
          <a:blip r:embed="rId4" cstate="print"/>
          <a:srcRect/>
          <a:stretch>
            <a:fillRect/>
          </a:stretch>
        </p:blipFill>
        <p:spPr bwMode="auto">
          <a:xfrm>
            <a:off x="6477000" y="152400"/>
            <a:ext cx="2438400" cy="2438400"/>
          </a:xfrm>
          <a:prstGeom prst="rect">
            <a:avLst/>
          </a:prstGeom>
          <a:noFill/>
        </p:spPr>
      </p:pic>
      <p:pic>
        <p:nvPicPr>
          <p:cNvPr id="21508" name="Picture 4" descr="http://shop.farmvet.com/c.1220551/images/item-pics/Bute-Injection-lg.jpg"/>
          <p:cNvPicPr>
            <a:picLocks noChangeAspect="1" noChangeArrowheads="1"/>
          </p:cNvPicPr>
          <p:nvPr/>
        </p:nvPicPr>
        <p:blipFill>
          <a:blip r:embed="rId5" cstate="print"/>
          <a:srcRect/>
          <a:stretch>
            <a:fillRect/>
          </a:stretch>
        </p:blipFill>
        <p:spPr bwMode="auto">
          <a:xfrm>
            <a:off x="6888480" y="4038600"/>
            <a:ext cx="2255520" cy="281940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p:cTn id="7" dur="1000" fill="hold"/>
                                        <p:tgtEl>
                                          <p:spTgt spid="76802"/>
                                        </p:tgtEl>
                                        <p:attrNameLst>
                                          <p:attrName>ppt_x</p:attrName>
                                        </p:attrNameLst>
                                      </p:cBhvr>
                                      <p:tavLst>
                                        <p:tav tm="0">
                                          <p:val>
                                            <p:strVal val="#ppt_x-.2"/>
                                          </p:val>
                                        </p:tav>
                                        <p:tav tm="100000">
                                          <p:val>
                                            <p:strVal val="#ppt_x"/>
                                          </p:val>
                                        </p:tav>
                                      </p:tavLst>
                                    </p:anim>
                                    <p:anim calcmode="lin" valueType="num">
                                      <p:cBhvr>
                                        <p:cTn id="8" dur="1000" fill="hold"/>
                                        <p:tgtEl>
                                          <p:spTgt spid="768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7680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6803">
                                            <p:txEl>
                                              <p:pRg st="0" end="0"/>
                                            </p:txEl>
                                          </p:spTgt>
                                        </p:tgtEl>
                                        <p:attrNameLst>
                                          <p:attrName>style.visibility</p:attrName>
                                        </p:attrNameLst>
                                      </p:cBhvr>
                                      <p:to>
                                        <p:strVal val="visible"/>
                                      </p:to>
                                    </p:set>
                                    <p:animEffect transition="in" filter="fade">
                                      <p:cBhvr>
                                        <p:cTn id="14" dur="500"/>
                                        <p:tgtEl>
                                          <p:spTgt spid="76803">
                                            <p:txEl>
                                              <p:pRg st="0" end="0"/>
                                            </p:txEl>
                                          </p:spTgt>
                                        </p:tgtEl>
                                      </p:cBhvr>
                                    </p:animEffect>
                                    <p:anim calcmode="lin" valueType="num">
                                      <p:cBhvr>
                                        <p:cTn id="15" dur="5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68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76803">
                                            <p:txEl>
                                              <p:pRg st="1" end="1"/>
                                            </p:txEl>
                                          </p:spTgt>
                                        </p:tgtEl>
                                        <p:attrNameLst>
                                          <p:attrName>style.visibility</p:attrName>
                                        </p:attrNameLst>
                                      </p:cBhvr>
                                      <p:to>
                                        <p:strVal val="visible"/>
                                      </p:to>
                                    </p:set>
                                    <p:animEffect transition="in" filter="fade">
                                      <p:cBhvr>
                                        <p:cTn id="21" dur="500"/>
                                        <p:tgtEl>
                                          <p:spTgt spid="76803">
                                            <p:txEl>
                                              <p:pRg st="1" end="1"/>
                                            </p:txEl>
                                          </p:spTgt>
                                        </p:tgtEl>
                                      </p:cBhvr>
                                    </p:animEffect>
                                    <p:anim calcmode="lin" valueType="num">
                                      <p:cBhvr>
                                        <p:cTn id="22" dur="5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7680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76803">
                                            <p:txEl>
                                              <p:pRg st="2" end="2"/>
                                            </p:txEl>
                                          </p:spTgt>
                                        </p:tgtEl>
                                        <p:attrNameLst>
                                          <p:attrName>style.visibility</p:attrName>
                                        </p:attrNameLst>
                                      </p:cBhvr>
                                      <p:to>
                                        <p:strVal val="visible"/>
                                      </p:to>
                                    </p:set>
                                    <p:animEffect transition="in" filter="fade">
                                      <p:cBhvr>
                                        <p:cTn id="28" dur="500"/>
                                        <p:tgtEl>
                                          <p:spTgt spid="76803">
                                            <p:txEl>
                                              <p:pRg st="2" end="2"/>
                                            </p:txEl>
                                          </p:spTgt>
                                        </p:tgtEl>
                                      </p:cBhvr>
                                    </p:animEffect>
                                    <p:anim calcmode="lin" valueType="num">
                                      <p:cBhvr>
                                        <p:cTn id="29" dur="5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7680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76803">
                                            <p:txEl>
                                              <p:pRg st="3" end="3"/>
                                            </p:txEl>
                                          </p:spTgt>
                                        </p:tgtEl>
                                        <p:attrNameLst>
                                          <p:attrName>style.visibility</p:attrName>
                                        </p:attrNameLst>
                                      </p:cBhvr>
                                      <p:to>
                                        <p:strVal val="visible"/>
                                      </p:to>
                                    </p:set>
                                    <p:animEffect transition="in" filter="fade">
                                      <p:cBhvr>
                                        <p:cTn id="35" dur="500"/>
                                        <p:tgtEl>
                                          <p:spTgt spid="76803">
                                            <p:txEl>
                                              <p:pRg st="3" end="3"/>
                                            </p:txEl>
                                          </p:spTgt>
                                        </p:tgtEl>
                                      </p:cBhvr>
                                    </p:animEffect>
                                    <p:anim calcmode="lin" valueType="num">
                                      <p:cBhvr>
                                        <p:cTn id="36" dur="500" fill="hold"/>
                                        <p:tgtEl>
                                          <p:spTgt spid="7680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7680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76803">
                                            <p:txEl>
                                              <p:pRg st="4" end="4"/>
                                            </p:txEl>
                                          </p:spTgt>
                                        </p:tgtEl>
                                        <p:attrNameLst>
                                          <p:attrName>style.visibility</p:attrName>
                                        </p:attrNameLst>
                                      </p:cBhvr>
                                      <p:to>
                                        <p:strVal val="visible"/>
                                      </p:to>
                                    </p:set>
                                    <p:animEffect transition="in" filter="fade">
                                      <p:cBhvr>
                                        <p:cTn id="42" dur="500"/>
                                        <p:tgtEl>
                                          <p:spTgt spid="76803">
                                            <p:txEl>
                                              <p:pRg st="4" end="4"/>
                                            </p:txEl>
                                          </p:spTgt>
                                        </p:tgtEl>
                                      </p:cBhvr>
                                    </p:animEffect>
                                    <p:anim calcmode="lin" valueType="num">
                                      <p:cBhvr>
                                        <p:cTn id="43" dur="5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7680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76803">
                                            <p:txEl>
                                              <p:pRg st="5" end="5"/>
                                            </p:txEl>
                                          </p:spTgt>
                                        </p:tgtEl>
                                        <p:attrNameLst>
                                          <p:attrName>style.visibility</p:attrName>
                                        </p:attrNameLst>
                                      </p:cBhvr>
                                      <p:to>
                                        <p:strVal val="visible"/>
                                      </p:to>
                                    </p:set>
                                    <p:animEffect transition="in" filter="fade">
                                      <p:cBhvr>
                                        <p:cTn id="49" dur="500"/>
                                        <p:tgtEl>
                                          <p:spTgt spid="76803">
                                            <p:txEl>
                                              <p:pRg st="5" end="5"/>
                                            </p:txEl>
                                          </p:spTgt>
                                        </p:tgtEl>
                                      </p:cBhvr>
                                    </p:animEffect>
                                    <p:anim calcmode="lin" valueType="num">
                                      <p:cBhvr>
                                        <p:cTn id="50" dur="500" fill="hold"/>
                                        <p:tgtEl>
                                          <p:spTgt spid="76803">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76803">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76803">
                                            <p:txEl>
                                              <p:pRg st="6" end="6"/>
                                            </p:txEl>
                                          </p:spTgt>
                                        </p:tgtEl>
                                        <p:attrNameLst>
                                          <p:attrName>style.visibility</p:attrName>
                                        </p:attrNameLst>
                                      </p:cBhvr>
                                      <p:to>
                                        <p:strVal val="visible"/>
                                      </p:to>
                                    </p:set>
                                    <p:animEffect transition="in" filter="fade">
                                      <p:cBhvr>
                                        <p:cTn id="56" dur="500"/>
                                        <p:tgtEl>
                                          <p:spTgt spid="76803">
                                            <p:txEl>
                                              <p:pRg st="6" end="6"/>
                                            </p:txEl>
                                          </p:spTgt>
                                        </p:tgtEl>
                                      </p:cBhvr>
                                    </p:animEffect>
                                    <p:anim calcmode="lin" valueType="num">
                                      <p:cBhvr>
                                        <p:cTn id="57" dur="500" fill="hold"/>
                                        <p:tgtEl>
                                          <p:spTgt spid="76803">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76803">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76803">
                                            <p:txEl>
                                              <p:pRg st="7" end="7"/>
                                            </p:txEl>
                                          </p:spTgt>
                                        </p:tgtEl>
                                        <p:attrNameLst>
                                          <p:attrName>style.visibility</p:attrName>
                                        </p:attrNameLst>
                                      </p:cBhvr>
                                      <p:to>
                                        <p:strVal val="visible"/>
                                      </p:to>
                                    </p:set>
                                    <p:animEffect transition="in" filter="fade">
                                      <p:cBhvr>
                                        <p:cTn id="63" dur="500"/>
                                        <p:tgtEl>
                                          <p:spTgt spid="76803">
                                            <p:txEl>
                                              <p:pRg st="7" end="7"/>
                                            </p:txEl>
                                          </p:spTgt>
                                        </p:tgtEl>
                                      </p:cBhvr>
                                    </p:animEffect>
                                    <p:anim calcmode="lin" valueType="num">
                                      <p:cBhvr>
                                        <p:cTn id="64" dur="500" fill="hold"/>
                                        <p:tgtEl>
                                          <p:spTgt spid="76803">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76803">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4" presetClass="entr" presetSubtype="0" fill="hold" grpId="0" nodeType="clickEffect">
                                  <p:stCondLst>
                                    <p:cond delay="0"/>
                                  </p:stCondLst>
                                  <p:childTnLst>
                                    <p:set>
                                      <p:cBhvr>
                                        <p:cTn id="69" dur="1" fill="hold">
                                          <p:stCondLst>
                                            <p:cond delay="0"/>
                                          </p:stCondLst>
                                        </p:cTn>
                                        <p:tgtEl>
                                          <p:spTgt spid="76803">
                                            <p:txEl>
                                              <p:pRg st="8" end="8"/>
                                            </p:txEl>
                                          </p:spTgt>
                                        </p:tgtEl>
                                        <p:attrNameLst>
                                          <p:attrName>style.visibility</p:attrName>
                                        </p:attrNameLst>
                                      </p:cBhvr>
                                      <p:to>
                                        <p:strVal val="visible"/>
                                      </p:to>
                                    </p:set>
                                    <p:animEffect transition="in" filter="fade">
                                      <p:cBhvr>
                                        <p:cTn id="70" dur="500"/>
                                        <p:tgtEl>
                                          <p:spTgt spid="76803">
                                            <p:txEl>
                                              <p:pRg st="8" end="8"/>
                                            </p:txEl>
                                          </p:spTgt>
                                        </p:tgtEl>
                                      </p:cBhvr>
                                    </p:animEffect>
                                    <p:anim calcmode="lin" valueType="num">
                                      <p:cBhvr>
                                        <p:cTn id="71" dur="500" fill="hold"/>
                                        <p:tgtEl>
                                          <p:spTgt spid="76803">
                                            <p:txEl>
                                              <p:pRg st="8" end="8"/>
                                            </p:txEl>
                                          </p:spTgt>
                                        </p:tgtEl>
                                        <p:attrNameLst>
                                          <p:attrName>ppt_x</p:attrName>
                                        </p:attrNameLst>
                                      </p:cBhvr>
                                      <p:tavLst>
                                        <p:tav tm="0">
                                          <p:val>
                                            <p:strVal val="#ppt_x"/>
                                          </p:val>
                                        </p:tav>
                                        <p:tav tm="100000">
                                          <p:val>
                                            <p:strVal val="#ppt_x"/>
                                          </p:val>
                                        </p:tav>
                                      </p:tavLst>
                                    </p:anim>
                                    <p:anim calcmode="lin" valueType="num">
                                      <p:cBhvr>
                                        <p:cTn id="72" dur="500" fill="hold"/>
                                        <p:tgtEl>
                                          <p:spTgt spid="76803">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4" presetClass="entr" presetSubtype="0" fill="hold" grpId="0" nodeType="clickEffect">
                                  <p:stCondLst>
                                    <p:cond delay="0"/>
                                  </p:stCondLst>
                                  <p:childTnLst>
                                    <p:set>
                                      <p:cBhvr>
                                        <p:cTn id="76" dur="1" fill="hold">
                                          <p:stCondLst>
                                            <p:cond delay="0"/>
                                          </p:stCondLst>
                                        </p:cTn>
                                        <p:tgtEl>
                                          <p:spTgt spid="76803">
                                            <p:txEl>
                                              <p:pRg st="9" end="9"/>
                                            </p:txEl>
                                          </p:spTgt>
                                        </p:tgtEl>
                                        <p:attrNameLst>
                                          <p:attrName>style.visibility</p:attrName>
                                        </p:attrNameLst>
                                      </p:cBhvr>
                                      <p:to>
                                        <p:strVal val="visible"/>
                                      </p:to>
                                    </p:set>
                                    <p:animEffect transition="in" filter="fade">
                                      <p:cBhvr>
                                        <p:cTn id="77" dur="500"/>
                                        <p:tgtEl>
                                          <p:spTgt spid="76803">
                                            <p:txEl>
                                              <p:pRg st="9" end="9"/>
                                            </p:txEl>
                                          </p:spTgt>
                                        </p:tgtEl>
                                      </p:cBhvr>
                                    </p:animEffect>
                                    <p:anim calcmode="lin" valueType="num">
                                      <p:cBhvr>
                                        <p:cTn id="78" dur="500" fill="hold"/>
                                        <p:tgtEl>
                                          <p:spTgt spid="76803">
                                            <p:txEl>
                                              <p:pRg st="9" end="9"/>
                                            </p:txEl>
                                          </p:spTgt>
                                        </p:tgtEl>
                                        <p:attrNameLst>
                                          <p:attrName>ppt_x</p:attrName>
                                        </p:attrNameLst>
                                      </p:cBhvr>
                                      <p:tavLst>
                                        <p:tav tm="0">
                                          <p:val>
                                            <p:strVal val="#ppt_x"/>
                                          </p:val>
                                        </p:tav>
                                        <p:tav tm="100000">
                                          <p:val>
                                            <p:strVal val="#ppt_x"/>
                                          </p:val>
                                        </p:tav>
                                      </p:tavLst>
                                    </p:anim>
                                    <p:anim calcmode="lin" valueType="num">
                                      <p:cBhvr>
                                        <p:cTn id="79" dur="500" fill="hold"/>
                                        <p:tgtEl>
                                          <p:spTgt spid="76803">
                                            <p:txEl>
                                              <p:pRg st="9" end="9"/>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7" name="Rectangle 3"/>
          <p:cNvSpPr>
            <a:spLocks noGrp="1" noChangeArrowheads="1"/>
          </p:cNvSpPr>
          <p:nvPr>
            <p:ph type="body" idx="4294967295"/>
          </p:nvPr>
        </p:nvSpPr>
        <p:spPr>
          <a:xfrm>
            <a:off x="0" y="1295400"/>
            <a:ext cx="4343400" cy="4830763"/>
          </a:xfrm>
        </p:spPr>
        <p:txBody>
          <a:bodyPr/>
          <a:lstStyle/>
          <a:p>
            <a:pPr eaLnBrk="1" hangingPunct="1">
              <a:lnSpc>
                <a:spcPct val="90000"/>
              </a:lnSpc>
              <a:defRPr/>
            </a:pPr>
            <a:r>
              <a:rPr lang="en-US" smtClean="0">
                <a:solidFill>
                  <a:srgbClr val="D9D16D"/>
                </a:solidFill>
                <a:latin typeface="Georgia" pitchFamily="18" charset="0"/>
              </a:rPr>
              <a:t>Passage of nasogastric tube into the stomach</a:t>
            </a:r>
          </a:p>
          <a:p>
            <a:pPr eaLnBrk="1" hangingPunct="1">
              <a:lnSpc>
                <a:spcPct val="90000"/>
              </a:lnSpc>
              <a:defRPr/>
            </a:pPr>
            <a:r>
              <a:rPr lang="en-US" smtClean="0">
                <a:solidFill>
                  <a:srgbClr val="D9D16D"/>
                </a:solidFill>
                <a:latin typeface="Georgia" pitchFamily="18" charset="0"/>
              </a:rPr>
              <a:t>Administration of mineral oil.  </a:t>
            </a:r>
          </a:p>
          <a:p>
            <a:pPr eaLnBrk="1" hangingPunct="1">
              <a:lnSpc>
                <a:spcPct val="90000"/>
              </a:lnSpc>
              <a:defRPr/>
            </a:pPr>
            <a:r>
              <a:rPr lang="en-US" smtClean="0">
                <a:solidFill>
                  <a:srgbClr val="D9D16D"/>
                </a:solidFill>
                <a:latin typeface="Georgia" pitchFamily="18" charset="0"/>
              </a:rPr>
              <a:t>Rectal exam</a:t>
            </a:r>
          </a:p>
          <a:p>
            <a:pPr eaLnBrk="1" hangingPunct="1">
              <a:lnSpc>
                <a:spcPct val="90000"/>
              </a:lnSpc>
              <a:defRPr/>
            </a:pPr>
            <a:r>
              <a:rPr lang="en-US" smtClean="0">
                <a:solidFill>
                  <a:srgbClr val="D9D16D"/>
                </a:solidFill>
                <a:latin typeface="Georgia" pitchFamily="18" charset="0"/>
              </a:rPr>
              <a:t>Other procedures </a:t>
            </a:r>
          </a:p>
          <a:p>
            <a:pPr eaLnBrk="1" hangingPunct="1">
              <a:lnSpc>
                <a:spcPct val="90000"/>
              </a:lnSpc>
              <a:buFont typeface="Wingdings" pitchFamily="2" charset="2"/>
              <a:buNone/>
              <a:defRPr/>
            </a:pPr>
            <a:r>
              <a:rPr lang="en-US" smtClean="0">
                <a:solidFill>
                  <a:srgbClr val="D9D16D"/>
                </a:solidFill>
                <a:latin typeface="Georgia" pitchFamily="18" charset="0"/>
              </a:rPr>
              <a:t>   and/or diagnostics</a:t>
            </a:r>
          </a:p>
          <a:p>
            <a:pPr eaLnBrk="1" hangingPunct="1">
              <a:lnSpc>
                <a:spcPct val="90000"/>
              </a:lnSpc>
              <a:buFont typeface="Wingdings" pitchFamily="2" charset="2"/>
              <a:buNone/>
              <a:defRPr/>
            </a:pPr>
            <a:r>
              <a:rPr lang="en-US" smtClean="0">
                <a:solidFill>
                  <a:srgbClr val="D9D16D"/>
                </a:solidFill>
                <a:latin typeface="Georgia" pitchFamily="18" charset="0"/>
              </a:rPr>
              <a:t>   may be needed</a:t>
            </a:r>
          </a:p>
        </p:txBody>
      </p:sp>
      <p:pic>
        <p:nvPicPr>
          <p:cNvPr id="34820" name="Picture 4"/>
          <p:cNvPicPr>
            <a:picLocks noChangeAspect="1" noChangeArrowheads="1"/>
          </p:cNvPicPr>
          <p:nvPr/>
        </p:nvPicPr>
        <p:blipFill>
          <a:blip r:embed="rId3" cstate="print"/>
          <a:srcRect/>
          <a:stretch>
            <a:fillRect/>
          </a:stretch>
        </p:blipFill>
        <p:spPr bwMode="auto">
          <a:xfrm>
            <a:off x="5181600" y="3325813"/>
            <a:ext cx="3543300" cy="3532187"/>
          </a:xfrm>
          <a:prstGeom prst="rect">
            <a:avLst/>
          </a:prstGeom>
          <a:noFill/>
          <a:ln w="9525">
            <a:noFill/>
            <a:miter lim="800000"/>
            <a:headEnd/>
            <a:tailEnd/>
          </a:ln>
        </p:spPr>
      </p:pic>
      <p:pic>
        <p:nvPicPr>
          <p:cNvPr id="19457" name="Picture 1" descr="F:\DCIM\101MSDCF\DSC05613.JPG"/>
          <p:cNvPicPr>
            <a:picLocks noChangeAspect="1" noChangeArrowheads="1"/>
          </p:cNvPicPr>
          <p:nvPr/>
        </p:nvPicPr>
        <p:blipFill>
          <a:blip r:embed="rId4" cstate="print"/>
          <a:srcRect/>
          <a:stretch>
            <a:fillRect/>
          </a:stretch>
        </p:blipFill>
        <p:spPr bwMode="auto">
          <a:xfrm>
            <a:off x="4572000" y="0"/>
            <a:ext cx="4572000" cy="342900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500"/>
                                        <p:tgtEl>
                                          <p:spTgt spid="77827">
                                            <p:txEl>
                                              <p:pRg st="0" end="0"/>
                                            </p:txEl>
                                          </p:spTgt>
                                        </p:tgtEl>
                                      </p:cBhvr>
                                    </p:animEffect>
                                    <p:anim calcmode="lin" valueType="num">
                                      <p:cBhvr>
                                        <p:cTn id="8"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782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7827">
                                            <p:txEl>
                                              <p:pRg st="1" end="1"/>
                                            </p:txEl>
                                          </p:spTgt>
                                        </p:tgtEl>
                                        <p:attrNameLst>
                                          <p:attrName>style.visibility</p:attrName>
                                        </p:attrNameLst>
                                      </p:cBhvr>
                                      <p:to>
                                        <p:strVal val="visible"/>
                                      </p:to>
                                    </p:set>
                                    <p:animEffect transition="in" filter="fade">
                                      <p:cBhvr>
                                        <p:cTn id="14" dur="500"/>
                                        <p:tgtEl>
                                          <p:spTgt spid="77827">
                                            <p:txEl>
                                              <p:pRg st="1" end="1"/>
                                            </p:txEl>
                                          </p:spTgt>
                                        </p:tgtEl>
                                      </p:cBhvr>
                                    </p:animEffect>
                                    <p:anim calcmode="lin" valueType="num">
                                      <p:cBhvr>
                                        <p:cTn id="15"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782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77827">
                                            <p:txEl>
                                              <p:pRg st="2" end="2"/>
                                            </p:txEl>
                                          </p:spTgt>
                                        </p:tgtEl>
                                        <p:attrNameLst>
                                          <p:attrName>style.visibility</p:attrName>
                                        </p:attrNameLst>
                                      </p:cBhvr>
                                      <p:to>
                                        <p:strVal val="visible"/>
                                      </p:to>
                                    </p:set>
                                    <p:animEffect transition="in" filter="fade">
                                      <p:cBhvr>
                                        <p:cTn id="21" dur="500"/>
                                        <p:tgtEl>
                                          <p:spTgt spid="77827">
                                            <p:txEl>
                                              <p:pRg st="2" end="2"/>
                                            </p:txEl>
                                          </p:spTgt>
                                        </p:tgtEl>
                                      </p:cBhvr>
                                    </p:animEffect>
                                    <p:anim calcmode="lin" valueType="num">
                                      <p:cBhvr>
                                        <p:cTn id="22"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7782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77827">
                                            <p:txEl>
                                              <p:pRg st="3" end="3"/>
                                            </p:txEl>
                                          </p:spTgt>
                                        </p:tgtEl>
                                        <p:attrNameLst>
                                          <p:attrName>style.visibility</p:attrName>
                                        </p:attrNameLst>
                                      </p:cBhvr>
                                      <p:to>
                                        <p:strVal val="visible"/>
                                      </p:to>
                                    </p:set>
                                    <p:animEffect transition="in" filter="fade">
                                      <p:cBhvr>
                                        <p:cTn id="28" dur="500"/>
                                        <p:tgtEl>
                                          <p:spTgt spid="77827">
                                            <p:txEl>
                                              <p:pRg st="3" end="3"/>
                                            </p:txEl>
                                          </p:spTgt>
                                        </p:tgtEl>
                                      </p:cBhvr>
                                    </p:animEffect>
                                    <p:anim calcmode="lin" valueType="num">
                                      <p:cBhvr>
                                        <p:cTn id="29"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7782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77827">
                                            <p:txEl>
                                              <p:pRg st="4" end="4"/>
                                            </p:txEl>
                                          </p:spTgt>
                                        </p:tgtEl>
                                        <p:attrNameLst>
                                          <p:attrName>style.visibility</p:attrName>
                                        </p:attrNameLst>
                                      </p:cBhvr>
                                      <p:to>
                                        <p:strVal val="visible"/>
                                      </p:to>
                                    </p:set>
                                    <p:animEffect transition="in" filter="fade">
                                      <p:cBhvr>
                                        <p:cTn id="35" dur="500"/>
                                        <p:tgtEl>
                                          <p:spTgt spid="77827">
                                            <p:txEl>
                                              <p:pRg st="4" end="4"/>
                                            </p:txEl>
                                          </p:spTgt>
                                        </p:tgtEl>
                                      </p:cBhvr>
                                    </p:animEffect>
                                    <p:anim calcmode="lin" valueType="num">
                                      <p:cBhvr>
                                        <p:cTn id="36" dur="5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7782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77827">
                                            <p:txEl>
                                              <p:pRg st="5" end="5"/>
                                            </p:txEl>
                                          </p:spTgt>
                                        </p:tgtEl>
                                        <p:attrNameLst>
                                          <p:attrName>style.visibility</p:attrName>
                                        </p:attrNameLst>
                                      </p:cBhvr>
                                      <p:to>
                                        <p:strVal val="visible"/>
                                      </p:to>
                                    </p:set>
                                    <p:animEffect transition="in" filter="fade">
                                      <p:cBhvr>
                                        <p:cTn id="42" dur="500"/>
                                        <p:tgtEl>
                                          <p:spTgt spid="77827">
                                            <p:txEl>
                                              <p:pRg st="5" end="5"/>
                                            </p:txEl>
                                          </p:spTgt>
                                        </p:tgtEl>
                                      </p:cBhvr>
                                    </p:animEffect>
                                    <p:anim calcmode="lin" valueType="num">
                                      <p:cBhvr>
                                        <p:cTn id="43" dur="5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77827">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457200" y="0"/>
            <a:ext cx="7467600" cy="1143000"/>
          </a:xfrm>
        </p:spPr>
        <p:txBody>
          <a:bodyPr/>
          <a:lstStyle/>
          <a:p>
            <a:pPr eaLnBrk="1" hangingPunct="1">
              <a:defRPr/>
            </a:pPr>
            <a:r>
              <a:rPr lang="en-US" dirty="0" smtClean="0"/>
              <a:t>Colic surgery </a:t>
            </a:r>
          </a:p>
        </p:txBody>
      </p:sp>
      <p:pic>
        <p:nvPicPr>
          <p:cNvPr id="35843" name="Picture 4"/>
          <p:cNvPicPr>
            <a:picLocks noGrp="1" noChangeAspect="1" noChangeArrowheads="1"/>
          </p:cNvPicPr>
          <p:nvPr>
            <p:ph idx="1"/>
          </p:nvPr>
        </p:nvPicPr>
        <p:blipFill>
          <a:blip r:embed="rId2" cstate="print"/>
          <a:stretch>
            <a:fillRect/>
          </a:stretch>
        </p:blipFill>
        <p:spPr>
          <a:xfrm>
            <a:off x="1447800" y="3352800"/>
            <a:ext cx="6505222" cy="1896533"/>
          </a:xfrm>
          <a:noFill/>
        </p:spPr>
      </p:pic>
      <p:pic>
        <p:nvPicPr>
          <p:cNvPr id="35844" name="Picture 5"/>
          <p:cNvPicPr>
            <a:picLocks noChangeAspect="1" noChangeArrowheads="1"/>
          </p:cNvPicPr>
          <p:nvPr/>
        </p:nvPicPr>
        <p:blipFill>
          <a:blip r:embed="rId3" cstate="print"/>
          <a:srcRect/>
          <a:stretch>
            <a:fillRect/>
          </a:stretch>
        </p:blipFill>
        <p:spPr bwMode="auto">
          <a:xfrm>
            <a:off x="1447800" y="1109663"/>
            <a:ext cx="6477000" cy="2243137"/>
          </a:xfrm>
          <a:prstGeom prst="rect">
            <a:avLst/>
          </a:prstGeom>
          <a:noFill/>
          <a:ln w="9525">
            <a:noFill/>
            <a:miter lim="800000"/>
            <a:headEnd/>
            <a:tailEnd/>
          </a:ln>
        </p:spPr>
      </p:pic>
      <p:sp>
        <p:nvSpPr>
          <p:cNvPr id="35845" name="Rectangle 6"/>
          <p:cNvSpPr>
            <a:spLocks noChangeArrowheads="1"/>
          </p:cNvSpPr>
          <p:nvPr/>
        </p:nvSpPr>
        <p:spPr bwMode="auto">
          <a:xfrm>
            <a:off x="1219200" y="5546725"/>
            <a:ext cx="6477000" cy="1384995"/>
          </a:xfrm>
          <a:prstGeom prst="rect">
            <a:avLst/>
          </a:prstGeom>
          <a:noFill/>
          <a:ln w="9525">
            <a:noFill/>
            <a:miter lim="800000"/>
            <a:headEnd/>
            <a:tailEnd/>
          </a:ln>
        </p:spPr>
        <p:txBody>
          <a:bodyPr wrap="square">
            <a:spAutoFit/>
          </a:bodyPr>
          <a:lstStyle/>
          <a:p>
            <a:r>
              <a:rPr lang="en-US" sz="2800" dirty="0"/>
              <a:t>Most deaths &lt;10 days post-surgery</a:t>
            </a:r>
          </a:p>
          <a:p>
            <a:r>
              <a:rPr lang="en-US" sz="2800" dirty="0"/>
              <a:t>• About 70% deaths within 100 days</a:t>
            </a:r>
          </a:p>
          <a:p>
            <a:r>
              <a:rPr lang="en-US" sz="2800" dirty="0"/>
              <a:t>Colic and surgery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0" y="0"/>
            <a:ext cx="8229600" cy="1143000"/>
          </a:xfrm>
        </p:spPr>
        <p:txBody>
          <a:bodyPr/>
          <a:lstStyle/>
          <a:p>
            <a:pPr eaLnBrk="1" hangingPunct="1">
              <a:defRPr/>
            </a:pPr>
            <a:r>
              <a:rPr lang="en-US" b="0" smtClean="0">
                <a:solidFill>
                  <a:srgbClr val="D9D16D"/>
                </a:solidFill>
                <a:latin typeface="Georgia" pitchFamily="18" charset="0"/>
              </a:rPr>
              <a:t>Prevention</a:t>
            </a:r>
          </a:p>
        </p:txBody>
      </p:sp>
      <p:sp>
        <p:nvSpPr>
          <p:cNvPr id="59395" name="Rectangle 3"/>
          <p:cNvSpPr>
            <a:spLocks noGrp="1" noChangeArrowheads="1"/>
          </p:cNvSpPr>
          <p:nvPr>
            <p:ph type="body" idx="4294967295"/>
          </p:nvPr>
        </p:nvSpPr>
        <p:spPr>
          <a:xfrm>
            <a:off x="0" y="1600200"/>
            <a:ext cx="8229600" cy="4525963"/>
          </a:xfrm>
        </p:spPr>
        <p:txBody>
          <a:bodyPr>
            <a:normAutofit lnSpcReduction="10000"/>
          </a:bodyPr>
          <a:lstStyle/>
          <a:p>
            <a:pPr eaLnBrk="1" hangingPunct="1">
              <a:lnSpc>
                <a:spcPct val="90000"/>
              </a:lnSpc>
              <a:buFont typeface="Wingdings" pitchFamily="2" charset="2"/>
              <a:buNone/>
              <a:defRPr/>
            </a:pPr>
            <a:r>
              <a:rPr lang="en-US" sz="2800" smtClean="0">
                <a:solidFill>
                  <a:srgbClr val="D9D16D"/>
                </a:solidFill>
                <a:latin typeface="Georgia" pitchFamily="18" charset="0"/>
              </a:rPr>
              <a:t>	It is not possible to prevent all colics but the incidence can be reduced through proper management, including: </a:t>
            </a:r>
          </a:p>
          <a:p>
            <a:pPr eaLnBrk="1" hangingPunct="1">
              <a:lnSpc>
                <a:spcPct val="90000"/>
              </a:lnSpc>
              <a:buFont typeface="Wingdings" pitchFamily="2" charset="2"/>
              <a:buNone/>
              <a:defRPr/>
            </a:pPr>
            <a:endParaRPr lang="en-US" sz="2800" smtClean="0">
              <a:solidFill>
                <a:srgbClr val="D9D16D"/>
              </a:solidFill>
              <a:latin typeface="Georgia" pitchFamily="18" charset="0"/>
            </a:endParaRPr>
          </a:p>
          <a:p>
            <a:pPr lvl="1" eaLnBrk="1" hangingPunct="1">
              <a:lnSpc>
                <a:spcPct val="90000"/>
              </a:lnSpc>
              <a:defRPr/>
            </a:pPr>
            <a:r>
              <a:rPr lang="en-US" sz="2400" smtClean="0">
                <a:solidFill>
                  <a:srgbClr val="D9D16D"/>
                </a:solidFill>
                <a:latin typeface="Georgia" pitchFamily="18" charset="0"/>
              </a:rPr>
              <a:t>Good parasite control (deworming) program</a:t>
            </a:r>
          </a:p>
          <a:p>
            <a:pPr lvl="1" eaLnBrk="1" hangingPunct="1">
              <a:lnSpc>
                <a:spcPct val="90000"/>
              </a:lnSpc>
              <a:buFont typeface="Wingdings" pitchFamily="2" charset="2"/>
              <a:buNone/>
              <a:defRPr/>
            </a:pPr>
            <a:endParaRPr lang="en-US" sz="2400" smtClean="0">
              <a:solidFill>
                <a:srgbClr val="D9D16D"/>
              </a:solidFill>
              <a:latin typeface="Georgia" pitchFamily="18" charset="0"/>
            </a:endParaRPr>
          </a:p>
          <a:p>
            <a:pPr lvl="1" eaLnBrk="1" hangingPunct="1">
              <a:lnSpc>
                <a:spcPct val="90000"/>
              </a:lnSpc>
              <a:defRPr/>
            </a:pPr>
            <a:r>
              <a:rPr lang="en-US" sz="2400" smtClean="0">
                <a:solidFill>
                  <a:srgbClr val="D9D16D"/>
                </a:solidFill>
                <a:latin typeface="Georgia" pitchFamily="18" charset="0"/>
              </a:rPr>
              <a:t>Providing a horse with plenty of fiber</a:t>
            </a:r>
          </a:p>
          <a:p>
            <a:pPr lvl="1" eaLnBrk="1" hangingPunct="1">
              <a:lnSpc>
                <a:spcPct val="90000"/>
              </a:lnSpc>
              <a:buFont typeface="Wingdings" pitchFamily="2" charset="2"/>
              <a:buNone/>
              <a:defRPr/>
            </a:pPr>
            <a:endParaRPr lang="en-US" sz="2400" smtClean="0">
              <a:solidFill>
                <a:srgbClr val="D9D16D"/>
              </a:solidFill>
              <a:latin typeface="Georgia" pitchFamily="18" charset="0"/>
            </a:endParaRPr>
          </a:p>
          <a:p>
            <a:pPr lvl="1" eaLnBrk="1" hangingPunct="1">
              <a:lnSpc>
                <a:spcPct val="90000"/>
              </a:lnSpc>
              <a:defRPr/>
            </a:pPr>
            <a:r>
              <a:rPr lang="en-US" sz="2400" smtClean="0">
                <a:solidFill>
                  <a:srgbClr val="D9D16D"/>
                </a:solidFill>
                <a:latin typeface="Georgia" pitchFamily="18" charset="0"/>
              </a:rPr>
              <a:t>Increasing feeding frequency</a:t>
            </a:r>
          </a:p>
          <a:p>
            <a:pPr lvl="1" eaLnBrk="1" hangingPunct="1">
              <a:lnSpc>
                <a:spcPct val="90000"/>
              </a:lnSpc>
              <a:buFont typeface="Wingdings" pitchFamily="2" charset="2"/>
              <a:buNone/>
              <a:defRPr/>
            </a:pPr>
            <a:endParaRPr lang="en-US" sz="2400" smtClean="0">
              <a:solidFill>
                <a:srgbClr val="D9D16D"/>
              </a:solidFill>
              <a:latin typeface="Georgia" pitchFamily="18" charset="0"/>
            </a:endParaRPr>
          </a:p>
          <a:p>
            <a:pPr lvl="1" eaLnBrk="1" hangingPunct="1">
              <a:lnSpc>
                <a:spcPct val="90000"/>
              </a:lnSpc>
              <a:defRPr/>
            </a:pPr>
            <a:r>
              <a:rPr lang="en-US" sz="2400" smtClean="0">
                <a:solidFill>
                  <a:srgbClr val="D9D16D"/>
                </a:solidFill>
                <a:latin typeface="Georgia" pitchFamily="18" charset="0"/>
              </a:rPr>
              <a:t>Constant access to fresh water</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1000" fill="hold"/>
                                        <p:tgtEl>
                                          <p:spTgt spid="59394"/>
                                        </p:tgtEl>
                                        <p:attrNameLst>
                                          <p:attrName>ppt_x</p:attrName>
                                        </p:attrNameLst>
                                      </p:cBhvr>
                                      <p:tavLst>
                                        <p:tav tm="0">
                                          <p:val>
                                            <p:strVal val="#ppt_x-.2"/>
                                          </p:val>
                                        </p:tav>
                                        <p:tav tm="100000">
                                          <p:val>
                                            <p:strVal val="#ppt_x"/>
                                          </p:val>
                                        </p:tav>
                                      </p:tavLst>
                                    </p:anim>
                                    <p:anim calcmode="lin" valueType="num">
                                      <p:cBhvr>
                                        <p:cTn id="8" dur="1000" fill="hold"/>
                                        <p:tgtEl>
                                          <p:spTgt spid="593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5939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9395">
                                            <p:txEl>
                                              <p:pRg st="0" end="0"/>
                                            </p:txEl>
                                          </p:spTgt>
                                        </p:tgtEl>
                                        <p:attrNameLst>
                                          <p:attrName>style.visibility</p:attrName>
                                        </p:attrNameLst>
                                      </p:cBhvr>
                                      <p:to>
                                        <p:strVal val="visible"/>
                                      </p:to>
                                    </p:set>
                                    <p:animEffect transition="in" filter="fade">
                                      <p:cBhvr>
                                        <p:cTn id="14" dur="500"/>
                                        <p:tgtEl>
                                          <p:spTgt spid="59395">
                                            <p:txEl>
                                              <p:pRg st="0" end="0"/>
                                            </p:txEl>
                                          </p:spTgt>
                                        </p:tgtEl>
                                      </p:cBhvr>
                                    </p:animEffect>
                                    <p:anim calcmode="lin" valueType="num">
                                      <p:cBhvr>
                                        <p:cTn id="15"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9395">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Effect transition="in" filter="fade">
                                      <p:cBhvr>
                                        <p:cTn id="19" dur="500"/>
                                        <p:tgtEl>
                                          <p:spTgt spid="59395">
                                            <p:txEl>
                                              <p:pRg st="2" end="2"/>
                                            </p:txEl>
                                          </p:spTgt>
                                        </p:tgtEl>
                                      </p:cBhvr>
                                    </p:animEffect>
                                    <p:anim calcmode="lin" valueType="num">
                                      <p:cBhvr>
                                        <p:cTn id="20"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939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59395">
                                            <p:txEl>
                                              <p:pRg st="4" end="4"/>
                                            </p:txEl>
                                          </p:spTgt>
                                        </p:tgtEl>
                                        <p:attrNameLst>
                                          <p:attrName>style.visibility</p:attrName>
                                        </p:attrNameLst>
                                      </p:cBhvr>
                                      <p:to>
                                        <p:strVal val="visible"/>
                                      </p:to>
                                    </p:set>
                                    <p:animEffect transition="in" filter="fade">
                                      <p:cBhvr>
                                        <p:cTn id="26" dur="500"/>
                                        <p:tgtEl>
                                          <p:spTgt spid="59395">
                                            <p:txEl>
                                              <p:pRg st="4" end="4"/>
                                            </p:txEl>
                                          </p:spTgt>
                                        </p:tgtEl>
                                      </p:cBhvr>
                                    </p:animEffect>
                                    <p:anim calcmode="lin" valueType="num">
                                      <p:cBhvr>
                                        <p:cTn id="27"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939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4" presetClass="entr" presetSubtype="0" fill="hold" grpId="0" nodeType="clickEffect">
                                  <p:stCondLst>
                                    <p:cond delay="0"/>
                                  </p:stCondLst>
                                  <p:childTnLst>
                                    <p:set>
                                      <p:cBhvr>
                                        <p:cTn id="32" dur="1" fill="hold">
                                          <p:stCondLst>
                                            <p:cond delay="0"/>
                                          </p:stCondLst>
                                        </p:cTn>
                                        <p:tgtEl>
                                          <p:spTgt spid="59395">
                                            <p:txEl>
                                              <p:pRg st="6" end="6"/>
                                            </p:txEl>
                                          </p:spTgt>
                                        </p:tgtEl>
                                        <p:attrNameLst>
                                          <p:attrName>style.visibility</p:attrName>
                                        </p:attrNameLst>
                                      </p:cBhvr>
                                      <p:to>
                                        <p:strVal val="visible"/>
                                      </p:to>
                                    </p:set>
                                    <p:animEffect transition="in" filter="fade">
                                      <p:cBhvr>
                                        <p:cTn id="33" dur="500"/>
                                        <p:tgtEl>
                                          <p:spTgt spid="59395">
                                            <p:txEl>
                                              <p:pRg st="6" end="6"/>
                                            </p:txEl>
                                          </p:spTgt>
                                        </p:tgtEl>
                                      </p:cBhvr>
                                    </p:animEffect>
                                    <p:anim calcmode="lin" valueType="num">
                                      <p:cBhvr>
                                        <p:cTn id="34" dur="5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9395">
                                            <p:txEl>
                                              <p:pRg st="6" end="6"/>
                                            </p:txEl>
                                          </p:spTgt>
                                        </p:tgtEl>
                                        <p:attrNameLst>
                                          <p:attrName>ppt_y</p:attrName>
                                        </p:attrNameLst>
                                      </p:cBhvr>
                                      <p:tavLst>
                                        <p:tav tm="0">
                                          <p:val>
                                            <p:strVal val="#ppt_y+.05"/>
                                          </p:val>
                                        </p:tav>
                                        <p:tav tm="100000">
                                          <p:val>
                                            <p:strVal val="#ppt_y"/>
                                          </p:val>
                                        </p:tav>
                                      </p:tavLst>
                                    </p:anim>
                                  </p:childTnLst>
                                </p:cTn>
                              </p:par>
                              <p:par>
                                <p:cTn id="36" presetID="44" presetClass="entr" presetSubtype="0" fill="hold" grpId="0" nodeType="withEffect">
                                  <p:stCondLst>
                                    <p:cond delay="0"/>
                                  </p:stCondLst>
                                  <p:childTnLst>
                                    <p:set>
                                      <p:cBhvr>
                                        <p:cTn id="37" dur="1" fill="hold">
                                          <p:stCondLst>
                                            <p:cond delay="0"/>
                                          </p:stCondLst>
                                        </p:cTn>
                                        <p:tgtEl>
                                          <p:spTgt spid="59395">
                                            <p:txEl>
                                              <p:pRg st="8" end="8"/>
                                            </p:txEl>
                                          </p:spTgt>
                                        </p:tgtEl>
                                        <p:attrNameLst>
                                          <p:attrName>style.visibility</p:attrName>
                                        </p:attrNameLst>
                                      </p:cBhvr>
                                      <p:to>
                                        <p:strVal val="visible"/>
                                      </p:to>
                                    </p:set>
                                    <p:animEffect transition="in" filter="fade">
                                      <p:cBhvr>
                                        <p:cTn id="38" dur="500"/>
                                        <p:tgtEl>
                                          <p:spTgt spid="59395">
                                            <p:txEl>
                                              <p:pRg st="8" end="8"/>
                                            </p:txEl>
                                          </p:spTgt>
                                        </p:tgtEl>
                                      </p:cBhvr>
                                    </p:animEffect>
                                    <p:anim calcmode="lin" valueType="num">
                                      <p:cBhvr>
                                        <p:cTn id="39" dur="500" fill="hold"/>
                                        <p:tgtEl>
                                          <p:spTgt spid="59395">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9395">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70" y="10297"/>
            <a:ext cx="3925330" cy="603421"/>
          </a:xfrm>
        </p:spPr>
        <p:txBody>
          <a:bodyPr>
            <a:normAutofit fontScale="90000"/>
          </a:bodyPr>
          <a:lstStyle/>
          <a:p>
            <a:r>
              <a:rPr lang="en-US" b="1" dirty="0" smtClean="0"/>
              <a:t>References</a:t>
            </a:r>
            <a:r>
              <a:rPr lang="en-US" dirty="0" smtClean="0"/>
              <a:t> </a:t>
            </a:r>
            <a:endParaRPr lang="en-US" dirty="0"/>
          </a:p>
        </p:txBody>
      </p:sp>
      <p:sp>
        <p:nvSpPr>
          <p:cNvPr id="3" name="Subtitle 2"/>
          <p:cNvSpPr>
            <a:spLocks noGrp="1"/>
          </p:cNvSpPr>
          <p:nvPr>
            <p:ph type="subTitle" idx="1"/>
          </p:nvPr>
        </p:nvSpPr>
        <p:spPr>
          <a:xfrm>
            <a:off x="0" y="2514600"/>
            <a:ext cx="7484233" cy="533400"/>
          </a:xfrm>
        </p:spPr>
        <p:txBody>
          <a:bodyPr>
            <a:normAutofit/>
          </a:bodyPr>
          <a:lstStyle/>
          <a:p>
            <a:r>
              <a:rPr lang="en-US" sz="3200" b="1" dirty="0">
                <a:solidFill>
                  <a:schemeClr val="tx1"/>
                </a:solidFill>
              </a:rPr>
              <a:t>http://</a:t>
            </a:r>
            <a:r>
              <a:rPr lang="en-US" sz="3200" b="1" dirty="0" smtClean="0">
                <a:solidFill>
                  <a:schemeClr val="tx1"/>
                </a:solidFill>
              </a:rPr>
              <a:t>www.liv.ac.uk/equinecolic</a:t>
            </a:r>
            <a:endParaRPr lang="en-US" sz="3200" b="1" dirty="0">
              <a:solidFill>
                <a:schemeClr val="tx1"/>
              </a:solidFill>
            </a:endParaRPr>
          </a:p>
        </p:txBody>
      </p:sp>
      <p:sp>
        <p:nvSpPr>
          <p:cNvPr id="4" name="Rectangle 3"/>
          <p:cNvSpPr/>
          <p:nvPr/>
        </p:nvSpPr>
        <p:spPr>
          <a:xfrm>
            <a:off x="1219200" y="1143000"/>
            <a:ext cx="8458200" cy="584775"/>
          </a:xfrm>
          <a:prstGeom prst="rect">
            <a:avLst/>
          </a:prstGeom>
        </p:spPr>
        <p:txBody>
          <a:bodyPr wrap="square">
            <a:spAutoFit/>
          </a:bodyPr>
          <a:lstStyle/>
          <a:p>
            <a:r>
              <a:rPr lang="en-US" sz="3200" b="1" dirty="0"/>
              <a:t>http://www.merckvetmanual.com</a:t>
            </a:r>
          </a:p>
        </p:txBody>
      </p:sp>
      <p:sp>
        <p:nvSpPr>
          <p:cNvPr id="5" name="Rectangle 4"/>
          <p:cNvSpPr/>
          <p:nvPr/>
        </p:nvSpPr>
        <p:spPr>
          <a:xfrm>
            <a:off x="1143000" y="1828800"/>
            <a:ext cx="8398633" cy="584775"/>
          </a:xfrm>
          <a:prstGeom prst="rect">
            <a:avLst/>
          </a:prstGeom>
        </p:spPr>
        <p:txBody>
          <a:bodyPr wrap="square">
            <a:spAutoFit/>
          </a:bodyPr>
          <a:lstStyle/>
          <a:p>
            <a:r>
              <a:rPr lang="en-US" sz="3200" b="1" dirty="0"/>
              <a:t>www.uky.edu/Ag/AnimalSciences</a:t>
            </a:r>
          </a:p>
        </p:txBody>
      </p:sp>
    </p:spTree>
    <p:extLst>
      <p:ext uri="{BB962C8B-B14F-4D97-AF65-F5344CB8AC3E}">
        <p14:creationId xmlns="" xmlns:p14="http://schemas.microsoft.com/office/powerpoint/2010/main" val="111209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6" name="Rectangle 6"/>
          <p:cNvSpPr>
            <a:spLocks noGrp="1" noChangeArrowheads="1"/>
          </p:cNvSpPr>
          <p:nvPr>
            <p:ph type="title" idx="4294967295"/>
          </p:nvPr>
        </p:nvSpPr>
        <p:spPr>
          <a:xfrm>
            <a:off x="0" y="0"/>
            <a:ext cx="8686800" cy="2133600"/>
          </a:xfrm>
        </p:spPr>
        <p:txBody>
          <a:bodyPr/>
          <a:lstStyle/>
          <a:p>
            <a:pPr eaLnBrk="1" hangingPunct="1">
              <a:defRPr/>
            </a:pPr>
            <a:r>
              <a:rPr lang="en-US" sz="4800" b="0" smtClean="0">
                <a:solidFill>
                  <a:schemeClr val="tx1"/>
                </a:solidFill>
                <a:latin typeface="Georgia" pitchFamily="18" charset="0"/>
              </a:rPr>
              <a:t>Why?</a:t>
            </a:r>
            <a:br>
              <a:rPr lang="en-US" sz="4800" b="0" smtClean="0">
                <a:solidFill>
                  <a:schemeClr val="tx1"/>
                </a:solidFill>
                <a:latin typeface="Georgia" pitchFamily="18" charset="0"/>
              </a:rPr>
            </a:br>
            <a:r>
              <a:rPr lang="en-US" sz="4800" b="0" smtClean="0">
                <a:solidFill>
                  <a:schemeClr val="tx1"/>
                </a:solidFill>
                <a:latin typeface="Georgia" pitchFamily="18" charset="0"/>
              </a:rPr>
              <a:t>What caused my horse to colic?</a:t>
            </a:r>
          </a:p>
        </p:txBody>
      </p:sp>
      <p:pic>
        <p:nvPicPr>
          <p:cNvPr id="7171" name="Picture 4" descr="Indie smelling the camera"/>
          <p:cNvPicPr>
            <a:picLocks noChangeAspect="1" noChangeArrowheads="1"/>
          </p:cNvPicPr>
          <p:nvPr/>
        </p:nvPicPr>
        <p:blipFill>
          <a:blip r:embed="rId3" cstate="print"/>
          <a:srcRect/>
          <a:stretch>
            <a:fillRect/>
          </a:stretch>
        </p:blipFill>
        <p:spPr bwMode="auto">
          <a:xfrm>
            <a:off x="1219200" y="1981200"/>
            <a:ext cx="6667500" cy="4448175"/>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6086"/>
                                        </p:tgtEl>
                                        <p:attrNameLst>
                                          <p:attrName>style.visibility</p:attrName>
                                        </p:attrNameLst>
                                      </p:cBhvr>
                                      <p:to>
                                        <p:strVal val="visible"/>
                                      </p:to>
                                    </p:set>
                                    <p:anim calcmode="lin" valueType="num">
                                      <p:cBhvr>
                                        <p:cTn id="7" dur="1000" fill="hold"/>
                                        <p:tgtEl>
                                          <p:spTgt spid="46086"/>
                                        </p:tgtEl>
                                        <p:attrNameLst>
                                          <p:attrName>ppt_x</p:attrName>
                                        </p:attrNameLst>
                                      </p:cBhvr>
                                      <p:tavLst>
                                        <p:tav tm="0">
                                          <p:val>
                                            <p:strVal val="#ppt_x-.2"/>
                                          </p:val>
                                        </p:tav>
                                        <p:tav tm="100000">
                                          <p:val>
                                            <p:strVal val="#ppt_x"/>
                                          </p:val>
                                        </p:tav>
                                      </p:tavLst>
                                    </p:anim>
                                    <p:anim calcmode="lin" valueType="num">
                                      <p:cBhvr>
                                        <p:cTn id="8" dur="1000" fill="hold"/>
                                        <p:tgtEl>
                                          <p:spTgt spid="460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body" sz="half" idx="4294967295"/>
          </p:nvPr>
        </p:nvSpPr>
        <p:spPr>
          <a:xfrm>
            <a:off x="0" y="1600200"/>
            <a:ext cx="4038600" cy="4525963"/>
          </a:xfrm>
        </p:spPr>
        <p:txBody>
          <a:bodyPr/>
          <a:lstStyle/>
          <a:p>
            <a:pPr algn="ctr" eaLnBrk="1" hangingPunct="1">
              <a:buFont typeface="Wingdings" pitchFamily="2" charset="2"/>
              <a:buNone/>
              <a:defRPr/>
            </a:pPr>
            <a:endParaRPr lang="en-US" sz="4000" b="1" dirty="0" smtClean="0">
              <a:solidFill>
                <a:srgbClr val="D9D16D"/>
              </a:solidFill>
              <a:latin typeface="Georgia" pitchFamily="18" charset="0"/>
            </a:endParaRPr>
          </a:p>
          <a:p>
            <a:pPr algn="ctr" eaLnBrk="1" hangingPunct="1">
              <a:buFont typeface="Wingdings" pitchFamily="2" charset="2"/>
              <a:buNone/>
              <a:defRPr/>
            </a:pPr>
            <a:endParaRPr lang="en-US" sz="4000" b="1" dirty="0" smtClean="0">
              <a:solidFill>
                <a:srgbClr val="D9D16D"/>
              </a:solidFill>
              <a:latin typeface="Georgia" pitchFamily="18" charset="0"/>
            </a:endParaRPr>
          </a:p>
          <a:p>
            <a:pPr algn="ctr" eaLnBrk="1" hangingPunct="1">
              <a:buFont typeface="Wingdings" pitchFamily="2" charset="2"/>
              <a:buNone/>
              <a:defRPr/>
            </a:pPr>
            <a:endParaRPr lang="en-US" sz="4000" b="1" dirty="0" smtClean="0">
              <a:solidFill>
                <a:srgbClr val="D9D16D"/>
              </a:solidFill>
              <a:latin typeface="Georgia" pitchFamily="18" charset="0"/>
            </a:endParaRPr>
          </a:p>
        </p:txBody>
      </p:sp>
      <p:pic>
        <p:nvPicPr>
          <p:cNvPr id="8195" name="Picture 13"/>
          <p:cNvPicPr>
            <a:picLocks noGrp="1" noChangeAspect="1" noChangeArrowheads="1"/>
          </p:cNvPicPr>
          <p:nvPr>
            <p:ph sz="half" idx="4294967295"/>
          </p:nvPr>
        </p:nvPicPr>
        <p:blipFill>
          <a:blip r:embed="rId3" cstate="print"/>
          <a:srcRect/>
          <a:stretch>
            <a:fillRect/>
          </a:stretch>
        </p:blipFill>
        <p:spPr>
          <a:xfrm>
            <a:off x="4419600" y="228600"/>
            <a:ext cx="4724400" cy="6400800"/>
          </a:xfrm>
          <a:noFill/>
        </p:spPr>
      </p:pic>
      <p:sp>
        <p:nvSpPr>
          <p:cNvPr id="8196" name="Text Box 14"/>
          <p:cNvSpPr txBox="1">
            <a:spLocks noChangeArrowheads="1"/>
          </p:cNvSpPr>
          <p:nvPr/>
        </p:nvSpPr>
        <p:spPr bwMode="auto">
          <a:xfrm>
            <a:off x="0" y="1752600"/>
            <a:ext cx="4038600" cy="2041525"/>
          </a:xfrm>
          <a:prstGeom prst="rect">
            <a:avLst/>
          </a:prstGeom>
          <a:noFill/>
          <a:ln w="9525">
            <a:noFill/>
            <a:miter lim="800000"/>
            <a:headEnd/>
            <a:tailEnd/>
          </a:ln>
        </p:spPr>
        <p:txBody>
          <a:bodyPr>
            <a:spAutoFit/>
          </a:bodyPr>
          <a:lstStyle/>
          <a:p>
            <a:pPr marL="342900" indent="-342900" algn="ctr" eaLnBrk="1" hangingPunct="1">
              <a:spcBef>
                <a:spcPct val="50000"/>
              </a:spcBef>
            </a:pPr>
            <a:r>
              <a:rPr lang="en-US" sz="3200" b="1" dirty="0">
                <a:latin typeface="Georgia" pitchFamily="18" charset="0"/>
              </a:rPr>
              <a:t> The complex and very large equine digestive  </a:t>
            </a:r>
            <a:r>
              <a:rPr lang="en-US" sz="3200" b="1" dirty="0" smtClean="0">
                <a:latin typeface="Georgia" pitchFamily="18" charset="0"/>
              </a:rPr>
              <a:t>tract</a:t>
            </a:r>
            <a:endParaRPr lang="en-US" sz="3200" b="1" dirty="0">
              <a:latin typeface="Georgia"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8987481" cy="10802957"/>
          </a:xfrm>
          <a:prstGeom prst="rect">
            <a:avLst/>
          </a:prstGeom>
        </p:spPr>
        <p:txBody>
          <a:bodyPr wrap="square">
            <a:spAutoFit/>
          </a:bodyPr>
          <a:lstStyle/>
          <a:p>
            <a:r>
              <a:rPr lang="en-US" sz="2400" b="1" dirty="0" smtClean="0">
                <a:solidFill>
                  <a:schemeClr val="tx1">
                    <a:lumMod val="85000"/>
                    <a:lumOff val="15000"/>
                  </a:schemeClr>
                </a:solidFill>
              </a:rPr>
              <a:t>The equine digestive tract is a complex </a:t>
            </a:r>
          </a:p>
          <a:p>
            <a:r>
              <a:rPr lang="en-US" sz="2400" b="1" dirty="0" smtClean="0">
                <a:solidFill>
                  <a:schemeClr val="tx1">
                    <a:lumMod val="85000"/>
                    <a:lumOff val="15000"/>
                  </a:schemeClr>
                </a:solidFill>
              </a:rPr>
              <a:t>and fragile system that is easily </a:t>
            </a:r>
          </a:p>
          <a:p>
            <a:r>
              <a:rPr lang="en-US" sz="2400" b="1" dirty="0">
                <a:solidFill>
                  <a:schemeClr val="tx1">
                    <a:lumMod val="85000"/>
                    <a:lumOff val="15000"/>
                  </a:schemeClr>
                </a:solidFill>
              </a:rPr>
              <a:t>d</a:t>
            </a:r>
            <a:r>
              <a:rPr lang="en-US" sz="2400" b="1" dirty="0" smtClean="0">
                <a:solidFill>
                  <a:schemeClr val="tx1">
                    <a:lumMod val="85000"/>
                    <a:lumOff val="15000"/>
                  </a:schemeClr>
                </a:solidFill>
              </a:rPr>
              <a:t>isrupted. With an average adult horse </a:t>
            </a:r>
          </a:p>
          <a:p>
            <a:r>
              <a:rPr lang="en-US" sz="2400" b="1" dirty="0" smtClean="0">
                <a:solidFill>
                  <a:schemeClr val="tx1">
                    <a:lumMod val="85000"/>
                    <a:lumOff val="15000"/>
                  </a:schemeClr>
                </a:solidFill>
              </a:rPr>
              <a:t>having almost 100ft of intestines, it’s </a:t>
            </a:r>
          </a:p>
          <a:p>
            <a:r>
              <a:rPr lang="en-US" sz="2400" b="1" dirty="0" smtClean="0">
                <a:solidFill>
                  <a:schemeClr val="tx1">
                    <a:lumMod val="85000"/>
                    <a:lumOff val="15000"/>
                  </a:schemeClr>
                </a:solidFill>
              </a:rPr>
              <a:t>no wonder why colic is the leading </a:t>
            </a:r>
          </a:p>
          <a:p>
            <a:r>
              <a:rPr lang="en-US" sz="2400" b="1" dirty="0" smtClean="0">
                <a:solidFill>
                  <a:schemeClr val="tx1">
                    <a:lumMod val="85000"/>
                    <a:lumOff val="15000"/>
                  </a:schemeClr>
                </a:solidFill>
              </a:rPr>
              <a:t>cause of death in horses. Being hind gut fermenters, the capacity of the stomach of the horse is only about two gallons and the emptying time of the stomach after filling can be as quick as 12 minutes The small volume of the stomach and rapid passage of food from the stomach to the intestines is the reason horses eat almost continuously, thus the name "hay burners.“</a:t>
            </a:r>
            <a:r>
              <a:rPr lang="en-US" sz="2400" b="1" dirty="0">
                <a:solidFill>
                  <a:schemeClr val="tx1">
                    <a:lumMod val="85000"/>
                    <a:lumOff val="15000"/>
                  </a:schemeClr>
                </a:solidFill>
              </a:rPr>
              <a:t> </a:t>
            </a:r>
            <a:r>
              <a:rPr lang="en-US" sz="2400" b="1" dirty="0" smtClean="0">
                <a:solidFill>
                  <a:schemeClr val="tx1">
                    <a:lumMod val="85000"/>
                    <a:lumOff val="15000"/>
                  </a:schemeClr>
                </a:solidFill>
              </a:rPr>
              <a:t>It takes on average  48-72 hours for a meal to go from ingestion to being passed as manure. </a:t>
            </a:r>
            <a:endParaRPr lang="en-US" sz="24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3" name="Rectangle 2"/>
          <p:cNvSpPr/>
          <p:nvPr/>
        </p:nvSpPr>
        <p:spPr>
          <a:xfrm>
            <a:off x="57664" y="24714"/>
            <a:ext cx="5428736" cy="769441"/>
          </a:xfrm>
          <a:prstGeom prst="rect">
            <a:avLst/>
          </a:prstGeom>
          <a:solidFill>
            <a:srgbClr val="E0BF6E"/>
          </a:solidFill>
        </p:spPr>
        <p:txBody>
          <a:bodyPr wrap="square">
            <a:spAutoFit/>
          </a:bodyPr>
          <a:lstStyle/>
          <a:p>
            <a:r>
              <a:rPr lang="en-US" sz="4400" b="1" dirty="0" smtClean="0"/>
              <a:t>  </a:t>
            </a:r>
            <a:r>
              <a:rPr lang="en-US" sz="4400" b="1" dirty="0" err="1" smtClean="0"/>
              <a:t>IntestinalAnatomy</a:t>
            </a:r>
            <a:r>
              <a:rPr lang="en-US" sz="4400" b="1" dirty="0" smtClean="0"/>
              <a:t> </a:t>
            </a:r>
            <a:r>
              <a:rPr lang="en-US" sz="4400" dirty="0" smtClean="0"/>
              <a:t> </a:t>
            </a:r>
            <a:endParaRPr lang="en-US" sz="4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7634" y="0"/>
            <a:ext cx="3492566" cy="312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1523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533400"/>
            <a:ext cx="8229600" cy="1143000"/>
          </a:xfrm>
        </p:spPr>
        <p:txBody>
          <a:bodyPr/>
          <a:lstStyle/>
          <a:p>
            <a:pPr eaLnBrk="1" hangingPunct="1">
              <a:defRPr/>
            </a:pPr>
            <a:r>
              <a:rPr lang="en-US" b="0" smtClean="0">
                <a:solidFill>
                  <a:srgbClr val="D9D16D"/>
                </a:solidFill>
                <a:latin typeface="Georgia" pitchFamily="18" charset="0"/>
              </a:rPr>
              <a:t> </a:t>
            </a:r>
            <a:r>
              <a:rPr lang="en-US" b="0" smtClean="0">
                <a:solidFill>
                  <a:schemeClr val="tx1"/>
                </a:solidFill>
                <a:latin typeface="Georgia" pitchFamily="18" charset="0"/>
              </a:rPr>
              <a:t>Common causes of Colic</a:t>
            </a:r>
          </a:p>
        </p:txBody>
      </p:sp>
      <p:sp>
        <p:nvSpPr>
          <p:cNvPr id="23555" name="Rectangle 3"/>
          <p:cNvSpPr>
            <a:spLocks noGrp="1" noChangeArrowheads="1"/>
          </p:cNvSpPr>
          <p:nvPr>
            <p:ph type="body" idx="4294967295"/>
          </p:nvPr>
        </p:nvSpPr>
        <p:spPr>
          <a:xfrm>
            <a:off x="533400" y="1600200"/>
            <a:ext cx="6934200" cy="4525963"/>
          </a:xfrm>
        </p:spPr>
        <p:txBody>
          <a:bodyPr/>
          <a:lstStyle/>
          <a:p>
            <a:pPr eaLnBrk="1" hangingPunct="1">
              <a:lnSpc>
                <a:spcPct val="90000"/>
              </a:lnSpc>
              <a:defRPr/>
            </a:pPr>
            <a:endParaRPr lang="en-US" dirty="0" smtClean="0">
              <a:latin typeface="Georgia" pitchFamily="18" charset="0"/>
            </a:endParaRPr>
          </a:p>
          <a:p>
            <a:pPr eaLnBrk="1" hangingPunct="1">
              <a:lnSpc>
                <a:spcPct val="90000"/>
              </a:lnSpc>
              <a:defRPr/>
            </a:pPr>
            <a:r>
              <a:rPr lang="en-US" sz="3600" dirty="0" smtClean="0">
                <a:latin typeface="Georgia" pitchFamily="18" charset="0"/>
              </a:rPr>
              <a:t>Changes in feed</a:t>
            </a:r>
          </a:p>
          <a:p>
            <a:pPr eaLnBrk="1" hangingPunct="1">
              <a:lnSpc>
                <a:spcPct val="90000"/>
              </a:lnSpc>
              <a:defRPr/>
            </a:pPr>
            <a:r>
              <a:rPr lang="en-US" sz="3600" dirty="0" smtClean="0">
                <a:latin typeface="Georgia" pitchFamily="18" charset="0"/>
              </a:rPr>
              <a:t>Changes in weather</a:t>
            </a:r>
          </a:p>
          <a:p>
            <a:pPr eaLnBrk="1" hangingPunct="1">
              <a:lnSpc>
                <a:spcPct val="90000"/>
              </a:lnSpc>
              <a:defRPr/>
            </a:pPr>
            <a:r>
              <a:rPr lang="en-US" sz="3600" dirty="0" smtClean="0">
                <a:latin typeface="Georgia" pitchFamily="18" charset="0"/>
              </a:rPr>
              <a:t>Poor quality feed or hay</a:t>
            </a:r>
          </a:p>
          <a:p>
            <a:pPr eaLnBrk="1" hangingPunct="1">
              <a:lnSpc>
                <a:spcPct val="90000"/>
              </a:lnSpc>
              <a:defRPr/>
            </a:pPr>
            <a:r>
              <a:rPr lang="en-US" sz="3600" dirty="0" smtClean="0">
                <a:latin typeface="Georgia" pitchFamily="18" charset="0"/>
              </a:rPr>
              <a:t>Lack of water</a:t>
            </a:r>
          </a:p>
          <a:p>
            <a:pPr eaLnBrk="1" hangingPunct="1">
              <a:lnSpc>
                <a:spcPct val="90000"/>
              </a:lnSpc>
              <a:defRPr/>
            </a:pPr>
            <a:r>
              <a:rPr lang="en-US" sz="3600" dirty="0" smtClean="0">
                <a:latin typeface="Georgia" pitchFamily="18" charset="0"/>
              </a:rPr>
              <a:t>Inadequate fiber intake</a:t>
            </a:r>
          </a:p>
          <a:p>
            <a:pPr eaLnBrk="1" hangingPunct="1">
              <a:lnSpc>
                <a:spcPct val="90000"/>
              </a:lnSpc>
              <a:defRPr/>
            </a:pPr>
            <a:r>
              <a:rPr lang="en-US" sz="3600" dirty="0" smtClean="0">
                <a:latin typeface="Georgia" pitchFamily="18" charset="0"/>
              </a:rPr>
              <a:t>Parasites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0"/>
            <a:ext cx="8229600" cy="990600"/>
          </a:xfrm>
        </p:spPr>
        <p:txBody>
          <a:bodyPr/>
          <a:lstStyle/>
          <a:p>
            <a:pPr algn="l" eaLnBrk="1" hangingPunct="1">
              <a:defRPr/>
            </a:pPr>
            <a:r>
              <a:rPr lang="en-US" sz="4800" b="0" smtClean="0">
                <a:solidFill>
                  <a:srgbClr val="D9D16D"/>
                </a:solidFill>
                <a:latin typeface="Georgia" pitchFamily="18" charset="0"/>
              </a:rPr>
              <a:t>      </a:t>
            </a:r>
          </a:p>
        </p:txBody>
      </p:sp>
      <p:sp>
        <p:nvSpPr>
          <p:cNvPr id="49155" name="Rectangle 3"/>
          <p:cNvSpPr>
            <a:spLocks noGrp="1" noChangeArrowheads="1"/>
          </p:cNvSpPr>
          <p:nvPr>
            <p:ph type="body" idx="4294967295"/>
          </p:nvPr>
        </p:nvSpPr>
        <p:spPr>
          <a:xfrm>
            <a:off x="0" y="6019800"/>
            <a:ext cx="8534400" cy="838200"/>
          </a:xfrm>
        </p:spPr>
        <p:txBody>
          <a:bodyPr/>
          <a:lstStyle/>
          <a:p>
            <a:pPr eaLnBrk="1" hangingPunct="1">
              <a:buFont typeface="Wingdings" pitchFamily="2" charset="2"/>
              <a:buNone/>
              <a:defRPr/>
            </a:pPr>
            <a:r>
              <a:rPr lang="en-US" sz="4000" b="1" smtClean="0">
                <a:solidFill>
                  <a:srgbClr val="D9D16D"/>
                </a:solidFill>
                <a:latin typeface="Georgia" pitchFamily="18" charset="0"/>
              </a:rPr>
              <a:t>and the list goes on and on . . .</a:t>
            </a:r>
          </a:p>
        </p:txBody>
      </p:sp>
      <p:pic>
        <p:nvPicPr>
          <p:cNvPr id="11268" name="Picture 4"/>
          <p:cNvPicPr>
            <a:picLocks noChangeAspect="1" noChangeArrowheads="1"/>
          </p:cNvPicPr>
          <p:nvPr/>
        </p:nvPicPr>
        <p:blipFill>
          <a:blip r:embed="rId3" cstate="print"/>
          <a:srcRect/>
          <a:stretch>
            <a:fillRect/>
          </a:stretch>
        </p:blipFill>
        <p:spPr bwMode="auto">
          <a:xfrm>
            <a:off x="457200" y="1066800"/>
            <a:ext cx="971550" cy="1295400"/>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1600200" y="914400"/>
            <a:ext cx="914400" cy="1295400"/>
          </a:xfrm>
          <a:prstGeom prst="rect">
            <a:avLst/>
          </a:prstGeom>
          <a:noFill/>
          <a:ln w="9525">
            <a:noFill/>
            <a:miter lim="800000"/>
            <a:headEnd/>
            <a:tailEnd/>
          </a:ln>
        </p:spPr>
      </p:pic>
      <p:pic>
        <p:nvPicPr>
          <p:cNvPr id="11270" name="Picture 6"/>
          <p:cNvPicPr>
            <a:picLocks noChangeAspect="1" noChangeArrowheads="1"/>
          </p:cNvPicPr>
          <p:nvPr/>
        </p:nvPicPr>
        <p:blipFill>
          <a:blip r:embed="rId5" cstate="print"/>
          <a:srcRect/>
          <a:stretch>
            <a:fillRect/>
          </a:stretch>
        </p:blipFill>
        <p:spPr bwMode="auto">
          <a:xfrm>
            <a:off x="4343400" y="4724400"/>
            <a:ext cx="871538" cy="1143000"/>
          </a:xfrm>
          <a:prstGeom prst="rect">
            <a:avLst/>
          </a:prstGeom>
          <a:noFill/>
          <a:ln w="9525">
            <a:noFill/>
            <a:miter lim="800000"/>
            <a:headEnd/>
            <a:tailEnd/>
          </a:ln>
        </p:spPr>
      </p:pic>
      <p:pic>
        <p:nvPicPr>
          <p:cNvPr id="11271" name="Picture 7"/>
          <p:cNvPicPr>
            <a:picLocks noChangeAspect="1" noChangeArrowheads="1"/>
          </p:cNvPicPr>
          <p:nvPr/>
        </p:nvPicPr>
        <p:blipFill>
          <a:blip r:embed="rId6" cstate="print"/>
          <a:srcRect/>
          <a:stretch>
            <a:fillRect/>
          </a:stretch>
        </p:blipFill>
        <p:spPr bwMode="auto">
          <a:xfrm>
            <a:off x="2057400" y="2133600"/>
            <a:ext cx="958850" cy="1219200"/>
          </a:xfrm>
          <a:prstGeom prst="rect">
            <a:avLst/>
          </a:prstGeom>
          <a:noFill/>
          <a:ln w="9525">
            <a:noFill/>
            <a:miter lim="800000"/>
            <a:headEnd/>
            <a:tailEnd/>
          </a:ln>
        </p:spPr>
      </p:pic>
      <p:pic>
        <p:nvPicPr>
          <p:cNvPr id="11272" name="Picture 9"/>
          <p:cNvPicPr>
            <a:picLocks noChangeAspect="1" noChangeArrowheads="1"/>
          </p:cNvPicPr>
          <p:nvPr/>
        </p:nvPicPr>
        <p:blipFill>
          <a:blip r:embed="rId5" cstate="print"/>
          <a:srcRect/>
          <a:stretch>
            <a:fillRect/>
          </a:stretch>
        </p:blipFill>
        <p:spPr bwMode="auto">
          <a:xfrm>
            <a:off x="381000" y="2590800"/>
            <a:ext cx="989013" cy="1295400"/>
          </a:xfrm>
          <a:prstGeom prst="rect">
            <a:avLst/>
          </a:prstGeom>
          <a:noFill/>
          <a:ln w="9525">
            <a:noFill/>
            <a:miter lim="800000"/>
            <a:headEnd/>
            <a:tailEnd/>
          </a:ln>
        </p:spPr>
      </p:pic>
      <p:pic>
        <p:nvPicPr>
          <p:cNvPr id="11273" name="Picture 10"/>
          <p:cNvPicPr>
            <a:picLocks noChangeAspect="1" noChangeArrowheads="1"/>
          </p:cNvPicPr>
          <p:nvPr/>
        </p:nvPicPr>
        <p:blipFill>
          <a:blip r:embed="rId7" cstate="print"/>
          <a:srcRect/>
          <a:stretch>
            <a:fillRect/>
          </a:stretch>
        </p:blipFill>
        <p:spPr bwMode="auto">
          <a:xfrm>
            <a:off x="2819400" y="990600"/>
            <a:ext cx="1035050" cy="1447800"/>
          </a:xfrm>
          <a:prstGeom prst="rect">
            <a:avLst/>
          </a:prstGeom>
          <a:noFill/>
          <a:ln w="9525">
            <a:noFill/>
            <a:miter lim="800000"/>
            <a:headEnd/>
            <a:tailEnd/>
          </a:ln>
        </p:spPr>
      </p:pic>
      <p:pic>
        <p:nvPicPr>
          <p:cNvPr id="11274" name="Picture 11"/>
          <p:cNvPicPr>
            <a:picLocks noChangeAspect="1" noChangeArrowheads="1"/>
          </p:cNvPicPr>
          <p:nvPr/>
        </p:nvPicPr>
        <p:blipFill>
          <a:blip r:embed="rId8" cstate="print"/>
          <a:srcRect/>
          <a:stretch>
            <a:fillRect/>
          </a:stretch>
        </p:blipFill>
        <p:spPr bwMode="auto">
          <a:xfrm>
            <a:off x="2895600" y="2895600"/>
            <a:ext cx="871538" cy="1219200"/>
          </a:xfrm>
          <a:prstGeom prst="rect">
            <a:avLst/>
          </a:prstGeom>
          <a:noFill/>
          <a:ln w="9525">
            <a:noFill/>
            <a:miter lim="800000"/>
            <a:headEnd/>
            <a:tailEnd/>
          </a:ln>
        </p:spPr>
      </p:pic>
      <p:pic>
        <p:nvPicPr>
          <p:cNvPr id="11275" name="Picture 12"/>
          <p:cNvPicPr>
            <a:picLocks noChangeAspect="1" noChangeArrowheads="1"/>
          </p:cNvPicPr>
          <p:nvPr/>
        </p:nvPicPr>
        <p:blipFill>
          <a:blip r:embed="rId9" cstate="print"/>
          <a:srcRect/>
          <a:stretch>
            <a:fillRect/>
          </a:stretch>
        </p:blipFill>
        <p:spPr bwMode="auto">
          <a:xfrm>
            <a:off x="533400" y="4495800"/>
            <a:ext cx="941388" cy="1447800"/>
          </a:xfrm>
          <a:prstGeom prst="rect">
            <a:avLst/>
          </a:prstGeom>
          <a:noFill/>
          <a:ln w="9525">
            <a:noFill/>
            <a:miter lim="800000"/>
            <a:headEnd/>
            <a:tailEnd/>
          </a:ln>
        </p:spPr>
      </p:pic>
      <p:pic>
        <p:nvPicPr>
          <p:cNvPr id="11276" name="Picture 13"/>
          <p:cNvPicPr>
            <a:picLocks noChangeAspect="1" noChangeArrowheads="1"/>
          </p:cNvPicPr>
          <p:nvPr/>
        </p:nvPicPr>
        <p:blipFill>
          <a:blip r:embed="rId10" cstate="print"/>
          <a:srcRect/>
          <a:stretch>
            <a:fillRect/>
          </a:stretch>
        </p:blipFill>
        <p:spPr bwMode="auto">
          <a:xfrm>
            <a:off x="3962400" y="838200"/>
            <a:ext cx="993775" cy="1371600"/>
          </a:xfrm>
          <a:prstGeom prst="rect">
            <a:avLst/>
          </a:prstGeom>
          <a:noFill/>
          <a:ln w="9525">
            <a:noFill/>
            <a:miter lim="800000"/>
            <a:headEnd/>
            <a:tailEnd/>
          </a:ln>
        </p:spPr>
      </p:pic>
      <p:pic>
        <p:nvPicPr>
          <p:cNvPr id="11277" name="Picture 14"/>
          <p:cNvPicPr>
            <a:picLocks noChangeAspect="1" noChangeArrowheads="1"/>
          </p:cNvPicPr>
          <p:nvPr/>
        </p:nvPicPr>
        <p:blipFill>
          <a:blip r:embed="rId11" cstate="print"/>
          <a:srcRect/>
          <a:stretch>
            <a:fillRect/>
          </a:stretch>
        </p:blipFill>
        <p:spPr bwMode="auto">
          <a:xfrm>
            <a:off x="1641475" y="4572000"/>
            <a:ext cx="884238" cy="1219200"/>
          </a:xfrm>
          <a:prstGeom prst="rect">
            <a:avLst/>
          </a:prstGeom>
          <a:noFill/>
          <a:ln w="9525">
            <a:noFill/>
            <a:miter lim="800000"/>
            <a:headEnd/>
            <a:tailEnd/>
          </a:ln>
        </p:spPr>
      </p:pic>
      <p:pic>
        <p:nvPicPr>
          <p:cNvPr id="11278" name="Picture 15"/>
          <p:cNvPicPr>
            <a:picLocks noChangeAspect="1" noChangeArrowheads="1"/>
          </p:cNvPicPr>
          <p:nvPr/>
        </p:nvPicPr>
        <p:blipFill>
          <a:blip r:embed="rId12" cstate="print"/>
          <a:srcRect/>
          <a:stretch>
            <a:fillRect/>
          </a:stretch>
        </p:blipFill>
        <p:spPr bwMode="auto">
          <a:xfrm>
            <a:off x="4267200" y="2133600"/>
            <a:ext cx="1033463" cy="1447800"/>
          </a:xfrm>
          <a:prstGeom prst="rect">
            <a:avLst/>
          </a:prstGeom>
          <a:noFill/>
          <a:ln w="9525">
            <a:noFill/>
            <a:miter lim="800000"/>
            <a:headEnd/>
            <a:tailEnd/>
          </a:ln>
        </p:spPr>
      </p:pic>
      <p:pic>
        <p:nvPicPr>
          <p:cNvPr id="11279" name="Picture 16"/>
          <p:cNvPicPr>
            <a:picLocks noChangeAspect="1" noChangeArrowheads="1"/>
          </p:cNvPicPr>
          <p:nvPr/>
        </p:nvPicPr>
        <p:blipFill>
          <a:blip r:embed="rId13" cstate="print"/>
          <a:srcRect/>
          <a:stretch>
            <a:fillRect/>
          </a:stretch>
        </p:blipFill>
        <p:spPr bwMode="auto">
          <a:xfrm>
            <a:off x="2667000" y="4343400"/>
            <a:ext cx="996950" cy="1295400"/>
          </a:xfrm>
          <a:prstGeom prst="rect">
            <a:avLst/>
          </a:prstGeom>
          <a:noFill/>
          <a:ln w="9525">
            <a:noFill/>
            <a:miter lim="800000"/>
            <a:headEnd/>
            <a:tailEnd/>
          </a:ln>
        </p:spPr>
      </p:pic>
      <p:pic>
        <p:nvPicPr>
          <p:cNvPr id="11280" name="Picture 17"/>
          <p:cNvPicPr>
            <a:picLocks noChangeAspect="1" noChangeArrowheads="1"/>
          </p:cNvPicPr>
          <p:nvPr/>
        </p:nvPicPr>
        <p:blipFill>
          <a:blip r:embed="rId14" cstate="print"/>
          <a:srcRect/>
          <a:stretch>
            <a:fillRect/>
          </a:stretch>
        </p:blipFill>
        <p:spPr bwMode="auto">
          <a:xfrm>
            <a:off x="1295400" y="3124200"/>
            <a:ext cx="996950" cy="1295400"/>
          </a:xfrm>
          <a:prstGeom prst="rect">
            <a:avLst/>
          </a:prstGeom>
          <a:noFill/>
          <a:ln w="9525">
            <a:noFill/>
            <a:miter lim="800000"/>
            <a:headEnd/>
            <a:tailEnd/>
          </a:ln>
        </p:spPr>
      </p:pic>
      <p:pic>
        <p:nvPicPr>
          <p:cNvPr id="11281" name="Picture 18"/>
          <p:cNvPicPr>
            <a:picLocks noChangeAspect="1" noChangeArrowheads="1"/>
          </p:cNvPicPr>
          <p:nvPr/>
        </p:nvPicPr>
        <p:blipFill>
          <a:blip r:embed="rId15" cstate="print"/>
          <a:srcRect/>
          <a:stretch>
            <a:fillRect/>
          </a:stretch>
        </p:blipFill>
        <p:spPr bwMode="auto">
          <a:xfrm>
            <a:off x="3657600" y="3429000"/>
            <a:ext cx="955675" cy="1295400"/>
          </a:xfrm>
          <a:prstGeom prst="rect">
            <a:avLst/>
          </a:prstGeom>
          <a:noFill/>
          <a:ln w="9525">
            <a:noFill/>
            <a:miter lim="800000"/>
            <a:headEnd/>
            <a:tailEnd/>
          </a:ln>
        </p:spPr>
      </p:pic>
      <p:pic>
        <p:nvPicPr>
          <p:cNvPr id="11282" name="Picture 20"/>
          <p:cNvPicPr>
            <a:picLocks noChangeAspect="1" noChangeArrowheads="1"/>
          </p:cNvPicPr>
          <p:nvPr/>
        </p:nvPicPr>
        <p:blipFill>
          <a:blip r:embed="rId16" cstate="print"/>
          <a:srcRect/>
          <a:stretch>
            <a:fillRect/>
          </a:stretch>
        </p:blipFill>
        <p:spPr bwMode="auto">
          <a:xfrm>
            <a:off x="5562600" y="990600"/>
            <a:ext cx="3290888" cy="4979988"/>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1000" fill="hold"/>
                                        <p:tgtEl>
                                          <p:spTgt spid="49154"/>
                                        </p:tgtEl>
                                        <p:attrNameLst>
                                          <p:attrName>ppt_x</p:attrName>
                                        </p:attrNameLst>
                                      </p:cBhvr>
                                      <p:tavLst>
                                        <p:tav tm="0">
                                          <p:val>
                                            <p:strVal val="#ppt_x-.2"/>
                                          </p:val>
                                        </p:tav>
                                        <p:tav tm="100000">
                                          <p:val>
                                            <p:strVal val="#ppt_x"/>
                                          </p:val>
                                        </p:tav>
                                      </p:tavLst>
                                    </p:anim>
                                    <p:anim calcmode="lin" valueType="num">
                                      <p:cBhvr>
                                        <p:cTn id="8" dur="1000" fill="hold"/>
                                        <p:tgtEl>
                                          <p:spTgt spid="491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915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9155">
                                            <p:txEl>
                                              <p:pRg st="0" end="0"/>
                                            </p:txEl>
                                          </p:spTgt>
                                        </p:tgtEl>
                                        <p:attrNameLst>
                                          <p:attrName>style.visibility</p:attrName>
                                        </p:attrNameLst>
                                      </p:cBhvr>
                                      <p:to>
                                        <p:strVal val="visible"/>
                                      </p:to>
                                    </p:set>
                                    <p:animEffect transition="in" filter="fade">
                                      <p:cBhvr>
                                        <p:cTn id="14" dur="500"/>
                                        <p:tgtEl>
                                          <p:spTgt spid="49155">
                                            <p:txEl>
                                              <p:pRg st="0" end="0"/>
                                            </p:txEl>
                                          </p:spTgt>
                                        </p:tgtEl>
                                      </p:cBhvr>
                                    </p:animEffect>
                                    <p:anim calcmode="lin" valueType="num">
                                      <p:cBhvr>
                                        <p:cTn id="15"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9155">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274638"/>
            <a:ext cx="8229600" cy="1143000"/>
          </a:xfrm>
        </p:spPr>
        <p:txBody>
          <a:bodyPr/>
          <a:lstStyle/>
          <a:p>
            <a:pPr eaLnBrk="1" hangingPunct="1">
              <a:defRPr/>
            </a:pPr>
            <a:r>
              <a:rPr lang="en-US" b="0" smtClean="0">
                <a:solidFill>
                  <a:srgbClr val="D9D16D"/>
                </a:solidFill>
                <a:latin typeface="Georgia" pitchFamily="18" charset="0"/>
              </a:rPr>
              <a:t>Major types of Colic</a:t>
            </a:r>
          </a:p>
        </p:txBody>
      </p:sp>
      <p:sp>
        <p:nvSpPr>
          <p:cNvPr id="27651" name="Rectangle 3"/>
          <p:cNvSpPr>
            <a:spLocks noGrp="1" noChangeArrowheads="1"/>
          </p:cNvSpPr>
          <p:nvPr>
            <p:ph type="body" idx="4294967295"/>
          </p:nvPr>
        </p:nvSpPr>
        <p:spPr>
          <a:xfrm>
            <a:off x="228600" y="1676400"/>
            <a:ext cx="7772400" cy="4525963"/>
          </a:xfrm>
        </p:spPr>
        <p:txBody>
          <a:bodyPr/>
          <a:lstStyle/>
          <a:p>
            <a:pPr eaLnBrk="1" hangingPunct="1">
              <a:lnSpc>
                <a:spcPct val="90000"/>
              </a:lnSpc>
              <a:defRPr/>
            </a:pPr>
            <a:r>
              <a:rPr lang="en-US" dirty="0" smtClean="0">
                <a:solidFill>
                  <a:srgbClr val="D9D16D"/>
                </a:solidFill>
                <a:latin typeface="Georgia" pitchFamily="18" charset="0"/>
              </a:rPr>
              <a:t>Impaction</a:t>
            </a:r>
          </a:p>
          <a:p>
            <a:pPr eaLnBrk="1" hangingPunct="1">
              <a:lnSpc>
                <a:spcPct val="90000"/>
              </a:lnSpc>
              <a:defRPr/>
            </a:pPr>
            <a:r>
              <a:rPr lang="en-US" dirty="0" smtClean="0">
                <a:solidFill>
                  <a:srgbClr val="D9D16D"/>
                </a:solidFill>
                <a:latin typeface="Georgia" pitchFamily="18" charset="0"/>
              </a:rPr>
              <a:t>Gas colic</a:t>
            </a:r>
          </a:p>
          <a:p>
            <a:pPr eaLnBrk="1" hangingPunct="1">
              <a:lnSpc>
                <a:spcPct val="90000"/>
              </a:lnSpc>
              <a:defRPr/>
            </a:pPr>
            <a:r>
              <a:rPr lang="en-US" dirty="0" smtClean="0">
                <a:solidFill>
                  <a:srgbClr val="D9D16D"/>
                </a:solidFill>
                <a:latin typeface="Georgia" pitchFamily="18" charset="0"/>
              </a:rPr>
              <a:t>Parasites</a:t>
            </a:r>
          </a:p>
          <a:p>
            <a:pPr eaLnBrk="1" hangingPunct="1">
              <a:lnSpc>
                <a:spcPct val="90000"/>
              </a:lnSpc>
              <a:defRPr/>
            </a:pPr>
            <a:r>
              <a:rPr lang="en-US" dirty="0" smtClean="0">
                <a:solidFill>
                  <a:srgbClr val="D9D16D"/>
                </a:solidFill>
                <a:latin typeface="Georgia" pitchFamily="18" charset="0"/>
              </a:rPr>
              <a:t>Displacement</a:t>
            </a:r>
          </a:p>
          <a:p>
            <a:pPr eaLnBrk="1" hangingPunct="1">
              <a:lnSpc>
                <a:spcPct val="90000"/>
              </a:lnSpc>
              <a:defRPr/>
            </a:pPr>
            <a:r>
              <a:rPr lang="en-US" dirty="0" smtClean="0">
                <a:solidFill>
                  <a:srgbClr val="D9D16D"/>
                </a:solidFill>
                <a:latin typeface="Georgia" pitchFamily="18" charset="0"/>
              </a:rPr>
              <a:t>Torsion</a:t>
            </a:r>
          </a:p>
          <a:p>
            <a:pPr eaLnBrk="1" hangingPunct="1">
              <a:lnSpc>
                <a:spcPct val="90000"/>
              </a:lnSpc>
              <a:defRPr/>
            </a:pPr>
            <a:r>
              <a:rPr lang="en-US" dirty="0" smtClean="0">
                <a:solidFill>
                  <a:srgbClr val="D9D16D"/>
                </a:solidFill>
                <a:latin typeface="Georgia" pitchFamily="18" charset="0"/>
              </a:rPr>
              <a:t>Enteritis/colitis</a:t>
            </a:r>
          </a:p>
          <a:p>
            <a:pPr eaLnBrk="1" hangingPunct="1">
              <a:lnSpc>
                <a:spcPct val="90000"/>
              </a:lnSpc>
              <a:defRPr/>
            </a:pPr>
            <a:r>
              <a:rPr lang="en-US" dirty="0" err="1" smtClean="0">
                <a:solidFill>
                  <a:srgbClr val="D9D16D"/>
                </a:solidFill>
                <a:latin typeface="Georgia" pitchFamily="18" charset="0"/>
              </a:rPr>
              <a:t>Intussception</a:t>
            </a:r>
            <a:endParaRPr lang="en-US" dirty="0" smtClean="0">
              <a:solidFill>
                <a:srgbClr val="D9D16D"/>
              </a:solidFill>
              <a:latin typeface="Georgia" pitchFamily="18" charset="0"/>
            </a:endParaRPr>
          </a:p>
          <a:p>
            <a:pPr eaLnBrk="1" hangingPunct="1">
              <a:lnSpc>
                <a:spcPct val="90000"/>
              </a:lnSpc>
              <a:defRPr/>
            </a:pPr>
            <a:r>
              <a:rPr lang="en-US" dirty="0" smtClean="0">
                <a:solidFill>
                  <a:srgbClr val="D9D16D"/>
                </a:solidFill>
                <a:latin typeface="Georgia" pitchFamily="18" charset="0"/>
              </a:rPr>
              <a:t>Obstruction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1772</Words>
  <Application>Microsoft Office PowerPoint</Application>
  <PresentationFormat>On-screen Show (4:3)</PresentationFormat>
  <Paragraphs>248</Paragraphs>
  <Slides>36</Slides>
  <Notes>26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Technic</vt:lpstr>
      <vt:lpstr>      Colic</vt:lpstr>
      <vt:lpstr>    What is Colic?  Acute abdominal pain  “Colic is a Symptom, not a Diagnosis”    </vt:lpstr>
      <vt:lpstr>FACT:  Colic is the most frequent emergency encountered in equine practice.   </vt:lpstr>
      <vt:lpstr>Why? What caused my horse to colic?</vt:lpstr>
      <vt:lpstr>Slide 5</vt:lpstr>
      <vt:lpstr>Slide 6</vt:lpstr>
      <vt:lpstr> Common causes of Colic</vt:lpstr>
      <vt:lpstr>      </vt:lpstr>
      <vt:lpstr>Major types of Colic</vt:lpstr>
      <vt:lpstr>Slide 10</vt:lpstr>
      <vt:lpstr>Slide 11</vt:lpstr>
      <vt:lpstr>Sand Colic </vt:lpstr>
      <vt:lpstr>How do you know if your horse is ingesting sand?</vt:lpstr>
      <vt:lpstr>Slide 14</vt:lpstr>
      <vt:lpstr>Slide 15</vt:lpstr>
      <vt:lpstr>Slide 16</vt:lpstr>
      <vt:lpstr>Slide 17</vt:lpstr>
      <vt:lpstr>Slide 18</vt:lpstr>
      <vt:lpstr>Displacement</vt:lpstr>
      <vt:lpstr>Slide 20</vt:lpstr>
      <vt:lpstr>Torsion</vt:lpstr>
      <vt:lpstr>Slide 22</vt:lpstr>
      <vt:lpstr>Enteritis/Colitis</vt:lpstr>
      <vt:lpstr>Slide 24</vt:lpstr>
      <vt:lpstr>Slide 25</vt:lpstr>
      <vt:lpstr>Signs of Colic</vt:lpstr>
      <vt:lpstr>             Signs of Colic</vt:lpstr>
      <vt:lpstr>If you suspect colic…</vt:lpstr>
      <vt:lpstr>Slide 29</vt:lpstr>
      <vt:lpstr>Assessing severity of colic:</vt:lpstr>
      <vt:lpstr>Assessing severity of colic: 2. Palpation for displacement </vt:lpstr>
      <vt:lpstr>Treatment </vt:lpstr>
      <vt:lpstr>Slide 33</vt:lpstr>
      <vt:lpstr>Colic surgery </vt:lpstr>
      <vt:lpstr>Prevention</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alberto</dc:creator>
  <cp:lastModifiedBy>alberto</cp:lastModifiedBy>
  <cp:revision>11</cp:revision>
  <dcterms:created xsi:type="dcterms:W3CDTF">2012-10-07T18:14:59Z</dcterms:created>
  <dcterms:modified xsi:type="dcterms:W3CDTF">2013-02-12T18:35:12Z</dcterms:modified>
</cp:coreProperties>
</file>